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5.xml" ContentType="application/vnd.ms-office.chart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2.xml" ContentType="application/vnd.ms-office.chartcolor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78" r:id="rId5"/>
    <p:sldId id="279" r:id="rId6"/>
    <p:sldId id="280" r:id="rId7"/>
    <p:sldId id="282" r:id="rId8"/>
    <p:sldId id="283" r:id="rId9"/>
    <p:sldId id="275" r:id="rId10"/>
    <p:sldId id="281" r:id="rId11"/>
    <p:sldId id="277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NESTOR%20JULIO%20HERNANDEZ\1-MADR\11-INDICADORES%20ECON&#211;MICOS\3-IPC\2020\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0\LIBRO%20DE%20TRABAJO%20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IPC!$B$90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IPC!$B$91:$B$93</c:f>
              <c:numCache>
                <c:formatCode>#,##0.00</c:formatCode>
                <c:ptCount val="3"/>
                <c:pt idx="0">
                  <c:v>0.25</c:v>
                </c:pt>
                <c:pt idx="1">
                  <c:v>6.5600000000000165</c:v>
                </c:pt>
                <c:pt idx="2">
                  <c:v>6.8699227760505579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E-44D6-B0F3-A850E7250A65}"/>
            </c:ext>
          </c:extLst>
        </c:ser>
        <c:ser>
          <c:idx val="1"/>
          <c:order val="1"/>
          <c:tx>
            <c:strRef>
              <c:f>IPC!$C$90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IPC!$C$91:$C$93</c:f>
              <c:numCache>
                <c:formatCode>#,##0.00</c:formatCode>
                <c:ptCount val="3"/>
                <c:pt idx="0">
                  <c:v>-0.32</c:v>
                </c:pt>
                <c:pt idx="1">
                  <c:v>4.291115311909266</c:v>
                </c:pt>
                <c:pt idx="2">
                  <c:v>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E-44D6-B0F3-A850E7250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3232"/>
        <c:axId val="82789120"/>
      </c:barChart>
      <c:catAx>
        <c:axId val="827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2789120"/>
        <c:crosses val="autoZero"/>
        <c:auto val="1"/>
        <c:lblAlgn val="ctr"/>
        <c:lblOffset val="100"/>
        <c:noMultiLvlLbl val="0"/>
      </c:catAx>
      <c:valAx>
        <c:axId val="827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82783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Alimentos y bebidas no alcohólicas</c:v>
                </c:pt>
                <c:pt idx="3">
                  <c:v>Bienes y servicios diversos</c:v>
                </c:pt>
                <c:pt idx="4">
                  <c:v>Prendas de vestir y calzado</c:v>
                </c:pt>
                <c:pt idx="5">
                  <c:v>Información y comunicación</c:v>
                </c:pt>
                <c:pt idx="6">
                  <c:v>Alojamiento, agua, electricidad, gas y otros combustibles</c:v>
                </c:pt>
                <c:pt idx="7">
                  <c:v>Muebles, artículos para el hogar y para la conservación ordinaria del hogar</c:v>
                </c:pt>
                <c:pt idx="8">
                  <c:v>Recreación y cultura</c:v>
                </c:pt>
                <c:pt idx="9">
                  <c:v>Salud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Transporte</c:v>
                </c:pt>
              </c:strCache>
            </c:strRef>
          </c:cat>
          <c:val>
            <c:numRef>
              <c:f>SALIDA!$D$24:$D$36</c:f>
              <c:numCache>
                <c:formatCode>0.00</c:formatCode>
                <c:ptCount val="13"/>
                <c:pt idx="0">
                  <c:v>-0.06</c:v>
                </c:pt>
                <c:pt idx="1">
                  <c:v>-2.48</c:v>
                </c:pt>
                <c:pt idx="2">
                  <c:v>-0.32</c:v>
                </c:pt>
                <c:pt idx="3">
                  <c:v>-0.21</c:v>
                </c:pt>
                <c:pt idx="4">
                  <c:v>-0.13</c:v>
                </c:pt>
                <c:pt idx="5">
                  <c:v>-0.13</c:v>
                </c:pt>
                <c:pt idx="6">
                  <c:v>-0.06</c:v>
                </c:pt>
                <c:pt idx="7">
                  <c:v>0.04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0.12</c:v>
                </c:pt>
                <c:pt idx="11">
                  <c:v>0.23</c:v>
                </c:pt>
                <c:pt idx="1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6-4585-A678-E3D1D97C756F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Alimentos y bebidas no alcohólicas</c:v>
                </c:pt>
                <c:pt idx="3">
                  <c:v>Bienes y servicios diversos</c:v>
                </c:pt>
                <c:pt idx="4">
                  <c:v>Prendas de vestir y calzado</c:v>
                </c:pt>
                <c:pt idx="5">
                  <c:v>Información y comunicación</c:v>
                </c:pt>
                <c:pt idx="6">
                  <c:v>Alojamiento, agua, electricidad, gas y otros combustibles</c:v>
                </c:pt>
                <c:pt idx="7">
                  <c:v>Muebles, artículos para el hogar y para la conservación ordinaria del hogar</c:v>
                </c:pt>
                <c:pt idx="8">
                  <c:v>Recreación y cultura</c:v>
                </c:pt>
                <c:pt idx="9">
                  <c:v>Salud</c:v>
                </c:pt>
                <c:pt idx="10">
                  <c:v>Bebidas alcohólicas y tabaco</c:v>
                </c:pt>
                <c:pt idx="11">
                  <c:v>Restaurantes y hoteles</c:v>
                </c:pt>
                <c:pt idx="12">
                  <c:v>Transporte</c:v>
                </c:pt>
              </c:strCache>
            </c:strRef>
          </c:cat>
          <c:val>
            <c:numRef>
              <c:f>SALIDA!$C$24:$C$36</c:f>
              <c:numCache>
                <c:formatCode>0.00</c:formatCode>
                <c:ptCount val="13"/>
                <c:pt idx="0">
                  <c:v>0.16</c:v>
                </c:pt>
                <c:pt idx="1">
                  <c:v>0.03</c:v>
                </c:pt>
                <c:pt idx="2">
                  <c:v>0.25</c:v>
                </c:pt>
                <c:pt idx="3">
                  <c:v>0.04</c:v>
                </c:pt>
                <c:pt idx="4">
                  <c:v>0.04</c:v>
                </c:pt>
                <c:pt idx="5">
                  <c:v>-0.06</c:v>
                </c:pt>
                <c:pt idx="6">
                  <c:v>0.19</c:v>
                </c:pt>
                <c:pt idx="7">
                  <c:v>-0.05</c:v>
                </c:pt>
                <c:pt idx="8">
                  <c:v>0.47</c:v>
                </c:pt>
                <c:pt idx="9">
                  <c:v>0.34</c:v>
                </c:pt>
                <c:pt idx="10">
                  <c:v>0.28999999999999998</c:v>
                </c:pt>
                <c:pt idx="11">
                  <c:v>0.11</c:v>
                </c:pt>
                <c:pt idx="1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6-4585-A678-E3D1D97C7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4956085834095"/>
          <c:y val="0.93841692687044564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IPC!$D$17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FA-4151-8073-F2DB89E3BD89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FA-4151-8073-F2DB89E3BD89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A-4151-8073-F2DB89E3BD89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Octubre-2018</c:v>
                </c:pt>
                <c:pt idx="1">
                  <c:v>Noviembre-2018</c:v>
                </c:pt>
                <c:pt idx="2">
                  <c:v>Diciembre-2018</c:v>
                </c:pt>
                <c:pt idx="3">
                  <c:v>Enero-2019</c:v>
                </c:pt>
                <c:pt idx="4">
                  <c:v>Febrero-2019</c:v>
                </c:pt>
                <c:pt idx="5">
                  <c:v>Marzo-2019</c:v>
                </c:pt>
                <c:pt idx="6">
                  <c:v>Abril-2019</c:v>
                </c:pt>
                <c:pt idx="7">
                  <c:v>Mayo-2019</c:v>
                </c:pt>
                <c:pt idx="8">
                  <c:v>Junio-2019</c:v>
                </c:pt>
                <c:pt idx="9">
                  <c:v>Julio-2019</c:v>
                </c:pt>
                <c:pt idx="10">
                  <c:v>Agosto-2019</c:v>
                </c:pt>
                <c:pt idx="11">
                  <c:v>Septiembre-2019</c:v>
                </c:pt>
                <c:pt idx="12">
                  <c:v>Octubre-2019</c:v>
                </c:pt>
                <c:pt idx="13">
                  <c:v>Noviembre-2019</c:v>
                </c:pt>
                <c:pt idx="14">
                  <c:v>Diciembre-2019</c:v>
                </c:pt>
                <c:pt idx="15">
                  <c:v>Enero-2020</c:v>
                </c:pt>
                <c:pt idx="16">
                  <c:v>Febrero-2020</c:v>
                </c:pt>
                <c:pt idx="17">
                  <c:v>Marzo-2020</c:v>
                </c:pt>
                <c:pt idx="18">
                  <c:v>Abril-2020</c:v>
                </c:pt>
                <c:pt idx="19">
                  <c:v>Mayo-2020</c:v>
                </c:pt>
                <c:pt idx="20">
                  <c:v>Junio-2020</c:v>
                </c:pt>
                <c:pt idx="21">
                  <c:v>Julio-2020</c:v>
                </c:pt>
                <c:pt idx="22">
                  <c:v>Agosto-2020</c:v>
                </c:pt>
                <c:pt idx="23">
                  <c:v>Septiembre-2020</c:v>
                </c:pt>
                <c:pt idx="24">
                  <c:v>Octubre-2020</c:v>
                </c:pt>
              </c:strCache>
            </c:strRef>
          </c:cat>
          <c:val>
            <c:numRef>
              <c:f>IPC!$D$19:$D$43</c:f>
              <c:numCache>
                <c:formatCode>#,##0.00</c:formatCode>
                <c:ptCount val="25"/>
                <c:pt idx="0">
                  <c:v>0.12063938876043778</c:v>
                </c:pt>
                <c:pt idx="1">
                  <c:v>0.11045285671251293</c:v>
                </c:pt>
                <c:pt idx="2">
                  <c:v>0.3009027081243687</c:v>
                </c:pt>
                <c:pt idx="3">
                  <c:v>0.59999999999999432</c:v>
                </c:pt>
                <c:pt idx="4">
                  <c:v>0.57654075546720662</c:v>
                </c:pt>
                <c:pt idx="5">
                  <c:v>0.43486855109703981</c:v>
                </c:pt>
                <c:pt idx="6">
                  <c:v>0.49202912812438626</c:v>
                </c:pt>
                <c:pt idx="7">
                  <c:v>0.31335683509597345</c:v>
                </c:pt>
                <c:pt idx="8">
                  <c:v>0.26356891839125751</c:v>
                </c:pt>
                <c:pt idx="9">
                  <c:v>0.22</c:v>
                </c:pt>
                <c:pt idx="10">
                  <c:v>0.09</c:v>
                </c:pt>
                <c:pt idx="11">
                  <c:v>0.23</c:v>
                </c:pt>
                <c:pt idx="12">
                  <c:v>0.16</c:v>
                </c:pt>
                <c:pt idx="13">
                  <c:v>0.1</c:v>
                </c:pt>
                <c:pt idx="14">
                  <c:v>0.26</c:v>
                </c:pt>
                <c:pt idx="15">
                  <c:v>0.42</c:v>
                </c:pt>
                <c:pt idx="16">
                  <c:v>0.67</c:v>
                </c:pt>
                <c:pt idx="17">
                  <c:v>0.56999999999999995</c:v>
                </c:pt>
                <c:pt idx="18">
                  <c:v>0.16</c:v>
                </c:pt>
                <c:pt idx="19">
                  <c:v>-0.32</c:v>
                </c:pt>
                <c:pt idx="20">
                  <c:v>-0.38</c:v>
                </c:pt>
                <c:pt idx="21">
                  <c:v>0</c:v>
                </c:pt>
                <c:pt idx="22">
                  <c:v>-0.01</c:v>
                </c:pt>
                <c:pt idx="23">
                  <c:v>0.32</c:v>
                </c:pt>
                <c:pt idx="24">
                  <c:v>-0.06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EFA-4151-8073-F2DB89E3BD89}"/>
            </c:ext>
          </c:extLst>
        </c:ser>
        <c:ser>
          <c:idx val="3"/>
          <c:order val="1"/>
          <c:tx>
            <c:strRef>
              <c:f>IPC!$E$17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FA-4151-8073-F2DB89E3BD8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A-4151-8073-F2DB89E3BD89}"/>
                </c:ext>
              </c:extLst>
            </c:dLbl>
            <c:dLbl>
              <c:idx val="24"/>
              <c:layout>
                <c:manualLayout>
                  <c:x val="-3.7731951792096354E-3"/>
                  <c:y val="5.2080247599677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FA-4151-8073-F2DB89E3BD89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Octubre-2018</c:v>
                </c:pt>
                <c:pt idx="1">
                  <c:v>Noviembre-2018</c:v>
                </c:pt>
                <c:pt idx="2">
                  <c:v>Diciembre-2018</c:v>
                </c:pt>
                <c:pt idx="3">
                  <c:v>Enero-2019</c:v>
                </c:pt>
                <c:pt idx="4">
                  <c:v>Febrero-2019</c:v>
                </c:pt>
                <c:pt idx="5">
                  <c:v>Marzo-2019</c:v>
                </c:pt>
                <c:pt idx="6">
                  <c:v>Abril-2019</c:v>
                </c:pt>
                <c:pt idx="7">
                  <c:v>Mayo-2019</c:v>
                </c:pt>
                <c:pt idx="8">
                  <c:v>Junio-2019</c:v>
                </c:pt>
                <c:pt idx="9">
                  <c:v>Julio-2019</c:v>
                </c:pt>
                <c:pt idx="10">
                  <c:v>Agosto-2019</c:v>
                </c:pt>
                <c:pt idx="11">
                  <c:v>Septiembre-2019</c:v>
                </c:pt>
                <c:pt idx="12">
                  <c:v>Octubre-2019</c:v>
                </c:pt>
                <c:pt idx="13">
                  <c:v>Noviembre-2019</c:v>
                </c:pt>
                <c:pt idx="14">
                  <c:v>Diciembre-2019</c:v>
                </c:pt>
                <c:pt idx="15">
                  <c:v>Enero-2020</c:v>
                </c:pt>
                <c:pt idx="16">
                  <c:v>Febrero-2020</c:v>
                </c:pt>
                <c:pt idx="17">
                  <c:v>Marzo-2020</c:v>
                </c:pt>
                <c:pt idx="18">
                  <c:v>Abril-2020</c:v>
                </c:pt>
                <c:pt idx="19">
                  <c:v>Mayo-2020</c:v>
                </c:pt>
                <c:pt idx="20">
                  <c:v>Junio-2020</c:v>
                </c:pt>
                <c:pt idx="21">
                  <c:v>Julio-2020</c:v>
                </c:pt>
                <c:pt idx="22">
                  <c:v>Agosto-2020</c:v>
                </c:pt>
                <c:pt idx="23">
                  <c:v>Septiembre-2020</c:v>
                </c:pt>
                <c:pt idx="24">
                  <c:v>Octubre-2020</c:v>
                </c:pt>
              </c:strCache>
            </c:strRef>
          </c:cat>
          <c:val>
            <c:numRef>
              <c:f>IPC!$E$19:$E$43</c:f>
              <c:numCache>
                <c:formatCode>#,##0.00</c:formatCode>
                <c:ptCount val="25"/>
                <c:pt idx="0">
                  <c:v>-0.11019835704267678</c:v>
                </c:pt>
                <c:pt idx="1">
                  <c:v>-5.0145421722987749E-2</c:v>
                </c:pt>
                <c:pt idx="2">
                  <c:v>0.34115994380894676</c:v>
                </c:pt>
                <c:pt idx="3">
                  <c:v>1.4000000000000057</c:v>
                </c:pt>
                <c:pt idx="4">
                  <c:v>0.21696252465484633</c:v>
                </c:pt>
                <c:pt idx="5">
                  <c:v>0.95453650856130423</c:v>
                </c:pt>
                <c:pt idx="6">
                  <c:v>1.0624817233648542</c:v>
                </c:pt>
                <c:pt idx="7">
                  <c:v>0.65586419753086034</c:v>
                </c:pt>
                <c:pt idx="8">
                  <c:v>0.85281717133001678</c:v>
                </c:pt>
                <c:pt idx="9">
                  <c:v>0.66</c:v>
                </c:pt>
                <c:pt idx="10">
                  <c:v>-0.13</c:v>
                </c:pt>
                <c:pt idx="11">
                  <c:v>0.46</c:v>
                </c:pt>
                <c:pt idx="12">
                  <c:v>0.25</c:v>
                </c:pt>
                <c:pt idx="13">
                  <c:v>-0.47</c:v>
                </c:pt>
                <c:pt idx="14">
                  <c:v>-0.25</c:v>
                </c:pt>
                <c:pt idx="15">
                  <c:v>0.76</c:v>
                </c:pt>
                <c:pt idx="16">
                  <c:v>0.93</c:v>
                </c:pt>
                <c:pt idx="17">
                  <c:v>2.21</c:v>
                </c:pt>
                <c:pt idx="18">
                  <c:v>2.04</c:v>
                </c:pt>
                <c:pt idx="19">
                  <c:v>0.04</c:v>
                </c:pt>
                <c:pt idx="20">
                  <c:v>-0.11</c:v>
                </c:pt>
                <c:pt idx="21">
                  <c:v>-0.8</c:v>
                </c:pt>
                <c:pt idx="22">
                  <c:v>-0.45</c:v>
                </c:pt>
                <c:pt idx="23">
                  <c:v>-0.04</c:v>
                </c:pt>
                <c:pt idx="24">
                  <c:v>-0.32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5EFA-4151-8073-F2DB89E3B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3696"/>
        <c:axId val="86415232"/>
      </c:lineChart>
      <c:catAx>
        <c:axId val="864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5232"/>
        <c:crosses val="autoZero"/>
        <c:auto val="1"/>
        <c:lblAlgn val="ctr"/>
        <c:lblOffset val="100"/>
        <c:noMultiLvlLbl val="0"/>
      </c:catAx>
      <c:valAx>
        <c:axId val="8641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SALIDA!$D$53:$D$65</c:f>
              <c:numCache>
                <c:formatCode>0.00</c:formatCode>
                <c:ptCount val="13"/>
                <c:pt idx="0">
                  <c:v>1.38</c:v>
                </c:pt>
                <c:pt idx="1">
                  <c:v>-4.03</c:v>
                </c:pt>
                <c:pt idx="2">
                  <c:v>-3.09</c:v>
                </c:pt>
                <c:pt idx="3">
                  <c:v>-0.96</c:v>
                </c:pt>
                <c:pt idx="4">
                  <c:v>-0.02</c:v>
                </c:pt>
                <c:pt idx="5">
                  <c:v>0.51</c:v>
                </c:pt>
                <c:pt idx="6">
                  <c:v>1.17</c:v>
                </c:pt>
                <c:pt idx="7">
                  <c:v>1.25</c:v>
                </c:pt>
                <c:pt idx="8">
                  <c:v>2.2799999999999998</c:v>
                </c:pt>
                <c:pt idx="9">
                  <c:v>2.5</c:v>
                </c:pt>
                <c:pt idx="10">
                  <c:v>2.63</c:v>
                </c:pt>
                <c:pt idx="11">
                  <c:v>4.29</c:v>
                </c:pt>
                <c:pt idx="1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B-4AD7-95D0-3D12816104E4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SALIDA!$B$53:$B$65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Recreación y cultura</c:v>
                </c:pt>
                <c:pt idx="6">
                  <c:v>Alojamiento, agua, electricidad, gas y otros combustibles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SALIDA!$C$53:$C$65</c:f>
              <c:numCache>
                <c:formatCode>0.00</c:formatCode>
                <c:ptCount val="13"/>
                <c:pt idx="0">
                  <c:v>3.43</c:v>
                </c:pt>
                <c:pt idx="1">
                  <c:v>5.7500000000000142</c:v>
                </c:pt>
                <c:pt idx="2">
                  <c:v>0.51000000000000512</c:v>
                </c:pt>
                <c:pt idx="3">
                  <c:v>2.3299999999999841</c:v>
                </c:pt>
                <c:pt idx="4">
                  <c:v>1.8100000000000023</c:v>
                </c:pt>
                <c:pt idx="5">
                  <c:v>1.8599999999999994</c:v>
                </c:pt>
                <c:pt idx="6">
                  <c:v>2.9399999999999835</c:v>
                </c:pt>
                <c:pt idx="7">
                  <c:v>2.8199999999999932</c:v>
                </c:pt>
                <c:pt idx="8">
                  <c:v>2.7199999999999847</c:v>
                </c:pt>
                <c:pt idx="9">
                  <c:v>4.4500000000000028</c:v>
                </c:pt>
                <c:pt idx="10">
                  <c:v>3.3800000000000097</c:v>
                </c:pt>
                <c:pt idx="11">
                  <c:v>6.5600000000000165</c:v>
                </c:pt>
                <c:pt idx="12">
                  <c:v>2.4299999999999926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B-4AD7-95D0-3D1281610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6350976"/>
        <c:axId val="82973440"/>
      </c:barChart>
      <c:catAx>
        <c:axId val="363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2973440"/>
        <c:crosses val="autoZero"/>
        <c:auto val="1"/>
        <c:lblAlgn val="ctr"/>
        <c:lblOffset val="100"/>
        <c:noMultiLvlLbl val="0"/>
      </c:catAx>
      <c:valAx>
        <c:axId val="829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88346342009166"/>
          <c:y val="0.95292045235011358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73040312815692E-2"/>
          <c:y val="3.2264965084171253E-2"/>
          <c:w val="0.93965692770768927"/>
          <c:h val="0.8497834705597529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IPC!$E$50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IPC!$A$51:$A$60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IPC!$E$51:$E$60</c:f>
              <c:numCache>
                <c:formatCode>#,##0.00</c:formatCode>
                <c:ptCount val="10"/>
                <c:pt idx="0">
                  <c:v>1.1918101252928608</c:v>
                </c:pt>
                <c:pt idx="1">
                  <c:v>1.2019965366201433</c:v>
                </c:pt>
                <c:pt idx="2">
                  <c:v>1.2223693592747367</c:v>
                </c:pt>
                <c:pt idx="3">
                  <c:v>2.0984007334216273</c:v>
                </c:pt>
                <c:pt idx="4">
                  <c:v>2.179892024039944</c:v>
                </c:pt>
                <c:pt idx="5">
                  <c:v>2.1391463787307572</c:v>
                </c:pt>
                <c:pt idx="6">
                  <c:v>1.2529285932566125</c:v>
                </c:pt>
                <c:pt idx="7">
                  <c:v>1.2733014159111775</c:v>
                </c:pt>
                <c:pt idx="8">
                  <c:v>1.6807578690027469</c:v>
                </c:pt>
                <c:pt idx="9">
                  <c:v>1.5687073444025543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4-4EE1-A364-26D096C3232C}"/>
            </c:ext>
          </c:extLst>
        </c:ser>
        <c:ser>
          <c:idx val="4"/>
          <c:order val="4"/>
          <c:tx>
            <c:strRef>
              <c:f>IPC!$F$50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IPC!$A$51:$A$60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IPC!$F$51:$F$60</c:f>
              <c:numCache>
                <c:formatCode>#,##0.00</c:formatCode>
                <c:ptCount val="10"/>
                <c:pt idx="0">
                  <c:v>1.4000000000000057</c:v>
                </c:pt>
                <c:pt idx="1">
                  <c:v>1.6200000000000045</c:v>
                </c:pt>
                <c:pt idx="2">
                  <c:v>2.5900000000000034</c:v>
                </c:pt>
                <c:pt idx="3">
                  <c:v>3.680000000000021</c:v>
                </c:pt>
                <c:pt idx="4">
                  <c:v>4.3600000000000136</c:v>
                </c:pt>
                <c:pt idx="5">
                  <c:v>5.25</c:v>
                </c:pt>
                <c:pt idx="6">
                  <c:v>5.9399999999999835</c:v>
                </c:pt>
                <c:pt idx="7">
                  <c:v>5.8000000000000114</c:v>
                </c:pt>
                <c:pt idx="8">
                  <c:v>6.289999999999992</c:v>
                </c:pt>
                <c:pt idx="9">
                  <c:v>6.5600000000000165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4-4EE1-A364-26D096C3232C}"/>
            </c:ext>
          </c:extLst>
        </c:ser>
        <c:ser>
          <c:idx val="5"/>
          <c:order val="5"/>
          <c:tx>
            <c:strRef>
              <c:f>IPC!$G$50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IPC!$A$51:$A$60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IPC!$G$51:$G$60</c:f>
              <c:numCache>
                <c:formatCode>#,##0.00</c:formatCode>
                <c:ptCount val="10"/>
                <c:pt idx="0">
                  <c:v>0.75614366729679716</c:v>
                </c:pt>
                <c:pt idx="1">
                  <c:v>1.6918714555765604</c:v>
                </c:pt>
                <c:pt idx="2">
                  <c:v>3.9413988657845067</c:v>
                </c:pt>
                <c:pt idx="3">
                  <c:v>6.0586011342155075</c:v>
                </c:pt>
                <c:pt idx="4">
                  <c:v>6.1058601134215564</c:v>
                </c:pt>
                <c:pt idx="5">
                  <c:v>5.9924385633270276</c:v>
                </c:pt>
                <c:pt idx="6">
                  <c:v>5.1417769376181468</c:v>
                </c:pt>
                <c:pt idx="7">
                  <c:v>4.6691871455576575</c:v>
                </c:pt>
                <c:pt idx="8">
                  <c:v>4.6219281663516085</c:v>
                </c:pt>
                <c:pt idx="9">
                  <c:v>4.291115311909266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4-4EE1-A364-26D096C32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104704"/>
        <c:axId val="703115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IPC!$B$50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IPC!$A$51:$A$60</c15:sqref>
                        </c15:formulaRef>
                      </c:ext>
                    </c:extLst>
                    <c:strCache>
                      <c:ptCount val="10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IPC!$B$51:$B$55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99.34</c:v>
                      </c:pt>
                      <c:pt idx="1">
                        <c:v>99.35</c:v>
                      </c:pt>
                      <c:pt idx="2">
                        <c:v>99.37</c:v>
                      </c:pt>
                      <c:pt idx="3">
                        <c:v>100.23</c:v>
                      </c:pt>
                      <c:pt idx="4">
                        <c:v>100.31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CB4-4EE1-A364-26D096C3232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IPC!$C$50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IPC!$A$51:$A$60</c15:sqref>
                        </c15:formulaRef>
                      </c:ext>
                    </c:extLst>
                    <c:strCache>
                      <c:ptCount val="10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IPC!$C$51:$C$55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0</c:v>
                      </c:pt>
                      <c:pt idx="1">
                        <c:v>101.62</c:v>
                      </c:pt>
                      <c:pt idx="2">
                        <c:v>102.59</c:v>
                      </c:pt>
                      <c:pt idx="3">
                        <c:v>103.68</c:v>
                      </c:pt>
                      <c:pt idx="4">
                        <c:v>104.36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CB4-4EE1-A364-26D096C3232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IPC!$D$50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IPC!$A$51:$A$60</c15:sqref>
                        </c15:formulaRef>
                      </c:ext>
                    </c:extLst>
                    <c:strCache>
                      <c:ptCount val="10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  <c:pt idx="6">
                        <c:v>Julio</c:v>
                      </c:pt>
                      <c:pt idx="7">
                        <c:v>Agosto</c:v>
                      </c:pt>
                      <c:pt idx="8">
                        <c:v>Septiembre</c:v>
                      </c:pt>
                      <c:pt idx="9">
                        <c:v>Octubre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IPC!$D$51:$D$55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106.6</c:v>
                      </c:pt>
                      <c:pt idx="1">
                        <c:v>107.59</c:v>
                      </c:pt>
                      <c:pt idx="2">
                        <c:v>109.97</c:v>
                      </c:pt>
                      <c:pt idx="3">
                        <c:v>112.21</c:v>
                      </c:pt>
                      <c:pt idx="4">
                        <c:v>112.26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CB4-4EE1-A364-26D096C3232C}"/>
                  </c:ext>
                </c:extLst>
              </c15:ser>
            </c15:filteredBarSeries>
          </c:ext>
        </c:extLst>
      </c:barChart>
      <c:catAx>
        <c:axId val="70310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15040"/>
        <c:crosses val="autoZero"/>
        <c:auto val="1"/>
        <c:lblAlgn val="ctr"/>
        <c:lblOffset val="100"/>
        <c:noMultiLvlLbl val="0"/>
      </c:catAx>
      <c:valAx>
        <c:axId val="703115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0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Alojamiento, agua, electricidad, gas y otros combustibles</c:v>
                </c:pt>
                <c:pt idx="6">
                  <c:v>Transporte</c:v>
                </c:pt>
                <c:pt idx="7">
                  <c:v>Recreación y cultura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SALIDA!$D$89:$D$101</c:f>
              <c:numCache>
                <c:formatCode>0.00</c:formatCode>
                <c:ptCount val="13"/>
                <c:pt idx="0">
                  <c:v>1.75</c:v>
                </c:pt>
                <c:pt idx="1">
                  <c:v>-4.03</c:v>
                </c:pt>
                <c:pt idx="2">
                  <c:v>-2.92</c:v>
                </c:pt>
                <c:pt idx="3">
                  <c:v>-0.75</c:v>
                </c:pt>
                <c:pt idx="4">
                  <c:v>0.88</c:v>
                </c:pt>
                <c:pt idx="5">
                  <c:v>1.69</c:v>
                </c:pt>
                <c:pt idx="6">
                  <c:v>1.84</c:v>
                </c:pt>
                <c:pt idx="7">
                  <c:v>2.3199999999999998</c:v>
                </c:pt>
                <c:pt idx="8">
                  <c:v>2.5099999999999998</c:v>
                </c:pt>
                <c:pt idx="9">
                  <c:v>3.48</c:v>
                </c:pt>
                <c:pt idx="10">
                  <c:v>3.51</c:v>
                </c:pt>
                <c:pt idx="11">
                  <c:v>3.54</c:v>
                </c:pt>
                <c:pt idx="12">
                  <c:v>5.09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0-446F-BC85-501D2B62C0CB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Alojamiento, agua, electricidad, gas y otros combustibles</c:v>
                </c:pt>
                <c:pt idx="6">
                  <c:v>Transporte</c:v>
                </c:pt>
                <c:pt idx="7">
                  <c:v>Recreación y cultura</c:v>
                </c:pt>
                <c:pt idx="8">
                  <c:v>Bienes y servicios diversos</c:v>
                </c:pt>
                <c:pt idx="9">
                  <c:v>Restaurantes y hoteles</c:v>
                </c:pt>
                <c:pt idx="10">
                  <c:v>Bebidas alcohólicas y tabaco</c:v>
                </c:pt>
                <c:pt idx="11">
                  <c:v>Alimentos y bebidas no alcohólicas</c:v>
                </c:pt>
                <c:pt idx="12">
                  <c:v>Salud</c:v>
                </c:pt>
              </c:strCache>
            </c:strRef>
          </c:cat>
          <c:val>
            <c:numRef>
              <c:f>SALIDA!$C$89:$C$101</c:f>
              <c:numCache>
                <c:formatCode>0.00</c:formatCode>
                <c:ptCount val="13"/>
                <c:pt idx="0">
                  <c:v>3.86</c:v>
                </c:pt>
                <c:pt idx="1">
                  <c:v>5.7500000000000142</c:v>
                </c:pt>
                <c:pt idx="2">
                  <c:v>0.72151518188195496</c:v>
                </c:pt>
                <c:pt idx="3">
                  <c:v>2.4734628479871787</c:v>
                </c:pt>
                <c:pt idx="4">
                  <c:v>1.7692922830867559</c:v>
                </c:pt>
                <c:pt idx="5">
                  <c:v>3.5093011563599674</c:v>
                </c:pt>
                <c:pt idx="6">
                  <c:v>3.2951577255374502</c:v>
                </c:pt>
                <c:pt idx="7">
                  <c:v>3.2434623961078444</c:v>
                </c:pt>
                <c:pt idx="8">
                  <c:v>2.9671210906174679</c:v>
                </c:pt>
                <c:pt idx="9">
                  <c:v>4.1612090680100806</c:v>
                </c:pt>
                <c:pt idx="10">
                  <c:v>4.7853130016051466</c:v>
                </c:pt>
                <c:pt idx="11">
                  <c:v>6.8699227760505579</c:v>
                </c:pt>
                <c:pt idx="12">
                  <c:v>2.4709883953581482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0-446F-BC85-501D2B62C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IPC!$B$17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Octubre-2019</c:v>
                </c:pt>
                <c:pt idx="1">
                  <c:v>Noviembre-2019</c:v>
                </c:pt>
                <c:pt idx="2">
                  <c:v>Diciembre-2019</c:v>
                </c:pt>
                <c:pt idx="3">
                  <c:v>Enero-2020</c:v>
                </c:pt>
                <c:pt idx="4">
                  <c:v>Febrero-2020</c:v>
                </c:pt>
                <c:pt idx="5">
                  <c:v>Marzo-2020</c:v>
                </c:pt>
                <c:pt idx="6">
                  <c:v>Abril-2020</c:v>
                </c:pt>
                <c:pt idx="7">
                  <c:v>Mayo-2020</c:v>
                </c:pt>
                <c:pt idx="8">
                  <c:v>Junio-2020</c:v>
                </c:pt>
                <c:pt idx="9">
                  <c:v>Julio-2020</c:v>
                </c:pt>
                <c:pt idx="10">
                  <c:v>Agosto-2020</c:v>
                </c:pt>
                <c:pt idx="11">
                  <c:v>Septiembre-2020</c:v>
                </c:pt>
                <c:pt idx="12">
                  <c:v>Octubre-2020</c:v>
                </c:pt>
              </c:strCache>
            </c:strRef>
          </c:cat>
          <c:val>
            <c:numRef>
              <c:f>IPC!$B$71:$B$83</c:f>
              <c:numCache>
                <c:formatCode>#,##0.00</c:formatCode>
                <c:ptCount val="13"/>
                <c:pt idx="0">
                  <c:v>3.86</c:v>
                </c:pt>
                <c:pt idx="1">
                  <c:v>3.8515546639919904</c:v>
                </c:pt>
                <c:pt idx="2">
                  <c:v>3.7999999999999972</c:v>
                </c:pt>
                <c:pt idx="3">
                  <c:v>3.6182902584493064</c:v>
                </c:pt>
                <c:pt idx="4">
                  <c:v>3.7161494366475551</c:v>
                </c:pt>
                <c:pt idx="5">
                  <c:v>3.8476677819326852</c:v>
                </c:pt>
                <c:pt idx="6">
                  <c:v>3.5056795926360991</c:v>
                </c:pt>
                <c:pt idx="7">
                  <c:v>2.8504490433424365</c:v>
                </c:pt>
                <c:pt idx="8">
                  <c:v>2.2003699737123981</c:v>
                </c:pt>
                <c:pt idx="9">
                  <c:v>1.9720225374004343</c:v>
                </c:pt>
                <c:pt idx="10">
                  <c:v>1.8732408036494093</c:v>
                </c:pt>
                <c:pt idx="11">
                  <c:v>1.9659112918845665</c:v>
                </c:pt>
                <c:pt idx="12">
                  <c:v>1.75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AE9-4C2E-A373-34A612692E2F}"/>
            </c:ext>
          </c:extLst>
        </c:ser>
        <c:ser>
          <c:idx val="3"/>
          <c:order val="1"/>
          <c:tx>
            <c:strRef>
              <c:f>IPC!$C$17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E9-4C2E-A373-34A612692E2F}"/>
                </c:ext>
              </c:extLst>
            </c:dLbl>
            <c:dLbl>
              <c:idx val="1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AE9-4C2E-A373-34A612692E2F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AE9-4C2E-A373-34A612692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Octubre-2019</c:v>
                </c:pt>
                <c:pt idx="1">
                  <c:v>Noviembre-2019</c:v>
                </c:pt>
                <c:pt idx="2">
                  <c:v>Diciembre-2019</c:v>
                </c:pt>
                <c:pt idx="3">
                  <c:v>Enero-2020</c:v>
                </c:pt>
                <c:pt idx="4">
                  <c:v>Febrero-2020</c:v>
                </c:pt>
                <c:pt idx="5">
                  <c:v>Marzo-2020</c:v>
                </c:pt>
                <c:pt idx="6">
                  <c:v>Abril-2020</c:v>
                </c:pt>
                <c:pt idx="7">
                  <c:v>Mayo-2020</c:v>
                </c:pt>
                <c:pt idx="8">
                  <c:v>Junio-2020</c:v>
                </c:pt>
                <c:pt idx="9">
                  <c:v>Julio-2020</c:v>
                </c:pt>
                <c:pt idx="10">
                  <c:v>Agosto-2020</c:v>
                </c:pt>
                <c:pt idx="11">
                  <c:v>Septiembre-2020</c:v>
                </c:pt>
                <c:pt idx="12">
                  <c:v>Octubre-2020</c:v>
                </c:pt>
              </c:strCache>
            </c:strRef>
          </c:cat>
          <c:val>
            <c:numRef>
              <c:f>IPC!$C$71:$C$83</c:f>
              <c:numCache>
                <c:formatCode>#,##0.00</c:formatCode>
                <c:ptCount val="13"/>
                <c:pt idx="0">
                  <c:v>6.8699227760505579</c:v>
                </c:pt>
                <c:pt idx="1">
                  <c:v>6.4318683523981548</c:v>
                </c:pt>
                <c:pt idx="2">
                  <c:v>5.8000000000000114</c:v>
                </c:pt>
                <c:pt idx="3">
                  <c:v>5.12820512820511</c:v>
                </c:pt>
                <c:pt idx="4">
                  <c:v>5.8748277898051526</c:v>
                </c:pt>
                <c:pt idx="5">
                  <c:v>7.1936835948922777</c:v>
                </c:pt>
                <c:pt idx="6">
                  <c:v>8.2272376543209873</c:v>
                </c:pt>
                <c:pt idx="7">
                  <c:v>7.5699501724798779</c:v>
                </c:pt>
                <c:pt idx="8">
                  <c:v>6.5463182897862282</c:v>
                </c:pt>
                <c:pt idx="9">
                  <c:v>5.0028317915801495</c:v>
                </c:pt>
                <c:pt idx="10">
                  <c:v>4.6691871455576575</c:v>
                </c:pt>
                <c:pt idx="11">
                  <c:v>4.1396180261548636</c:v>
                </c:pt>
                <c:pt idx="12">
                  <c:v>3.54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AE9-4C2E-A373-34A612692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6368"/>
        <c:axId val="86352256"/>
      </c:lineChart>
      <c:catAx>
        <c:axId val="863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52256"/>
        <c:crosses val="autoZero"/>
        <c:auto val="1"/>
        <c:lblAlgn val="ctr"/>
        <c:lblOffset val="100"/>
        <c:noMultiLvlLbl val="0"/>
      </c:catAx>
      <c:valAx>
        <c:axId val="8635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0.02554</cdr:x>
      <cdr:y>0.70638</cdr:y>
    </cdr:from>
    <cdr:to>
      <cdr:x>1</cdr:x>
      <cdr:y>0.76576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186980" y="3711239"/>
          <a:ext cx="7134119" cy="311977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0.1083</cdr:y>
    </cdr:from>
    <cdr:to>
      <cdr:x>0.97455</cdr:x>
      <cdr:y>0.16442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470A9FA2-97BA-40D7-9D76-B58F3767E262}"/>
            </a:ext>
          </a:extLst>
        </cdr:cNvPr>
        <cdr:cNvSpPr/>
      </cdr:nvSpPr>
      <cdr:spPr>
        <a:xfrm xmlns:a="http://schemas.openxmlformats.org/drawingml/2006/main">
          <a:off x="0" y="602142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04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2020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noviembre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octubre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38826" y="2877888"/>
            <a:ext cx="224851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854182" y="3345570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>
            <a:extLst>
              <a:ext uri="{FF2B5EF4-FFF2-40B4-BE49-F238E27FC236}">
                <a16:creationId xmlns:a16="http://schemas.microsoft.com/office/drawing/2014/main" id="{21048591-59F4-435B-9006-DB82AA18C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93560"/>
              </p:ext>
            </p:extLst>
          </p:nvPr>
        </p:nvGraphicFramePr>
        <p:xfrm>
          <a:off x="4109503" y="2748637"/>
          <a:ext cx="7704000" cy="2359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3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879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-15,95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6837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67932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15853CF2-D3CD-45C6-AE86-E8741C34B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octubre (2019-2020)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octubre de 2020,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3,54%</a:t>
            </a:r>
            <a:r>
              <a:rPr lang="es-MX" altLang="es-CO" sz="2000" dirty="0">
                <a:solidFill>
                  <a:srgbClr val="395F9B"/>
                </a:solidFill>
              </a:rPr>
              <a:t>, ubicándose 1,79 puntos porcentuales por encima de la variación nacional (1,75%) siendo la segunda división con mayor variación en este periodo.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21247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04590"/>
              </p:ext>
            </p:extLst>
          </p:nvPr>
        </p:nvGraphicFramePr>
        <p:xfrm>
          <a:off x="378527" y="947316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69864" y="5674010"/>
            <a:ext cx="9537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mes de octubre de 2020, la división de alimentos y bebidas no alcohólicas  presentó una variación anual de 3,54%, siendo inferior en 3,33 puntos porcentuales a la variación presentada en octubre de 2019 (6,87%).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octubre (2019-2020)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0522"/>
              </p:ext>
            </p:extLst>
          </p:nvPr>
        </p:nvGraphicFramePr>
        <p:xfrm>
          <a:off x="581891" y="1647698"/>
          <a:ext cx="10723418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 mensual, año corrido y 12 meses octubre (2019 - 2020)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559895" y="1430545"/>
            <a:ext cx="44398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 octubre 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-0,32%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dirty="0">
                <a:solidFill>
                  <a:srgbClr val="395F9B"/>
                </a:solidFill>
              </a:rPr>
              <a:t>Entre enero y octubre de 2020 (año corrido) </a:t>
            </a:r>
            <a:r>
              <a:rPr lang="es-CO" altLang="es-CO" b="1" dirty="0">
                <a:solidFill>
                  <a:srgbClr val="395F9B"/>
                </a:solidFill>
              </a:rPr>
              <a:t>el precio de los alimentos y bebidas no alcohólicas presentó una variación de 4,29%.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altLang="es-CO" sz="1900" dirty="0">
                <a:solidFill>
                  <a:srgbClr val="395F9B"/>
                </a:solidFill>
              </a:rPr>
              <a:t>Entre octubre de 2019 y octubre de 2020 (12 meses) </a:t>
            </a:r>
            <a:r>
              <a:rPr lang="es-CO" altLang="es-CO" sz="1900" b="1" dirty="0">
                <a:solidFill>
                  <a:srgbClr val="395F9B"/>
                </a:solidFill>
              </a:rPr>
              <a:t>el precio de los alimentos y bebidas no alcohólicas presentó una variación de 3,54%</a:t>
            </a:r>
            <a:r>
              <a:rPr lang="es-CO" altLang="es-CO" sz="1900" dirty="0">
                <a:solidFill>
                  <a:srgbClr val="395F9B"/>
                </a:solidFill>
              </a:rPr>
              <a:t>, en comparación con octubre de 2019.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91262"/>
              </p:ext>
            </p:extLst>
          </p:nvPr>
        </p:nvGraphicFramePr>
        <p:xfrm>
          <a:off x="821542" y="2019031"/>
          <a:ext cx="6309425" cy="32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587917" y="1370008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octubre la división de alimentos y bebidas no alcohólicas </a:t>
            </a:r>
            <a:r>
              <a:rPr lang="es-MX" altLang="es-CO" sz="1900" b="1" dirty="0">
                <a:solidFill>
                  <a:srgbClr val="395F9B"/>
                </a:solidFill>
              </a:rPr>
              <a:t>registró una disminución de -0,32%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Septiembre, y se ubicó 0,26 puntos porcentuales por debajo de la variación nacional (-0,06%) siendo la segunda división con menor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octubre (2019-2020)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032843"/>
              </p:ext>
            </p:extLst>
          </p:nvPr>
        </p:nvGraphicFramePr>
        <p:xfrm>
          <a:off x="202679" y="1070725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05318" y="5770829"/>
            <a:ext cx="99042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variación de -0,32% del IPC de alimentos y bebidas no alcohólicas en octubre de 2020, </a:t>
            </a:r>
            <a:r>
              <a:rPr lang="es-CO" sz="19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 inferior en 0,57 puntos porcentuales </a:t>
            </a: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mismo mes del año pasado cuando se presentó una variación de  0,25%.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octubre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29061"/>
              </p:ext>
            </p:extLst>
          </p:nvPr>
        </p:nvGraphicFramePr>
        <p:xfrm>
          <a:off x="654626" y="1422561"/>
          <a:ext cx="1079615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octubre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3012203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octubre de 2020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00574"/>
              </p:ext>
            </p:extLst>
          </p:nvPr>
        </p:nvGraphicFramePr>
        <p:xfrm>
          <a:off x="3862848" y="1590050"/>
          <a:ext cx="7995905" cy="494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Condimentos y hierbas culinarias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Dulces, confites, caramelos, bombones, chocolatinas, chicles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Avena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y hortalizas en conserva y deshidratadas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Frutos secos y nueces, cáscaras de frutas y semillas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(frescos, congelados y pescado enlatado)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Mantequilla de vaca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Sopas, cremas, caldos y consomés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 en polvo para lactantes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octubre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4989" y="2691274"/>
            <a:ext cx="22116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octubre de 2020 los alimentos que más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73429"/>
              </p:ext>
            </p:extLst>
          </p:nvPr>
        </p:nvGraphicFramePr>
        <p:xfrm>
          <a:off x="4078331" y="1657589"/>
          <a:ext cx="7596000" cy="495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-8,21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derivados de los tubérculos, raíces y 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132418"/>
              </p:ext>
            </p:extLst>
          </p:nvPr>
        </p:nvGraphicFramePr>
        <p:xfrm>
          <a:off x="274500" y="1248865"/>
          <a:ext cx="7320371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octubre 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octubre,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4,29%</a:t>
            </a:r>
            <a:r>
              <a:rPr lang="es-MX" altLang="es-CO" sz="2000" dirty="0">
                <a:solidFill>
                  <a:srgbClr val="395F9B"/>
                </a:solidFill>
              </a:rPr>
              <a:t>, ubicándose 2,91 puntos porcentuales por encima de la variación nacional (1,38%) siendo la segunda división con mayor variación en el año.</a:t>
            </a:r>
            <a:endParaRPr lang="es-CO" altLang="es-CO" sz="20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7" y="1798704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enero-octubre (2018-2020)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188608" y="5816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acumulada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57935" y="5906565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4,29%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7860690" y="5930153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-2,27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1938342" y="5952127"/>
            <a:ext cx="1909202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es-CO" altLang="es-CO" sz="1600" dirty="0">
                <a:latin typeface="+mj-lt"/>
                <a:ea typeface="+mn-ea"/>
              </a:rPr>
              <a:t>En octubre de 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9740748" y="5816945"/>
            <a:ext cx="246194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6,56%.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736763"/>
              </p:ext>
            </p:extLst>
          </p:nvPr>
        </p:nvGraphicFramePr>
        <p:xfrm>
          <a:off x="384464" y="1164627"/>
          <a:ext cx="11615283" cy="452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y bebidas no alcohólicas a octubre de 2020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432344" y="2910899"/>
            <a:ext cx="19715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67145" y="3777247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22122F54-E4B1-4626-BAC7-DC61B6C91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01130"/>
              </p:ext>
            </p:extLst>
          </p:nvPr>
        </p:nvGraphicFramePr>
        <p:xfrm>
          <a:off x="4094018" y="1501724"/>
          <a:ext cx="7665637" cy="50308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5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56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9,02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13,38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(frescos,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20,75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Carnes preparadas, charcutería y otros con carne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Dulces, confites, caramelos, bombones, chocolatinas, chicles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55565BA-6DA8-4D35-BDA4-F2AC4C929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7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787804-B0DD-43E0-9929-DFA8BFE50D9A}"/>
</file>

<file path=customXml/itemProps2.xml><?xml version="1.0" encoding="utf-8"?>
<ds:datastoreItem xmlns:ds="http://schemas.openxmlformats.org/officeDocument/2006/customXml" ds:itemID="{E702FBFA-80BC-467E-A52F-0B815B45D89E}"/>
</file>

<file path=customXml/itemProps3.xml><?xml version="1.0" encoding="utf-8"?>
<ds:datastoreItem xmlns:ds="http://schemas.openxmlformats.org/officeDocument/2006/customXml" ds:itemID="{785809D9-67F7-47E2-AB08-056BCE9F612A}"/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1136</Words>
  <Application>Microsoft Office PowerPoint</Application>
  <PresentationFormat>Panorámica</PresentationFormat>
  <Paragraphs>275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214</cp:revision>
  <dcterms:created xsi:type="dcterms:W3CDTF">2019-02-12T04:28:07Z</dcterms:created>
  <dcterms:modified xsi:type="dcterms:W3CDTF">2020-11-06T01:48:30Z</dcterms:modified>
</cp:coreProperties>
</file>