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5.xml" ContentType="application/vnd.ms-office.chartcolorstyl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style5.xml" ContentType="application/vnd.ms-office.chartstyle+xml"/>
  <Override PartName="/ppt/charts/chart2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8" r:id="rId5"/>
    <p:sldId id="279" r:id="rId6"/>
    <p:sldId id="280" r:id="rId7"/>
    <p:sldId id="282" r:id="rId8"/>
    <p:sldId id="283" r:id="rId9"/>
    <p:sldId id="275" r:id="rId10"/>
    <p:sldId id="281" r:id="rId11"/>
    <p:sldId id="277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NESTOR%20JULIO%20HERNANDEZ\1-MADR\11-INDICADORES%20ECON&#211;MICOS\3-IPC\2020\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IPC!$B$90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IPC!$B$91:$B$93</c:f>
              <c:numCache>
                <c:formatCode>#,##0.00</c:formatCode>
                <c:ptCount val="3"/>
                <c:pt idx="0">
                  <c:v>0.65</c:v>
                </c:pt>
                <c:pt idx="1">
                  <c:v>4.3600000000000136</c:v>
                </c:pt>
                <c:pt idx="2">
                  <c:v>4.0374838002193059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E-44D6-B0F3-A850E7250A65}"/>
            </c:ext>
          </c:extLst>
        </c:ser>
        <c:ser>
          <c:idx val="1"/>
          <c:order val="1"/>
          <c:tx>
            <c:strRef>
              <c:f>IPC!$C$90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IPC!$C$91:$C$93</c:f>
              <c:numCache>
                <c:formatCode>#,##0.00</c:formatCode>
                <c:ptCount val="3"/>
                <c:pt idx="0">
                  <c:v>0.04</c:v>
                </c:pt>
                <c:pt idx="1">
                  <c:v>6.1010245746691965</c:v>
                </c:pt>
                <c:pt idx="2">
                  <c:v>7.5650479110770448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E-44D6-B0F3-A850E7250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83232"/>
        <c:axId val="82789120"/>
      </c:barChart>
      <c:catAx>
        <c:axId val="827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82789120"/>
        <c:crosses val="autoZero"/>
        <c:auto val="1"/>
        <c:lblAlgn val="ctr"/>
        <c:lblOffset val="100"/>
        <c:noMultiLvlLbl val="0"/>
      </c:catAx>
      <c:valAx>
        <c:axId val="8278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82783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Muebles, artículos para el hogar y para la conservación ordinaria del hogar</c:v>
                </c:pt>
                <c:pt idx="3">
                  <c:v>Transporte</c:v>
                </c:pt>
                <c:pt idx="4">
                  <c:v>Prendas de vestir y calzado</c:v>
                </c:pt>
                <c:pt idx="5">
                  <c:v>Alojamiento, agua, electricidad, gas y otros combustibles</c:v>
                </c:pt>
                <c:pt idx="6">
                  <c:v>Bienes y servicios diversos</c:v>
                </c:pt>
                <c:pt idx="7">
                  <c:v>Restaurantes y hoteles</c:v>
                </c:pt>
                <c:pt idx="8">
                  <c:v>Alimentos y bebidas no alcohólicas</c:v>
                </c:pt>
                <c:pt idx="9">
                  <c:v>Recreación y cultura</c:v>
                </c:pt>
                <c:pt idx="10">
                  <c:v>Educación</c:v>
                </c:pt>
                <c:pt idx="11">
                  <c:v>Bebidas alcohólicas y tabaco</c:v>
                </c:pt>
                <c:pt idx="12">
                  <c:v>Salud</c:v>
                </c:pt>
              </c:strCache>
            </c:strRef>
          </c:cat>
          <c:val>
            <c:numRef>
              <c:f>SALIDA!$D$24:$D$36</c:f>
              <c:numCache>
                <c:formatCode>0.00</c:formatCode>
                <c:ptCount val="13"/>
                <c:pt idx="0">
                  <c:v>-0.32</c:v>
                </c:pt>
                <c:pt idx="1">
                  <c:v>-3.12</c:v>
                </c:pt>
                <c:pt idx="2">
                  <c:v>-1.69</c:v>
                </c:pt>
                <c:pt idx="3">
                  <c:v>-0.47</c:v>
                </c:pt>
                <c:pt idx="4">
                  <c:v>-0.28000000000000003</c:v>
                </c:pt>
                <c:pt idx="5">
                  <c:v>-0.2</c:v>
                </c:pt>
                <c:pt idx="6">
                  <c:v>-0.11</c:v>
                </c:pt>
                <c:pt idx="7">
                  <c:v>-0.03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0.28000000000000003</c:v>
                </c:pt>
                <c:pt idx="1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6-4585-A678-E3D1D97C756F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Muebles, artículos para el hogar y para la conservación ordinaria del hogar</c:v>
                </c:pt>
                <c:pt idx="3">
                  <c:v>Transporte</c:v>
                </c:pt>
                <c:pt idx="4">
                  <c:v>Prendas de vestir y calzado</c:v>
                </c:pt>
                <c:pt idx="5">
                  <c:v>Alojamiento, agua, electricidad, gas y otros combustibles</c:v>
                </c:pt>
                <c:pt idx="6">
                  <c:v>Bienes y servicios diversos</c:v>
                </c:pt>
                <c:pt idx="7">
                  <c:v>Restaurantes y hoteles</c:v>
                </c:pt>
                <c:pt idx="8">
                  <c:v>Alimentos y bebidas no alcohólicas</c:v>
                </c:pt>
                <c:pt idx="9">
                  <c:v>Recreación y cultura</c:v>
                </c:pt>
                <c:pt idx="10">
                  <c:v>Educación</c:v>
                </c:pt>
                <c:pt idx="11">
                  <c:v>Bebidas alcohólicas y tabaco</c:v>
                </c:pt>
                <c:pt idx="12">
                  <c:v>Salud</c:v>
                </c:pt>
              </c:strCache>
            </c:strRef>
          </c:cat>
          <c:val>
            <c:numRef>
              <c:f>SALIDA!$C$24:$C$36</c:f>
              <c:numCache>
                <c:formatCode>_(* #,##0.00_);_(* \(#,##0.00\);_(* "-"??_);_(@_)</c:formatCode>
                <c:ptCount val="13"/>
                <c:pt idx="0">
                  <c:v>0.31</c:v>
                </c:pt>
                <c:pt idx="1">
                  <c:v>-0.06</c:v>
                </c:pt>
                <c:pt idx="2">
                  <c:v>0.32</c:v>
                </c:pt>
                <c:pt idx="3">
                  <c:v>0.01</c:v>
                </c:pt>
                <c:pt idx="4">
                  <c:v>0.28999999999999998</c:v>
                </c:pt>
                <c:pt idx="5">
                  <c:v>0.43</c:v>
                </c:pt>
                <c:pt idx="6">
                  <c:v>0.12</c:v>
                </c:pt>
                <c:pt idx="7">
                  <c:v>0.18</c:v>
                </c:pt>
                <c:pt idx="8">
                  <c:v>0.65</c:v>
                </c:pt>
                <c:pt idx="9">
                  <c:v>0.19</c:v>
                </c:pt>
                <c:pt idx="10">
                  <c:v>0.05</c:v>
                </c:pt>
                <c:pt idx="11">
                  <c:v>0.79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6-4585-A678-E3D1D97C7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64956085834095"/>
          <c:y val="0.93841692687044564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IPC!$D$17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FA-4151-8073-F2DB89E3BD8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A-4151-8073-F2DB89E3BD89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A-4151-8073-F2DB89E3BD89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Mayo-2018</c:v>
                </c:pt>
                <c:pt idx="1">
                  <c:v>Junio-2018</c:v>
                </c:pt>
                <c:pt idx="2">
                  <c:v>Julio-2018</c:v>
                </c:pt>
                <c:pt idx="3">
                  <c:v>Agosto-2018</c:v>
                </c:pt>
                <c:pt idx="4">
                  <c:v>Septiembre-2018</c:v>
                </c:pt>
                <c:pt idx="5">
                  <c:v>Octubre-2018</c:v>
                </c:pt>
                <c:pt idx="6">
                  <c:v>Noviembre-2018</c:v>
                </c:pt>
                <c:pt idx="7">
                  <c:v>Diciembre-2018</c:v>
                </c:pt>
                <c:pt idx="8">
                  <c:v>Enero-2019</c:v>
                </c:pt>
                <c:pt idx="9">
                  <c:v>Febrero-2019</c:v>
                </c:pt>
                <c:pt idx="10">
                  <c:v>Marzo-2019</c:v>
                </c:pt>
                <c:pt idx="11">
                  <c:v>Abril-2019</c:v>
                </c:pt>
                <c:pt idx="12">
                  <c:v>Mayo-2019</c:v>
                </c:pt>
                <c:pt idx="13">
                  <c:v>Junio-2019</c:v>
                </c:pt>
                <c:pt idx="14">
                  <c:v>Julio-2019</c:v>
                </c:pt>
                <c:pt idx="15">
                  <c:v>Agosto-2019</c:v>
                </c:pt>
                <c:pt idx="16">
                  <c:v>Septiembre-2019</c:v>
                </c:pt>
                <c:pt idx="17">
                  <c:v>Octubre-2019</c:v>
                </c:pt>
                <c:pt idx="18">
                  <c:v>Noviembre-2019</c:v>
                </c:pt>
                <c:pt idx="19">
                  <c:v>Diciembre-2019</c:v>
                </c:pt>
                <c:pt idx="20">
                  <c:v>Enero-2020</c:v>
                </c:pt>
                <c:pt idx="21">
                  <c:v>Febrero-2020</c:v>
                </c:pt>
                <c:pt idx="22">
                  <c:v>Marzo-2020</c:v>
                </c:pt>
                <c:pt idx="23">
                  <c:v>Abril-2020</c:v>
                </c:pt>
                <c:pt idx="24">
                  <c:v>Mayo-2020</c:v>
                </c:pt>
              </c:strCache>
            </c:strRef>
          </c:cat>
          <c:val>
            <c:numRef>
              <c:f>IPC!$D$19:$D$43</c:f>
              <c:numCache>
                <c:formatCode>#,##0.00</c:formatCode>
                <c:ptCount val="25"/>
                <c:pt idx="0">
                  <c:v>0.25275502982509579</c:v>
                </c:pt>
                <c:pt idx="1">
                  <c:v>0.15127067365874325</c:v>
                </c:pt>
                <c:pt idx="2">
                  <c:v>-0.13090323230288448</c:v>
                </c:pt>
                <c:pt idx="3">
                  <c:v>0.12099213551117316</c:v>
                </c:pt>
                <c:pt idx="4">
                  <c:v>0.17119838872103799</c:v>
                </c:pt>
                <c:pt idx="5">
                  <c:v>0.12063938876043778</c:v>
                </c:pt>
                <c:pt idx="6">
                  <c:v>0.11045285671251293</c:v>
                </c:pt>
                <c:pt idx="7">
                  <c:v>0.3009027081243687</c:v>
                </c:pt>
                <c:pt idx="8">
                  <c:v>0.59999999999999432</c:v>
                </c:pt>
                <c:pt idx="9">
                  <c:v>0.56999999999999995</c:v>
                </c:pt>
                <c:pt idx="10">
                  <c:v>0.43</c:v>
                </c:pt>
                <c:pt idx="11">
                  <c:v>0.5</c:v>
                </c:pt>
                <c:pt idx="12">
                  <c:v>0.31</c:v>
                </c:pt>
                <c:pt idx="13">
                  <c:v>0.27</c:v>
                </c:pt>
                <c:pt idx="14">
                  <c:v>0.22</c:v>
                </c:pt>
                <c:pt idx="15">
                  <c:v>0.09</c:v>
                </c:pt>
                <c:pt idx="16">
                  <c:v>0.23</c:v>
                </c:pt>
                <c:pt idx="17">
                  <c:v>0.16</c:v>
                </c:pt>
                <c:pt idx="18">
                  <c:v>0.1</c:v>
                </c:pt>
                <c:pt idx="19">
                  <c:v>0.26</c:v>
                </c:pt>
                <c:pt idx="20">
                  <c:v>0.42</c:v>
                </c:pt>
                <c:pt idx="21">
                  <c:v>0.67</c:v>
                </c:pt>
                <c:pt idx="22">
                  <c:v>0.56999999999999995</c:v>
                </c:pt>
                <c:pt idx="23">
                  <c:v>0.16</c:v>
                </c:pt>
                <c:pt idx="24">
                  <c:v>-0.32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A-4151-8073-F2DB89E3BD89}"/>
            </c:ext>
          </c:extLst>
        </c:ser>
        <c:ser>
          <c:idx val="3"/>
          <c:order val="1"/>
          <c:tx>
            <c:strRef>
              <c:f>IPC!$E$17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FA-4151-8073-F2DB89E3BD89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A-4151-8073-F2DB89E3BD89}"/>
                </c:ext>
              </c:extLst>
            </c:dLbl>
            <c:dLbl>
              <c:idx val="24"/>
              <c:layout>
                <c:manualLayout>
                  <c:x val="-3.7731951792096354E-3"/>
                  <c:y val="5.2080247599677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FA-4151-8073-F2DB89E3BD89}"/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Mayo-2018</c:v>
                </c:pt>
                <c:pt idx="1">
                  <c:v>Junio-2018</c:v>
                </c:pt>
                <c:pt idx="2">
                  <c:v>Julio-2018</c:v>
                </c:pt>
                <c:pt idx="3">
                  <c:v>Agosto-2018</c:v>
                </c:pt>
                <c:pt idx="4">
                  <c:v>Septiembre-2018</c:v>
                </c:pt>
                <c:pt idx="5">
                  <c:v>Octubre-2018</c:v>
                </c:pt>
                <c:pt idx="6">
                  <c:v>Noviembre-2018</c:v>
                </c:pt>
                <c:pt idx="7">
                  <c:v>Diciembre-2018</c:v>
                </c:pt>
                <c:pt idx="8">
                  <c:v>Enero-2019</c:v>
                </c:pt>
                <c:pt idx="9">
                  <c:v>Febrero-2019</c:v>
                </c:pt>
                <c:pt idx="10">
                  <c:v>Marzo-2019</c:v>
                </c:pt>
                <c:pt idx="11">
                  <c:v>Abril-2019</c:v>
                </c:pt>
                <c:pt idx="12">
                  <c:v>Mayo-2019</c:v>
                </c:pt>
                <c:pt idx="13">
                  <c:v>Junio-2019</c:v>
                </c:pt>
                <c:pt idx="14">
                  <c:v>Julio-2019</c:v>
                </c:pt>
                <c:pt idx="15">
                  <c:v>Agosto-2019</c:v>
                </c:pt>
                <c:pt idx="16">
                  <c:v>Septiembre-2019</c:v>
                </c:pt>
                <c:pt idx="17">
                  <c:v>Octubre-2019</c:v>
                </c:pt>
                <c:pt idx="18">
                  <c:v>Noviembre-2019</c:v>
                </c:pt>
                <c:pt idx="19">
                  <c:v>Diciembre-2019</c:v>
                </c:pt>
                <c:pt idx="20">
                  <c:v>Enero-2020</c:v>
                </c:pt>
                <c:pt idx="21">
                  <c:v>Febrero-2020</c:v>
                </c:pt>
                <c:pt idx="22">
                  <c:v>Marzo-2020</c:v>
                </c:pt>
                <c:pt idx="23">
                  <c:v>Abril-2020</c:v>
                </c:pt>
                <c:pt idx="24">
                  <c:v>Mayo-2020</c:v>
                </c:pt>
              </c:strCache>
            </c:strRef>
          </c:cat>
          <c:val>
            <c:numRef>
              <c:f>IPC!$E$19:$E$43</c:f>
              <c:numCache>
                <c:formatCode>#,##0.00</c:formatCode>
                <c:ptCount val="25"/>
                <c:pt idx="0">
                  <c:v>7.9816422228873307E-2</c:v>
                </c:pt>
                <c:pt idx="1">
                  <c:v>-3.9876383212046562E-2</c:v>
                </c:pt>
                <c:pt idx="2">
                  <c:v>-0.86765732522189865</c:v>
                </c:pt>
                <c:pt idx="3">
                  <c:v>2.0120724346071484E-2</c:v>
                </c:pt>
                <c:pt idx="4">
                  <c:v>0.40233353450010156</c:v>
                </c:pt>
                <c:pt idx="5">
                  <c:v>-0.11019835704267678</c:v>
                </c:pt>
                <c:pt idx="6">
                  <c:v>-5.0145421722987749E-2</c:v>
                </c:pt>
                <c:pt idx="7">
                  <c:v>0.34115994380894676</c:v>
                </c:pt>
                <c:pt idx="8">
                  <c:v>1.4000000000000057</c:v>
                </c:pt>
                <c:pt idx="9">
                  <c:v>0.23</c:v>
                </c:pt>
                <c:pt idx="10">
                  <c:v>0.95</c:v>
                </c:pt>
                <c:pt idx="11">
                  <c:v>1.07</c:v>
                </c:pt>
                <c:pt idx="12">
                  <c:v>0.65</c:v>
                </c:pt>
                <c:pt idx="13">
                  <c:v>0.85</c:v>
                </c:pt>
                <c:pt idx="14">
                  <c:v>0.66</c:v>
                </c:pt>
                <c:pt idx="15">
                  <c:v>-0.13</c:v>
                </c:pt>
                <c:pt idx="16">
                  <c:v>0.46</c:v>
                </c:pt>
                <c:pt idx="17">
                  <c:v>0.25</c:v>
                </c:pt>
                <c:pt idx="18">
                  <c:v>-0.47</c:v>
                </c:pt>
                <c:pt idx="19">
                  <c:v>-0.25</c:v>
                </c:pt>
                <c:pt idx="20">
                  <c:v>0.76</c:v>
                </c:pt>
                <c:pt idx="21">
                  <c:v>0.93</c:v>
                </c:pt>
                <c:pt idx="22">
                  <c:v>2.21</c:v>
                </c:pt>
                <c:pt idx="23">
                  <c:v>2.04</c:v>
                </c:pt>
                <c:pt idx="24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FA-4151-8073-F2DB89E3B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13696"/>
        <c:axId val="86415232"/>
      </c:lineChart>
      <c:catAx>
        <c:axId val="864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5232"/>
        <c:crosses val="autoZero"/>
        <c:auto val="1"/>
        <c:lblAlgn val="ctr"/>
        <c:lblOffset val="100"/>
        <c:noMultiLvlLbl val="0"/>
      </c:catAx>
      <c:valAx>
        <c:axId val="8641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SALIDA!$B$53:$B$65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Muebles, artículos para el hogar y para la conservación ordinaria del hogar</c:v>
                </c:pt>
                <c:pt idx="3">
                  <c:v>Transporte</c:v>
                </c:pt>
                <c:pt idx="4">
                  <c:v>Prendas de vestir y calzado</c:v>
                </c:pt>
                <c:pt idx="5">
                  <c:v>Recreación y cultura</c:v>
                </c:pt>
                <c:pt idx="6">
                  <c:v>Alojamiento, agua, electricidad, gas y otros combustibles</c:v>
                </c:pt>
                <c:pt idx="7">
                  <c:v>Bebidas alcohólicas y tabaco</c:v>
                </c:pt>
                <c:pt idx="8">
                  <c:v>Bienes y servicios diversos</c:v>
                </c:pt>
                <c:pt idx="9">
                  <c:v>Restaurantes y hoteles</c:v>
                </c:pt>
                <c:pt idx="10">
                  <c:v>Salud</c:v>
                </c:pt>
                <c:pt idx="11">
                  <c:v>Educación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SALIDA!$D$53:$D$65</c:f>
              <c:numCache>
                <c:formatCode>0.00</c:formatCode>
                <c:ptCount val="13"/>
                <c:pt idx="0">
                  <c:v>1.53</c:v>
                </c:pt>
                <c:pt idx="1">
                  <c:v>-5.71</c:v>
                </c:pt>
                <c:pt idx="2">
                  <c:v>-0.48</c:v>
                </c:pt>
                <c:pt idx="3">
                  <c:v>-0.46</c:v>
                </c:pt>
                <c:pt idx="4">
                  <c:v>-0.1</c:v>
                </c:pt>
                <c:pt idx="5">
                  <c:v>0.42</c:v>
                </c:pt>
                <c:pt idx="6">
                  <c:v>1.03</c:v>
                </c:pt>
                <c:pt idx="7">
                  <c:v>1.55</c:v>
                </c:pt>
                <c:pt idx="8">
                  <c:v>1.6</c:v>
                </c:pt>
                <c:pt idx="9">
                  <c:v>1.69</c:v>
                </c:pt>
                <c:pt idx="10">
                  <c:v>2.69</c:v>
                </c:pt>
                <c:pt idx="11">
                  <c:v>4.87</c:v>
                </c:pt>
                <c:pt idx="1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B-4AD7-95D0-3D12816104E4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SALIDA!$B$53:$B$65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Muebles, artículos para el hogar y para la conservación ordinaria del hogar</c:v>
                </c:pt>
                <c:pt idx="3">
                  <c:v>Transporte</c:v>
                </c:pt>
                <c:pt idx="4">
                  <c:v>Prendas de vestir y calzado</c:v>
                </c:pt>
                <c:pt idx="5">
                  <c:v>Recreación y cultura</c:v>
                </c:pt>
                <c:pt idx="6">
                  <c:v>Alojamiento, agua, electricidad, gas y otros combustibles</c:v>
                </c:pt>
                <c:pt idx="7">
                  <c:v>Bebidas alcohólicas y tabaco</c:v>
                </c:pt>
                <c:pt idx="8">
                  <c:v>Bienes y servicios diversos</c:v>
                </c:pt>
                <c:pt idx="9">
                  <c:v>Restaurantes y hoteles</c:v>
                </c:pt>
                <c:pt idx="10">
                  <c:v>Salud</c:v>
                </c:pt>
                <c:pt idx="11">
                  <c:v>Educación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SALIDA!$C$53:$C$65</c:f>
              <c:numCache>
                <c:formatCode>0.00</c:formatCode>
                <c:ptCount val="13"/>
                <c:pt idx="0">
                  <c:v>2.4499999999999997</c:v>
                </c:pt>
                <c:pt idx="1">
                  <c:v>1.8499999999999943</c:v>
                </c:pt>
                <c:pt idx="2">
                  <c:v>2.0100000000000051</c:v>
                </c:pt>
                <c:pt idx="3">
                  <c:v>1.7700000000000102</c:v>
                </c:pt>
                <c:pt idx="4">
                  <c:v>0.26000000000001933</c:v>
                </c:pt>
                <c:pt idx="5">
                  <c:v>1.019999999999996</c:v>
                </c:pt>
                <c:pt idx="6">
                  <c:v>2.1099999999999852</c:v>
                </c:pt>
                <c:pt idx="7">
                  <c:v>4.1500000000000057</c:v>
                </c:pt>
                <c:pt idx="8">
                  <c:v>2.0499999999999972</c:v>
                </c:pt>
                <c:pt idx="9">
                  <c:v>2.5400000000000063</c:v>
                </c:pt>
                <c:pt idx="10">
                  <c:v>1.0599999999999881</c:v>
                </c:pt>
                <c:pt idx="11">
                  <c:v>4.6599999999999966</c:v>
                </c:pt>
                <c:pt idx="12">
                  <c:v>4.3600000000000136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B-4AD7-95D0-3D1281610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6350976"/>
        <c:axId val="82973440"/>
      </c:barChart>
      <c:catAx>
        <c:axId val="363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2973440"/>
        <c:crosses val="autoZero"/>
        <c:auto val="1"/>
        <c:lblAlgn val="ctr"/>
        <c:lblOffset val="100"/>
        <c:noMultiLvlLbl val="0"/>
      </c:catAx>
      <c:valAx>
        <c:axId val="8297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88346342009166"/>
          <c:y val="0.95292045235011358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39370078740162E-2"/>
          <c:y val="3.2264965084171253E-2"/>
          <c:w val="0.88396062992125979"/>
          <c:h val="0.8497834705597529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IPC!$E$50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IPC!$A$51:$A$55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IPC!$E$51:$E$55</c:f>
              <c:numCache>
                <c:formatCode>#,##0.00</c:formatCode>
                <c:ptCount val="5"/>
                <c:pt idx="0">
                  <c:v>1.1918101252928608</c:v>
                </c:pt>
                <c:pt idx="1">
                  <c:v>1.2019965366201433</c:v>
                </c:pt>
                <c:pt idx="2">
                  <c:v>1.2223693592747367</c:v>
                </c:pt>
                <c:pt idx="3">
                  <c:v>2.0984007334216273</c:v>
                </c:pt>
                <c:pt idx="4">
                  <c:v>2.179892024039944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2-4A8B-9BF8-9AC9AFED9B48}"/>
            </c:ext>
          </c:extLst>
        </c:ser>
        <c:ser>
          <c:idx val="4"/>
          <c:order val="4"/>
          <c:tx>
            <c:strRef>
              <c:f>IPC!$F$50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IPC!$A$51:$A$55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IPC!$F$51:$F$55</c:f>
              <c:numCache>
                <c:formatCode>#,##0.00</c:formatCode>
                <c:ptCount val="5"/>
                <c:pt idx="0">
                  <c:v>1.4000000000000057</c:v>
                </c:pt>
                <c:pt idx="1">
                  <c:v>1.6200000000000045</c:v>
                </c:pt>
                <c:pt idx="2">
                  <c:v>2.5900000000000034</c:v>
                </c:pt>
                <c:pt idx="3">
                  <c:v>3.680000000000021</c:v>
                </c:pt>
                <c:pt idx="4">
                  <c:v>4.3600000000000136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2-4A8B-9BF8-9AC9AFED9B48}"/>
            </c:ext>
          </c:extLst>
        </c:ser>
        <c:ser>
          <c:idx val="5"/>
          <c:order val="5"/>
          <c:tx>
            <c:strRef>
              <c:f>IPC!$G$50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IPC!$A$51:$A$55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IPC!$G$51:$G$55</c:f>
              <c:numCache>
                <c:formatCode>#,##0.00</c:formatCode>
                <c:ptCount val="5"/>
                <c:pt idx="0">
                  <c:v>0.75614366729679716</c:v>
                </c:pt>
                <c:pt idx="1">
                  <c:v>1.6918714555765604</c:v>
                </c:pt>
                <c:pt idx="2">
                  <c:v>3.9413988657845067</c:v>
                </c:pt>
                <c:pt idx="3">
                  <c:v>6.0586011342155075</c:v>
                </c:pt>
                <c:pt idx="4">
                  <c:v>6.1010245746691965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2-4A8B-9BF8-9AC9AFED9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104704"/>
        <c:axId val="703115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IPC!$B$50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IPC!$A$51:$A$55</c15:sqref>
                        </c15:formulaRef>
                      </c:ext>
                    </c:extLst>
                    <c:strCache>
                      <c:ptCount val="5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IPC!$B$51:$B$55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99.34</c:v>
                      </c:pt>
                      <c:pt idx="1">
                        <c:v>99.35</c:v>
                      </c:pt>
                      <c:pt idx="2">
                        <c:v>99.37</c:v>
                      </c:pt>
                      <c:pt idx="3">
                        <c:v>100.23</c:v>
                      </c:pt>
                      <c:pt idx="4">
                        <c:v>100.31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962-4A8B-9BF8-9AC9AFED9B4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IPC!$C$50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IPC!$A$51:$A$55</c15:sqref>
                        </c15:formulaRef>
                      </c:ext>
                    </c:extLst>
                    <c:strCache>
                      <c:ptCount val="5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IPC!$C$51:$C$55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0</c:v>
                      </c:pt>
                      <c:pt idx="1">
                        <c:v>101.62</c:v>
                      </c:pt>
                      <c:pt idx="2">
                        <c:v>102.59</c:v>
                      </c:pt>
                      <c:pt idx="3">
                        <c:v>103.68</c:v>
                      </c:pt>
                      <c:pt idx="4">
                        <c:v>104.36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962-4A8B-9BF8-9AC9AFED9B4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IPC!$D$50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IPC!$A$51:$A$55</c15:sqref>
                        </c15:formulaRef>
                      </c:ext>
                    </c:extLst>
                    <c:strCache>
                      <c:ptCount val="5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IPC!$D$51:$D$55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106.6</c:v>
                      </c:pt>
                      <c:pt idx="1">
                        <c:v>107.59</c:v>
                      </c:pt>
                      <c:pt idx="2">
                        <c:v>109.97</c:v>
                      </c:pt>
                      <c:pt idx="3">
                        <c:v>112.21</c:v>
                      </c:pt>
                      <c:pt idx="4">
                        <c:v>112.25488399999999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962-4A8B-9BF8-9AC9AFED9B48}"/>
                  </c:ext>
                </c:extLst>
              </c15:ser>
            </c15:filteredBarSeries>
          </c:ext>
        </c:extLst>
      </c:barChart>
      <c:catAx>
        <c:axId val="7031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15040"/>
        <c:crosses val="autoZero"/>
        <c:auto val="1"/>
        <c:lblAlgn val="ctr"/>
        <c:lblOffset val="100"/>
        <c:noMultiLvlLbl val="0"/>
      </c:catAx>
      <c:valAx>
        <c:axId val="703115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Muebles, artículos para el hogar y para la conservación ordinaria del hogar</c:v>
                </c:pt>
                <c:pt idx="3">
                  <c:v>Prendas de vestir y calzado</c:v>
                </c:pt>
                <c:pt idx="4">
                  <c:v>Transporte</c:v>
                </c:pt>
                <c:pt idx="5">
                  <c:v>Alojamiento, agua, electricidad, gas y otros combustibles</c:v>
                </c:pt>
                <c:pt idx="6">
                  <c:v>Bienes y servicios diversos</c:v>
                </c:pt>
                <c:pt idx="7">
                  <c:v>Bebidas alcohólicas y tabaco</c:v>
                </c:pt>
                <c:pt idx="8">
                  <c:v>Recreación y cultura</c:v>
                </c:pt>
                <c:pt idx="9">
                  <c:v>Restaurantes y hoteles</c:v>
                </c:pt>
                <c:pt idx="10">
                  <c:v>Salud</c:v>
                </c:pt>
                <c:pt idx="11">
                  <c:v>Educación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SALIDA!$D$89:$D$101</c:f>
              <c:numCache>
                <c:formatCode>0.00</c:formatCode>
                <c:ptCount val="13"/>
                <c:pt idx="0">
                  <c:v>2.8499999999999996</c:v>
                </c:pt>
                <c:pt idx="1">
                  <c:v>-4.8899999999999997</c:v>
                </c:pt>
                <c:pt idx="2">
                  <c:v>0.04</c:v>
                </c:pt>
                <c:pt idx="3">
                  <c:v>0.33</c:v>
                </c:pt>
                <c:pt idx="4">
                  <c:v>1.1399999999999999</c:v>
                </c:pt>
                <c:pt idx="5">
                  <c:v>2.37</c:v>
                </c:pt>
                <c:pt idx="6">
                  <c:v>2.5</c:v>
                </c:pt>
                <c:pt idx="7">
                  <c:v>2.85</c:v>
                </c:pt>
                <c:pt idx="8">
                  <c:v>3.07</c:v>
                </c:pt>
                <c:pt idx="9">
                  <c:v>3.37</c:v>
                </c:pt>
                <c:pt idx="10">
                  <c:v>4.4800000000000004</c:v>
                </c:pt>
                <c:pt idx="11">
                  <c:v>5.96</c:v>
                </c:pt>
                <c:pt idx="12">
                  <c:v>7.57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0-446F-BC85-501D2B62C0CB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Muebles, artículos para el hogar y para la conservación ordinaria del hogar</c:v>
                </c:pt>
                <c:pt idx="3">
                  <c:v>Prendas de vestir y calzado</c:v>
                </c:pt>
                <c:pt idx="4">
                  <c:v>Transporte</c:v>
                </c:pt>
                <c:pt idx="5">
                  <c:v>Alojamiento, agua, electricidad, gas y otros combustibles</c:v>
                </c:pt>
                <c:pt idx="6">
                  <c:v>Bienes y servicios diversos</c:v>
                </c:pt>
                <c:pt idx="7">
                  <c:v>Bebidas alcohólicas y tabaco</c:v>
                </c:pt>
                <c:pt idx="8">
                  <c:v>Recreación y cultura</c:v>
                </c:pt>
                <c:pt idx="9">
                  <c:v>Restaurantes y hoteles</c:v>
                </c:pt>
                <c:pt idx="10">
                  <c:v>Salud</c:v>
                </c:pt>
                <c:pt idx="11">
                  <c:v>Educación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SALIDA!$C$89:$C$101</c:f>
              <c:numCache>
                <c:formatCode>0.00</c:formatCode>
                <c:ptCount val="13"/>
                <c:pt idx="0">
                  <c:v>3.31</c:v>
                </c:pt>
                <c:pt idx="1">
                  <c:v>1.8805641692507749</c:v>
                </c:pt>
                <c:pt idx="2">
                  <c:v>2.4299628476754691</c:v>
                </c:pt>
                <c:pt idx="3">
                  <c:v>0.55159963895296471</c:v>
                </c:pt>
                <c:pt idx="4">
                  <c:v>2.9227346278317299</c:v>
                </c:pt>
                <c:pt idx="5">
                  <c:v>4.1195064749668546</c:v>
                </c:pt>
                <c:pt idx="6">
                  <c:v>2.4084295032614165</c:v>
                </c:pt>
                <c:pt idx="7">
                  <c:v>5.1170771094065373</c:v>
                </c:pt>
                <c:pt idx="8">
                  <c:v>1.5072347266880968</c:v>
                </c:pt>
                <c:pt idx="9">
                  <c:v>3.8379746835443171</c:v>
                </c:pt>
                <c:pt idx="10">
                  <c:v>2.0086807307964136</c:v>
                </c:pt>
                <c:pt idx="11">
                  <c:v>5.069772111233803</c:v>
                </c:pt>
                <c:pt idx="12">
                  <c:v>4.0374838002193059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0-446F-BC85-501D2B62C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2995840"/>
        <c:axId val="83030400"/>
      </c:barChart>
      <c:catAx>
        <c:axId val="829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3030400"/>
        <c:crosses val="autoZero"/>
        <c:auto val="1"/>
        <c:lblAlgn val="ctr"/>
        <c:lblOffset val="100"/>
        <c:noMultiLvlLbl val="0"/>
      </c:catAx>
      <c:valAx>
        <c:axId val="830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0203622193468"/>
          <c:y val="0.95050319810350226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IPC!$B$17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Mayo-2019</c:v>
                </c:pt>
                <c:pt idx="1">
                  <c:v>Junio-2019</c:v>
                </c:pt>
                <c:pt idx="2">
                  <c:v>Julio-2019</c:v>
                </c:pt>
                <c:pt idx="3">
                  <c:v>Agosto-2019</c:v>
                </c:pt>
                <c:pt idx="4">
                  <c:v>Septiembre-2019</c:v>
                </c:pt>
                <c:pt idx="5">
                  <c:v>Octubre-2019</c:v>
                </c:pt>
                <c:pt idx="6">
                  <c:v>Noviembre-2019</c:v>
                </c:pt>
                <c:pt idx="7">
                  <c:v>Diciembre-2019</c:v>
                </c:pt>
                <c:pt idx="8">
                  <c:v>Enero-2020</c:v>
                </c:pt>
                <c:pt idx="9">
                  <c:v>Febrero-2020</c:v>
                </c:pt>
                <c:pt idx="10">
                  <c:v>Marzo-2020</c:v>
                </c:pt>
                <c:pt idx="11">
                  <c:v>Abril-2020</c:v>
                </c:pt>
                <c:pt idx="12">
                  <c:v>Mayo-2020</c:v>
                </c:pt>
              </c:strCache>
            </c:strRef>
          </c:cat>
          <c:val>
            <c:numRef>
              <c:f>IPC!$B$71:$B$83</c:f>
              <c:numCache>
                <c:formatCode>#,##0.00</c:formatCode>
                <c:ptCount val="13"/>
                <c:pt idx="0">
                  <c:v>3.31</c:v>
                </c:pt>
                <c:pt idx="1">
                  <c:v>3.4236229986909734</c:v>
                </c:pt>
                <c:pt idx="2">
                  <c:v>3.7910869126839941</c:v>
                </c:pt>
                <c:pt idx="3">
                  <c:v>3.7562940584088693</c:v>
                </c:pt>
                <c:pt idx="4">
                  <c:v>3.8101940283502529</c:v>
                </c:pt>
                <c:pt idx="5">
                  <c:v>3.8558088161461939</c:v>
                </c:pt>
                <c:pt idx="6">
                  <c:v>3.8515546639919904</c:v>
                </c:pt>
                <c:pt idx="7">
                  <c:v>3.7999999999999972</c:v>
                </c:pt>
                <c:pt idx="8">
                  <c:v>3.6182902584493064</c:v>
                </c:pt>
                <c:pt idx="9">
                  <c:v>3.7161494366475551</c:v>
                </c:pt>
                <c:pt idx="10">
                  <c:v>3.8476677819326852</c:v>
                </c:pt>
                <c:pt idx="11">
                  <c:v>3.5056795926360991</c:v>
                </c:pt>
                <c:pt idx="12">
                  <c:v>2.8499999999999996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E9-4C2E-A373-34A612692E2F}"/>
            </c:ext>
          </c:extLst>
        </c:ser>
        <c:ser>
          <c:idx val="3"/>
          <c:order val="1"/>
          <c:tx>
            <c:strRef>
              <c:f>IPC!$C$17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E9-4C2E-A373-34A612692E2F}"/>
                </c:ext>
              </c:extLst>
            </c:dLbl>
            <c:dLbl>
              <c:idx val="1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AE9-4C2E-A373-34A612692E2F}"/>
                </c:ext>
              </c:extLst>
            </c:dLbl>
            <c:dLbl>
              <c:idx val="12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AE9-4C2E-A373-34A612692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Mayo-2019</c:v>
                </c:pt>
                <c:pt idx="1">
                  <c:v>Junio-2019</c:v>
                </c:pt>
                <c:pt idx="2">
                  <c:v>Julio-2019</c:v>
                </c:pt>
                <c:pt idx="3">
                  <c:v>Agosto-2019</c:v>
                </c:pt>
                <c:pt idx="4">
                  <c:v>Septiembre-2019</c:v>
                </c:pt>
                <c:pt idx="5">
                  <c:v>Octubre-2019</c:v>
                </c:pt>
                <c:pt idx="6">
                  <c:v>Noviembre-2019</c:v>
                </c:pt>
                <c:pt idx="7">
                  <c:v>Diciembre-2019</c:v>
                </c:pt>
                <c:pt idx="8">
                  <c:v>Enero-2020</c:v>
                </c:pt>
                <c:pt idx="9">
                  <c:v>Febrero-2020</c:v>
                </c:pt>
                <c:pt idx="10">
                  <c:v>Marzo-2020</c:v>
                </c:pt>
                <c:pt idx="11">
                  <c:v>Abril-2020</c:v>
                </c:pt>
                <c:pt idx="12">
                  <c:v>Mayo-2020</c:v>
                </c:pt>
              </c:strCache>
            </c:strRef>
          </c:cat>
          <c:val>
            <c:numRef>
              <c:f>IPC!$C$71:$C$83</c:f>
              <c:numCache>
                <c:formatCode>#,##0.00</c:formatCode>
                <c:ptCount val="13"/>
                <c:pt idx="0">
                  <c:v>4.0374838002193059</c:v>
                </c:pt>
                <c:pt idx="1">
                  <c:v>4.9665902064426177</c:v>
                </c:pt>
                <c:pt idx="2">
                  <c:v>6.5794768611669951</c:v>
                </c:pt>
                <c:pt idx="3">
                  <c:v>6.4172198752765865</c:v>
                </c:pt>
                <c:pt idx="4">
                  <c:v>6.4816670006010924</c:v>
                </c:pt>
                <c:pt idx="5">
                  <c:v>6.8699227760505579</c:v>
                </c:pt>
                <c:pt idx="6">
                  <c:v>6.4318683523981548</c:v>
                </c:pt>
                <c:pt idx="7">
                  <c:v>5.8000000000000114</c:v>
                </c:pt>
                <c:pt idx="8">
                  <c:v>5.12820512820511</c:v>
                </c:pt>
                <c:pt idx="9">
                  <c:v>5.8748277898051526</c:v>
                </c:pt>
                <c:pt idx="10">
                  <c:v>7.1936835948922777</c:v>
                </c:pt>
                <c:pt idx="11">
                  <c:v>8.2272376543209873</c:v>
                </c:pt>
                <c:pt idx="12">
                  <c:v>7.5650479110770448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E9-4C2E-A373-34A612692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46368"/>
        <c:axId val="86352256"/>
      </c:lineChart>
      <c:catAx>
        <c:axId val="863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52256"/>
        <c:crosses val="autoZero"/>
        <c:auto val="1"/>
        <c:lblAlgn val="ctr"/>
        <c:lblOffset val="100"/>
        <c:noMultiLvlLbl val="0"/>
      </c:catAx>
      <c:valAx>
        <c:axId val="8635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4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0.01277</cdr:x>
      <cdr:y>0.3002</cdr:y>
    </cdr:from>
    <cdr:to>
      <cdr:x>0.98723</cdr:x>
      <cdr:y>0.35958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ADB9ACA-E5B8-42E1-96C6-CBEFC805A1BF}"/>
            </a:ext>
          </a:extLst>
        </cdr:cNvPr>
        <cdr:cNvSpPr/>
      </cdr:nvSpPr>
      <cdr:spPr>
        <a:xfrm xmlns:a="http://schemas.openxmlformats.org/drawingml/2006/main">
          <a:off x="93490" y="1577235"/>
          <a:ext cx="7134119" cy="311977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6/06/2020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04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86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2020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junio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a mayo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38826" y="2877888"/>
            <a:ext cx="22485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 los alimentos que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bajaron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854182" y="3345570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>
            <a:extLst>
              <a:ext uri="{FF2B5EF4-FFF2-40B4-BE49-F238E27FC236}">
                <a16:creationId xmlns:a16="http://schemas.microsoft.com/office/drawing/2014/main" id="{21048591-59F4-435B-9006-DB82AA18C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38223"/>
              </p:ext>
            </p:extLst>
          </p:nvPr>
        </p:nvGraphicFramePr>
        <p:xfrm>
          <a:off x="4109503" y="2748637"/>
          <a:ext cx="7704000" cy="1783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3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879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15853CF2-D3CD-45C6-AE86-E8741C34B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mayo (2019-2020)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721705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mayo de 2020, y con respecto al mismo mes del año anterior, la división de alimentos y bebidas no alcohólicas registró un aumento de 7,57%, ubicándose 4,72 puntos porcentuales por encima de la variación nacional (2,85%) siendo la primera división con mayor variación en este periodo.</a:t>
            </a:r>
            <a:endParaRPr lang="es-CO" altLang="es-CO" sz="20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0A9FA2-97BA-40D7-9D76-B58F3767E262}"/>
              </a:ext>
            </a:extLst>
          </p:cNvPr>
          <p:cNvSpPr/>
          <p:nvPr/>
        </p:nvSpPr>
        <p:spPr>
          <a:xfrm>
            <a:off x="378527" y="11960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812757"/>
              </p:ext>
            </p:extLst>
          </p:nvPr>
        </p:nvGraphicFramePr>
        <p:xfrm>
          <a:off x="347238" y="971265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69864" y="5674010"/>
            <a:ext cx="9537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mes de mayo de 2020, la división de alimentos y bebidas no alcohólicas  presentó una variación de 7,57%, superior en 3,53 puntos porcentuales al 4,04% del IPC del grupo de alimentos presentado en mayo de 2019.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mayo (2019-2020)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17186"/>
              </p:ext>
            </p:extLst>
          </p:nvPr>
        </p:nvGraphicFramePr>
        <p:xfrm>
          <a:off x="581891" y="1647698"/>
          <a:ext cx="10723418" cy="402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 mensual, año corrido y 12 meses mayo (2019 - 2020)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559895" y="1430545"/>
            <a:ext cx="4439852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mayo el IPC de la división de los alimentos y bebidas no alcohólicas registró una variación 0,04% con respecto al mes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dirty="0">
                <a:solidFill>
                  <a:srgbClr val="395F9B"/>
                </a:solidFill>
              </a:rPr>
              <a:t>Entre enero y mayo de 2020 (año corrido) el precio de los alimentos y bebidas no alcohólicas presentó una variación acumulada de 6,10%.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Entre junio de 2019 y mayo de 2020 (12 meses) el precio de los alimentos y bebidas no alcohólicas presentó una variación de 7,57%.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446964"/>
              </p:ext>
            </p:extLst>
          </p:nvPr>
        </p:nvGraphicFramePr>
        <p:xfrm>
          <a:off x="821542" y="2019031"/>
          <a:ext cx="6309425" cy="32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587917" y="1370008"/>
            <a:ext cx="411061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mayo la división de alimentos y bebidas no alcohólicas registró un aumento de 0,04% con respecto al mes de Abril, y se ubicó 0,36 puntos porcentuales por encima de la variación nacional (-0,32%) siendo la quinta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mayo (2019-2020)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2252" y="5475292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045313"/>
              </p:ext>
            </p:extLst>
          </p:nvPr>
        </p:nvGraphicFramePr>
        <p:xfrm>
          <a:off x="98750" y="1060334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05318" y="5770829"/>
            <a:ext cx="99042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variación de 0,04% del IPC de alimentos y bebidas no alcohólicas en mayo de 2020, fue inferior en 0,61 puntos porcentuales al mismo mes del año pasado cuando se presentó una variación de  0,65%.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mayo (2018-2020)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652686"/>
              </p:ext>
            </p:extLst>
          </p:nvPr>
        </p:nvGraphicFramePr>
        <p:xfrm>
          <a:off x="654626" y="1422561"/>
          <a:ext cx="10796155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mayo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3012203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mayo de 2020 los alimentos que más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aumentaron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46760"/>
              </p:ext>
            </p:extLst>
          </p:nvPr>
        </p:nvGraphicFramePr>
        <p:xfrm>
          <a:off x="4029104" y="1517313"/>
          <a:ext cx="7995905" cy="50904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9,78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pescados y camarones frescos o congelados y pescado enlatado como sardinas y atún)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Otros derivados de la 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Refrescos líquidos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Carnes preparadas, charcutería y otros con conteniendo carne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mayo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4989" y="2691274"/>
            <a:ext cx="22116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mayo de 2020 los alimentos que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disminuyeron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37464"/>
              </p:ext>
            </p:extLst>
          </p:nvPr>
        </p:nvGraphicFramePr>
        <p:xfrm>
          <a:off x="4078331" y="1657589"/>
          <a:ext cx="7596000" cy="495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Condimentos y hierbas culinarias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mayo (2019-2020)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mayo, y con respecto a diciembre del año anterior, la división de alimentos y bebidas no alcohólicas registró un aumento de 6,10%, ubicándose 4,57 puntos porcentuales por encima de la variación nacional (1,53%) siendo la primera división con mayor variación en el año.</a:t>
            </a:r>
            <a:endParaRPr lang="es-CO" altLang="es-CO" sz="20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7" y="1455801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722996"/>
              </p:ext>
            </p:extLst>
          </p:nvPr>
        </p:nvGraphicFramePr>
        <p:xfrm>
          <a:off x="274500" y="1248865"/>
          <a:ext cx="7320371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69864" y="5642837"/>
            <a:ext cx="95376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los cinco primeros meses del año la división de alimentos y bebidas no alcohólicas presentó la variación acumulada más alta de los últimos 3 años con 6,10%, cifra superior en  1,74 puntos porcentuales al 4,36% presentado en el mismo periodo del año 2019.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enero-mayo (2018-2020)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90766"/>
              </p:ext>
            </p:extLst>
          </p:nvPr>
        </p:nvGraphicFramePr>
        <p:xfrm>
          <a:off x="509451" y="1163026"/>
          <a:ext cx="11173097" cy="453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a mayo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432344" y="2910899"/>
            <a:ext cx="19715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que más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aumentaron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67145" y="3777247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22122F54-E4B1-4626-BAC7-DC61B6C91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6462"/>
              </p:ext>
            </p:extLst>
          </p:nvPr>
        </p:nvGraphicFramePr>
        <p:xfrm>
          <a:off x="4078330" y="1501724"/>
          <a:ext cx="7681325" cy="50308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21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6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(incluye pescados)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55565BA-6DA8-4D35-BDA4-F2AC4C929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7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758B9F-47C6-44BE-BB56-3E820F22A40E}"/>
</file>

<file path=customXml/itemProps2.xml><?xml version="1.0" encoding="utf-8"?>
<ds:datastoreItem xmlns:ds="http://schemas.openxmlformats.org/officeDocument/2006/customXml" ds:itemID="{13792495-2144-4123-A005-EC9318914418}"/>
</file>

<file path=customXml/itemProps3.xml><?xml version="1.0" encoding="utf-8"?>
<ds:datastoreItem xmlns:ds="http://schemas.openxmlformats.org/officeDocument/2006/customXml" ds:itemID="{60E5830D-6434-4CDE-8BC1-08C1F0A32775}"/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1020</Words>
  <Application>Microsoft Office PowerPoint</Application>
  <PresentationFormat>Panorámica</PresentationFormat>
  <Paragraphs>247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158</cp:revision>
  <dcterms:created xsi:type="dcterms:W3CDTF">2019-02-12T04:28:07Z</dcterms:created>
  <dcterms:modified xsi:type="dcterms:W3CDTF">2020-06-06T15:48:04Z</dcterms:modified>
</cp:coreProperties>
</file>