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drawings/drawing2.xml" ContentType="application/vnd.openxmlformats-officedocument.drawingml.chartshapes+xml"/>
  <Override PartName="/ppt/drawings/drawing1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harts/colors4.xml" ContentType="application/vnd.ms-office.chartcolorstyle+xml"/>
  <Override PartName="/ppt/charts/chart1.xml" ContentType="application/vnd.openxmlformats-officedocument.drawingml.chart+xml"/>
  <Override PartName="/ppt/charts/colors3.xml" ContentType="application/vnd.ms-office.chartcolorstyle+xml"/>
  <Override PartName="/ppt/charts/style3.xml" ContentType="application/vnd.ms-office.chart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hart3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chart2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2" r:id="rId3"/>
    <p:sldId id="273" r:id="rId4"/>
    <p:sldId id="278" r:id="rId5"/>
    <p:sldId id="279" r:id="rId6"/>
    <p:sldId id="280" r:id="rId7"/>
    <p:sldId id="277" r:id="rId8"/>
    <p:sldId id="274" r:id="rId9"/>
    <p:sldId id="281" r:id="rId10"/>
    <p:sldId id="282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27689D"/>
    <a:srgbClr val="1F4E79"/>
    <a:srgbClr val="009165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697" autoAdjust="0"/>
  </p:normalViewPr>
  <p:slideViewPr>
    <p:cSldViewPr snapToGrid="0">
      <p:cViewPr varScale="1">
        <p:scale>
          <a:sx n="92" d="100"/>
          <a:sy n="92" d="100"/>
        </p:scale>
        <p:origin x="125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NESTOR%20JULIO%20HERNANDEZ\1-MADR\11-INDICADORES%20ECON&#211;MICOS\3-IPC\2021\LIBRO%20DE%20TRABAJO%20IPC.xlsb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3-IPC\2021\LIBRO%20DE%20TRABAJO%20IPC.xlsb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3-IPC\2021\LIBRO%20DE%20TRABAJO%20IPC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3-IPC\2021\LIBRO%20DE%20TRABAJO%20IPC.xlsb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3-IPC\2021\LIBRO%20DE%20TRABAJO%20IPC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IPC!$B$90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DEEBF7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IPC!$A$91:$A$93</c:f>
              <c:strCache>
                <c:ptCount val="3"/>
                <c:pt idx="0">
                  <c:v>Mensual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IPC!$B$91:$B$93</c:f>
              <c:numCache>
                <c:formatCode>#,##0.00</c:formatCode>
                <c:ptCount val="3"/>
                <c:pt idx="0">
                  <c:v>0.76</c:v>
                </c:pt>
                <c:pt idx="1">
                  <c:v>0.76</c:v>
                </c:pt>
                <c:pt idx="2">
                  <c:v>5.13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F5-4279-A339-F475BA953E16}"/>
            </c:ext>
          </c:extLst>
        </c:ser>
        <c:ser>
          <c:idx val="1"/>
          <c:order val="1"/>
          <c:tx>
            <c:strRef>
              <c:f>IPC!$C$90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IPC!$A$91:$A$93</c:f>
              <c:strCache>
                <c:ptCount val="3"/>
                <c:pt idx="0">
                  <c:v>Mensual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IPC!$C$91:$C$93</c:f>
              <c:numCache>
                <c:formatCode>#,##0.00</c:formatCode>
                <c:ptCount val="3"/>
                <c:pt idx="0">
                  <c:v>1.44</c:v>
                </c:pt>
                <c:pt idx="1">
                  <c:v>1.44</c:v>
                </c:pt>
                <c:pt idx="2">
                  <c:v>5.51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F5-4279-A339-F475BA953E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783232"/>
        <c:axId val="82789120"/>
      </c:barChart>
      <c:catAx>
        <c:axId val="82783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82789120"/>
        <c:crosses val="autoZero"/>
        <c:auto val="1"/>
        <c:lblAlgn val="ctr"/>
        <c:lblOffset val="100"/>
        <c:noMultiLvlLbl val="0"/>
      </c:catAx>
      <c:valAx>
        <c:axId val="8278912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CO" dirty="0"/>
                  <a:t>Variación (%)</a:t>
                </a:r>
              </a:p>
            </c:rich>
          </c:tx>
          <c:overlay val="0"/>
        </c:title>
        <c:numFmt formatCode="#,##0.00" sourceLinked="1"/>
        <c:majorTickMark val="out"/>
        <c:minorTickMark val="none"/>
        <c:tickLblPos val="nextTo"/>
        <c:crossAx val="827832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SALIDA!$D$23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SALIDA!$B$24:$B$36</c:f>
              <c:strCache>
                <c:ptCount val="13"/>
                <c:pt idx="0">
                  <c:v>Total IPC</c:v>
                </c:pt>
                <c:pt idx="1">
                  <c:v>Recreación y cultura</c:v>
                </c:pt>
                <c:pt idx="2">
                  <c:v>Prendas de vestir y calzado</c:v>
                </c:pt>
                <c:pt idx="3">
                  <c:v>Información y comunicación</c:v>
                </c:pt>
                <c:pt idx="4">
                  <c:v>Educación</c:v>
                </c:pt>
                <c:pt idx="5">
                  <c:v>Alojamiento, agua, electricidad, gas y otros combustibles</c:v>
                </c:pt>
                <c:pt idx="6">
                  <c:v>Bebidas alcohólicas y tabaco</c:v>
                </c:pt>
                <c:pt idx="7">
                  <c:v>Muebles, artículos para el hogar y para la conservación ordinaria del hogar</c:v>
                </c:pt>
                <c:pt idx="8">
                  <c:v>Salud</c:v>
                </c:pt>
                <c:pt idx="9">
                  <c:v>Bienes y servicios diversos</c:v>
                </c:pt>
                <c:pt idx="10">
                  <c:v>Restaurantes y hoteles</c:v>
                </c:pt>
                <c:pt idx="11">
                  <c:v>Transporte</c:v>
                </c:pt>
                <c:pt idx="12">
                  <c:v>Alimentos y bebidas no alcohólicas</c:v>
                </c:pt>
              </c:strCache>
            </c:strRef>
          </c:cat>
          <c:val>
            <c:numRef>
              <c:f>SALIDA!$D$24:$D$36</c:f>
              <c:numCache>
                <c:formatCode>0.00</c:formatCode>
                <c:ptCount val="13"/>
                <c:pt idx="0">
                  <c:v>0.41</c:v>
                </c:pt>
                <c:pt idx="1">
                  <c:v>-0.82</c:v>
                </c:pt>
                <c:pt idx="2">
                  <c:v>-0.41</c:v>
                </c:pt>
                <c:pt idx="3">
                  <c:v>-0.16</c:v>
                </c:pt>
                <c:pt idx="4">
                  <c:v>0</c:v>
                </c:pt>
                <c:pt idx="5">
                  <c:v>0.13</c:v>
                </c:pt>
                <c:pt idx="6">
                  <c:v>0.2</c:v>
                </c:pt>
                <c:pt idx="7">
                  <c:v>0.26</c:v>
                </c:pt>
                <c:pt idx="8">
                  <c:v>0.26</c:v>
                </c:pt>
                <c:pt idx="9">
                  <c:v>0.37</c:v>
                </c:pt>
                <c:pt idx="10">
                  <c:v>0.65</c:v>
                </c:pt>
                <c:pt idx="11">
                  <c:v>0.7</c:v>
                </c:pt>
                <c:pt idx="12">
                  <c:v>1.44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BB-4854-AE61-D516945C09D2}"/>
            </c:ext>
          </c:extLst>
        </c:ser>
        <c:ser>
          <c:idx val="0"/>
          <c:order val="1"/>
          <c:tx>
            <c:strRef>
              <c:f>SALIDA!$C$23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DEEBF7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SALIDA!$B$24:$B$36</c:f>
              <c:strCache>
                <c:ptCount val="13"/>
                <c:pt idx="0">
                  <c:v>Total IPC</c:v>
                </c:pt>
                <c:pt idx="1">
                  <c:v>Recreación y cultura</c:v>
                </c:pt>
                <c:pt idx="2">
                  <c:v>Prendas de vestir y calzado</c:v>
                </c:pt>
                <c:pt idx="3">
                  <c:v>Información y comunicación</c:v>
                </c:pt>
                <c:pt idx="4">
                  <c:v>Educación</c:v>
                </c:pt>
                <c:pt idx="5">
                  <c:v>Alojamiento, agua, electricidad, gas y otros combustibles</c:v>
                </c:pt>
                <c:pt idx="6">
                  <c:v>Bebidas alcohólicas y tabaco</c:v>
                </c:pt>
                <c:pt idx="7">
                  <c:v>Muebles, artículos para el hogar y para la conservación ordinaria del hogar</c:v>
                </c:pt>
                <c:pt idx="8">
                  <c:v>Salud</c:v>
                </c:pt>
                <c:pt idx="9">
                  <c:v>Bienes y servicios diversos</c:v>
                </c:pt>
                <c:pt idx="10">
                  <c:v>Restaurantes y hoteles</c:v>
                </c:pt>
                <c:pt idx="11">
                  <c:v>Transporte</c:v>
                </c:pt>
                <c:pt idx="12">
                  <c:v>Alimentos y bebidas no alcohólicas</c:v>
                </c:pt>
              </c:strCache>
            </c:strRef>
          </c:cat>
          <c:val>
            <c:numRef>
              <c:f>SALIDA!$C$24:$C$36</c:f>
              <c:numCache>
                <c:formatCode>0.00</c:formatCode>
                <c:ptCount val="13"/>
                <c:pt idx="0">
                  <c:v>0.42</c:v>
                </c:pt>
                <c:pt idx="1">
                  <c:v>0.49</c:v>
                </c:pt>
                <c:pt idx="2">
                  <c:v>0.22</c:v>
                </c:pt>
                <c:pt idx="3">
                  <c:v>0.39</c:v>
                </c:pt>
                <c:pt idx="4">
                  <c:v>0</c:v>
                </c:pt>
                <c:pt idx="5">
                  <c:v>0.05</c:v>
                </c:pt>
                <c:pt idx="6">
                  <c:v>0.41</c:v>
                </c:pt>
                <c:pt idx="7">
                  <c:v>0.51</c:v>
                </c:pt>
                <c:pt idx="8">
                  <c:v>0.59</c:v>
                </c:pt>
                <c:pt idx="9">
                  <c:v>0.7</c:v>
                </c:pt>
                <c:pt idx="10">
                  <c:v>0.87</c:v>
                </c:pt>
                <c:pt idx="11">
                  <c:v>0.7</c:v>
                </c:pt>
                <c:pt idx="12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BB-4854-AE61-D516945C09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 dirty="0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564956085834095"/>
          <c:y val="0.93841692687044564"/>
          <c:w val="0.13657686391958507"/>
          <c:h val="4.707962909855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817226940000292E-2"/>
          <c:y val="2.8483412809591404E-2"/>
          <c:w val="0.90140200620915956"/>
          <c:h val="0.65336291144732317"/>
        </c:manualLayout>
      </c:layout>
      <c:lineChart>
        <c:grouping val="standard"/>
        <c:varyColors val="0"/>
        <c:ser>
          <c:idx val="2"/>
          <c:order val="0"/>
          <c:tx>
            <c:strRef>
              <c:f>IPC!$D$17</c:f>
              <c:strCache>
                <c:ptCount val="1"/>
                <c:pt idx="0">
                  <c:v>IPC Total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70C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12-45C0-A8A3-3C848D201207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12-45C0-A8A3-3C848D201207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12-45C0-A8A3-3C848D201207}"/>
                </c:ext>
              </c:extLst>
            </c:dLbl>
            <c:spPr>
              <a:noFill/>
              <a:ln>
                <a:solidFill>
                  <a:srgbClr val="C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IPC!$A$19:$A$43</c:f>
              <c:strCache>
                <c:ptCount val="25"/>
                <c:pt idx="0">
                  <c:v>Enero-2019</c:v>
                </c:pt>
                <c:pt idx="1">
                  <c:v>Febrero-2019</c:v>
                </c:pt>
                <c:pt idx="2">
                  <c:v>Marzo-2019</c:v>
                </c:pt>
                <c:pt idx="3">
                  <c:v>Abril-2019</c:v>
                </c:pt>
                <c:pt idx="4">
                  <c:v>Mayo-2019</c:v>
                </c:pt>
                <c:pt idx="5">
                  <c:v>Junio-2019</c:v>
                </c:pt>
                <c:pt idx="6">
                  <c:v>Julio-2019</c:v>
                </c:pt>
                <c:pt idx="7">
                  <c:v>Agosto-2019</c:v>
                </c:pt>
                <c:pt idx="8">
                  <c:v>Septiembre-2019</c:v>
                </c:pt>
                <c:pt idx="9">
                  <c:v>Octubre-2019</c:v>
                </c:pt>
                <c:pt idx="10">
                  <c:v>Noviembre-2019</c:v>
                </c:pt>
                <c:pt idx="11">
                  <c:v>Diciembre-2019</c:v>
                </c:pt>
                <c:pt idx="12">
                  <c:v>Enero-2020</c:v>
                </c:pt>
                <c:pt idx="13">
                  <c:v>Febrero-2020</c:v>
                </c:pt>
                <c:pt idx="14">
                  <c:v>Marzo-2020</c:v>
                </c:pt>
                <c:pt idx="15">
                  <c:v>Abril-2020</c:v>
                </c:pt>
                <c:pt idx="16">
                  <c:v>Mayo-2020</c:v>
                </c:pt>
                <c:pt idx="17">
                  <c:v>Junio-2020</c:v>
                </c:pt>
                <c:pt idx="18">
                  <c:v>Julio-2020</c:v>
                </c:pt>
                <c:pt idx="19">
                  <c:v>Agosto-2020</c:v>
                </c:pt>
                <c:pt idx="20">
                  <c:v>Septiembre-2020</c:v>
                </c:pt>
                <c:pt idx="21">
                  <c:v>Octubre-2020</c:v>
                </c:pt>
                <c:pt idx="22">
                  <c:v>Noviembre-2020</c:v>
                </c:pt>
                <c:pt idx="23">
                  <c:v>Diciembre-2020</c:v>
                </c:pt>
                <c:pt idx="24">
                  <c:v>Enero-2021</c:v>
                </c:pt>
              </c:strCache>
            </c:strRef>
          </c:cat>
          <c:val>
            <c:numRef>
              <c:f>IPC!$D$19:$D$43</c:f>
              <c:numCache>
                <c:formatCode>#,##0.00</c:formatCode>
                <c:ptCount val="25"/>
                <c:pt idx="0">
                  <c:v>0.6</c:v>
                </c:pt>
                <c:pt idx="1">
                  <c:v>0.56999999999999995</c:v>
                </c:pt>
                <c:pt idx="2">
                  <c:v>0.43</c:v>
                </c:pt>
                <c:pt idx="3">
                  <c:v>0.5</c:v>
                </c:pt>
                <c:pt idx="4">
                  <c:v>0.31</c:v>
                </c:pt>
                <c:pt idx="5">
                  <c:v>0.27</c:v>
                </c:pt>
                <c:pt idx="6">
                  <c:v>0.22</c:v>
                </c:pt>
                <c:pt idx="7">
                  <c:v>0.09</c:v>
                </c:pt>
                <c:pt idx="8">
                  <c:v>0.23</c:v>
                </c:pt>
                <c:pt idx="9">
                  <c:v>0.16</c:v>
                </c:pt>
                <c:pt idx="10">
                  <c:v>0.1</c:v>
                </c:pt>
                <c:pt idx="11">
                  <c:v>0.26</c:v>
                </c:pt>
                <c:pt idx="12">
                  <c:v>0.42</c:v>
                </c:pt>
                <c:pt idx="13">
                  <c:v>0.67</c:v>
                </c:pt>
                <c:pt idx="14">
                  <c:v>0.56999999999999995</c:v>
                </c:pt>
                <c:pt idx="15">
                  <c:v>0.16</c:v>
                </c:pt>
                <c:pt idx="16">
                  <c:v>-0.32</c:v>
                </c:pt>
                <c:pt idx="17">
                  <c:v>-0.38</c:v>
                </c:pt>
                <c:pt idx="18">
                  <c:v>0</c:v>
                </c:pt>
                <c:pt idx="19">
                  <c:v>-0.01</c:v>
                </c:pt>
                <c:pt idx="20">
                  <c:v>0.32</c:v>
                </c:pt>
                <c:pt idx="21">
                  <c:v>-0.06</c:v>
                </c:pt>
                <c:pt idx="22">
                  <c:v>-0.15</c:v>
                </c:pt>
                <c:pt idx="23">
                  <c:v>0.38</c:v>
                </c:pt>
                <c:pt idx="24">
                  <c:v>0.41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0912-45C0-A8A3-3C848D201207}"/>
            </c:ext>
          </c:extLst>
        </c:ser>
        <c:ser>
          <c:idx val="3"/>
          <c:order val="1"/>
          <c:tx>
            <c:strRef>
              <c:f>IPC!$E$17</c:f>
              <c:strCache>
                <c:ptCount val="1"/>
                <c:pt idx="0">
                  <c:v>IPC Alimentos Y Bebidas No Alcoholicas</c:v>
                </c:pt>
              </c:strCache>
            </c:strRef>
          </c:tx>
          <c:spPr>
            <a:ln w="19050" cap="rnd">
              <a:solidFill>
                <a:srgbClr val="395F9B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B0F0"/>
              </a:solidFill>
              <a:ln w="9525">
                <a:solidFill>
                  <a:srgbClr val="395F9B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12-45C0-A8A3-3C848D201207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12-45C0-A8A3-3C848D201207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12-45C0-A8A3-3C848D201207}"/>
                </c:ext>
              </c:extLst>
            </c:dLbl>
            <c:spPr>
              <a:solidFill>
                <a:srgbClr val="395F9B">
                  <a:alpha val="10000"/>
                </a:srgbClr>
              </a:solidFill>
              <a:ln>
                <a:solidFill>
                  <a:srgbClr val="5D89D7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IPC!$A$19:$A$43</c:f>
              <c:strCache>
                <c:ptCount val="25"/>
                <c:pt idx="0">
                  <c:v>Enero-2019</c:v>
                </c:pt>
                <c:pt idx="1">
                  <c:v>Febrero-2019</c:v>
                </c:pt>
                <c:pt idx="2">
                  <c:v>Marzo-2019</c:v>
                </c:pt>
                <c:pt idx="3">
                  <c:v>Abril-2019</c:v>
                </c:pt>
                <c:pt idx="4">
                  <c:v>Mayo-2019</c:v>
                </c:pt>
                <c:pt idx="5">
                  <c:v>Junio-2019</c:v>
                </c:pt>
                <c:pt idx="6">
                  <c:v>Julio-2019</c:v>
                </c:pt>
                <c:pt idx="7">
                  <c:v>Agosto-2019</c:v>
                </c:pt>
                <c:pt idx="8">
                  <c:v>Septiembre-2019</c:v>
                </c:pt>
                <c:pt idx="9">
                  <c:v>Octubre-2019</c:v>
                </c:pt>
                <c:pt idx="10">
                  <c:v>Noviembre-2019</c:v>
                </c:pt>
                <c:pt idx="11">
                  <c:v>Diciembre-2019</c:v>
                </c:pt>
                <c:pt idx="12">
                  <c:v>Enero-2020</c:v>
                </c:pt>
                <c:pt idx="13">
                  <c:v>Febrero-2020</c:v>
                </c:pt>
                <c:pt idx="14">
                  <c:v>Marzo-2020</c:v>
                </c:pt>
                <c:pt idx="15">
                  <c:v>Abril-2020</c:v>
                </c:pt>
                <c:pt idx="16">
                  <c:v>Mayo-2020</c:v>
                </c:pt>
                <c:pt idx="17">
                  <c:v>Junio-2020</c:v>
                </c:pt>
                <c:pt idx="18">
                  <c:v>Julio-2020</c:v>
                </c:pt>
                <c:pt idx="19">
                  <c:v>Agosto-2020</c:v>
                </c:pt>
                <c:pt idx="20">
                  <c:v>Septiembre-2020</c:v>
                </c:pt>
                <c:pt idx="21">
                  <c:v>Octubre-2020</c:v>
                </c:pt>
                <c:pt idx="22">
                  <c:v>Noviembre-2020</c:v>
                </c:pt>
                <c:pt idx="23">
                  <c:v>Diciembre-2020</c:v>
                </c:pt>
                <c:pt idx="24">
                  <c:v>Enero-2021</c:v>
                </c:pt>
              </c:strCache>
            </c:strRef>
          </c:cat>
          <c:val>
            <c:numRef>
              <c:f>IPC!$E$19:$E$43</c:f>
              <c:numCache>
                <c:formatCode>#,##0.00</c:formatCode>
                <c:ptCount val="25"/>
                <c:pt idx="0">
                  <c:v>1.4</c:v>
                </c:pt>
                <c:pt idx="1">
                  <c:v>0.23</c:v>
                </c:pt>
                <c:pt idx="2">
                  <c:v>0.95</c:v>
                </c:pt>
                <c:pt idx="3">
                  <c:v>1.07</c:v>
                </c:pt>
                <c:pt idx="4">
                  <c:v>0.65</c:v>
                </c:pt>
                <c:pt idx="5">
                  <c:v>0.85</c:v>
                </c:pt>
                <c:pt idx="6">
                  <c:v>0.66</c:v>
                </c:pt>
                <c:pt idx="7">
                  <c:v>-0.13</c:v>
                </c:pt>
                <c:pt idx="8">
                  <c:v>0.46</c:v>
                </c:pt>
                <c:pt idx="9">
                  <c:v>0.25</c:v>
                </c:pt>
                <c:pt idx="10">
                  <c:v>-0.47</c:v>
                </c:pt>
                <c:pt idx="11">
                  <c:v>-0.25</c:v>
                </c:pt>
                <c:pt idx="12">
                  <c:v>0.76</c:v>
                </c:pt>
                <c:pt idx="13">
                  <c:v>0.93</c:v>
                </c:pt>
                <c:pt idx="14">
                  <c:v>2.21</c:v>
                </c:pt>
                <c:pt idx="15">
                  <c:v>2.04</c:v>
                </c:pt>
                <c:pt idx="16">
                  <c:v>0.04</c:v>
                </c:pt>
                <c:pt idx="17">
                  <c:v>-0.11</c:v>
                </c:pt>
                <c:pt idx="18">
                  <c:v>-0.8</c:v>
                </c:pt>
                <c:pt idx="19">
                  <c:v>-0.45</c:v>
                </c:pt>
                <c:pt idx="20">
                  <c:v>-0.04</c:v>
                </c:pt>
                <c:pt idx="21">
                  <c:v>-0.32</c:v>
                </c:pt>
                <c:pt idx="22">
                  <c:v>0.06</c:v>
                </c:pt>
                <c:pt idx="23">
                  <c:v>0.43</c:v>
                </c:pt>
                <c:pt idx="24">
                  <c:v>1.44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0912-45C0-A8A3-3C848D2012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413696"/>
        <c:axId val="86415232"/>
      </c:lineChart>
      <c:catAx>
        <c:axId val="8641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6415232"/>
        <c:crosses val="autoZero"/>
        <c:auto val="1"/>
        <c:lblAlgn val="ctr"/>
        <c:lblOffset val="100"/>
        <c:noMultiLvlLbl val="0"/>
      </c:catAx>
      <c:valAx>
        <c:axId val="864152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>
                    <a:solidFill>
                      <a:srgbClr val="27689D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641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27689D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0"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SALIDA!$D$23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SALIDA!$B$89:$B$101</c:f>
              <c:strCache>
                <c:ptCount val="13"/>
                <c:pt idx="0">
                  <c:v>Total IPC</c:v>
                </c:pt>
                <c:pt idx="1">
                  <c:v>Educación</c:v>
                </c:pt>
                <c:pt idx="2">
                  <c:v>Prendas de vestir y calzado</c:v>
                </c:pt>
                <c:pt idx="3">
                  <c:v>Muebles, artículos para el hogar y para la conservación ordinaria del hogar</c:v>
                </c:pt>
                <c:pt idx="4">
                  <c:v>Información y comunicación</c:v>
                </c:pt>
                <c:pt idx="5">
                  <c:v>Recreación y cultura</c:v>
                </c:pt>
                <c:pt idx="6">
                  <c:v>Transporte</c:v>
                </c:pt>
                <c:pt idx="7">
                  <c:v>Alojamiento, agua, electricidad, gas y otros combustibles</c:v>
                </c:pt>
                <c:pt idx="8">
                  <c:v>Bienes y servicios diversos</c:v>
                </c:pt>
                <c:pt idx="9">
                  <c:v>Bebidas alcohólicas y tabaco</c:v>
                </c:pt>
                <c:pt idx="10">
                  <c:v>Restaurantes y hoteles</c:v>
                </c:pt>
                <c:pt idx="11">
                  <c:v>Salud</c:v>
                </c:pt>
                <c:pt idx="12">
                  <c:v>Alimentos y bebidas no alcohólicas</c:v>
                </c:pt>
              </c:strCache>
            </c:strRef>
          </c:cat>
          <c:val>
            <c:numRef>
              <c:f>SALIDA!$D$89:$D$101</c:f>
              <c:numCache>
                <c:formatCode>0.00</c:formatCode>
                <c:ptCount val="13"/>
                <c:pt idx="0">
                  <c:v>1.6</c:v>
                </c:pt>
                <c:pt idx="1">
                  <c:v>-7.02</c:v>
                </c:pt>
                <c:pt idx="2">
                  <c:v>-4.54</c:v>
                </c:pt>
                <c:pt idx="3">
                  <c:v>-1.21</c:v>
                </c:pt>
                <c:pt idx="4">
                  <c:v>-0.64</c:v>
                </c:pt>
                <c:pt idx="5">
                  <c:v>-0.63</c:v>
                </c:pt>
                <c:pt idx="6">
                  <c:v>1.35</c:v>
                </c:pt>
                <c:pt idx="7">
                  <c:v>1.9</c:v>
                </c:pt>
                <c:pt idx="8">
                  <c:v>2.1800000000000002</c:v>
                </c:pt>
                <c:pt idx="9">
                  <c:v>2.39</c:v>
                </c:pt>
                <c:pt idx="10">
                  <c:v>3.2</c:v>
                </c:pt>
                <c:pt idx="11">
                  <c:v>4.62</c:v>
                </c:pt>
                <c:pt idx="12">
                  <c:v>5.51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8A-4E5F-8933-75C69375B5E8}"/>
            </c:ext>
          </c:extLst>
        </c:ser>
        <c:ser>
          <c:idx val="0"/>
          <c:order val="1"/>
          <c:tx>
            <c:strRef>
              <c:f>SALIDA!$C$23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SALIDA!$B$89:$B$101</c:f>
              <c:strCache>
                <c:ptCount val="13"/>
                <c:pt idx="0">
                  <c:v>Total IPC</c:v>
                </c:pt>
                <c:pt idx="1">
                  <c:v>Educación</c:v>
                </c:pt>
                <c:pt idx="2">
                  <c:v>Prendas de vestir y calzado</c:v>
                </c:pt>
                <c:pt idx="3">
                  <c:v>Muebles, artículos para el hogar y para la conservación ordinaria del hogar</c:v>
                </c:pt>
                <c:pt idx="4">
                  <c:v>Información y comunicación</c:v>
                </c:pt>
                <c:pt idx="5">
                  <c:v>Recreación y cultura</c:v>
                </c:pt>
                <c:pt idx="6">
                  <c:v>Transporte</c:v>
                </c:pt>
                <c:pt idx="7">
                  <c:v>Alojamiento, agua, electricidad, gas y otros combustibles</c:v>
                </c:pt>
                <c:pt idx="8">
                  <c:v>Bienes y servicios diversos</c:v>
                </c:pt>
                <c:pt idx="9">
                  <c:v>Bebidas alcohólicas y tabaco</c:v>
                </c:pt>
                <c:pt idx="10">
                  <c:v>Restaurantes y hoteles</c:v>
                </c:pt>
                <c:pt idx="11">
                  <c:v>Salud</c:v>
                </c:pt>
                <c:pt idx="12">
                  <c:v>Alimentos y bebidas no alcohólicas</c:v>
                </c:pt>
              </c:strCache>
            </c:strRef>
          </c:cat>
          <c:val>
            <c:numRef>
              <c:f>SALIDA!$C$89:$C$101</c:f>
              <c:numCache>
                <c:formatCode>0.00</c:formatCode>
                <c:ptCount val="13"/>
                <c:pt idx="0">
                  <c:v>3.62</c:v>
                </c:pt>
                <c:pt idx="1">
                  <c:v>5.75</c:v>
                </c:pt>
                <c:pt idx="2">
                  <c:v>1.07</c:v>
                </c:pt>
                <c:pt idx="3">
                  <c:v>2.6</c:v>
                </c:pt>
                <c:pt idx="4">
                  <c:v>1.66</c:v>
                </c:pt>
                <c:pt idx="5">
                  <c:v>3.72</c:v>
                </c:pt>
                <c:pt idx="6">
                  <c:v>3.76</c:v>
                </c:pt>
                <c:pt idx="7">
                  <c:v>3.25</c:v>
                </c:pt>
                <c:pt idx="8">
                  <c:v>2.87</c:v>
                </c:pt>
                <c:pt idx="9">
                  <c:v>5.39</c:v>
                </c:pt>
                <c:pt idx="10">
                  <c:v>3.94</c:v>
                </c:pt>
                <c:pt idx="11">
                  <c:v>3.04</c:v>
                </c:pt>
                <c:pt idx="12">
                  <c:v>5.13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8A-4E5F-8933-75C69375B5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82995840"/>
        <c:axId val="83030400"/>
      </c:barChart>
      <c:catAx>
        <c:axId val="82995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83030400"/>
        <c:crosses val="autoZero"/>
        <c:auto val="1"/>
        <c:lblAlgn val="ctr"/>
        <c:lblOffset val="100"/>
        <c:noMultiLvlLbl val="0"/>
      </c:catAx>
      <c:valAx>
        <c:axId val="83030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 dirty="0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9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710203622193468"/>
          <c:y val="0.95050319810350226"/>
          <c:w val="0.13657686391958507"/>
          <c:h val="4.707962909855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255631926313034E-2"/>
          <c:y val="3.7851016016642529E-2"/>
          <c:w val="0.92508545316428026"/>
          <c:h val="0.64068358338847065"/>
        </c:manualLayout>
      </c:layout>
      <c:lineChart>
        <c:grouping val="standard"/>
        <c:varyColors val="0"/>
        <c:ser>
          <c:idx val="2"/>
          <c:order val="0"/>
          <c:tx>
            <c:strRef>
              <c:f>IPC!$B$17</c:f>
              <c:strCache>
                <c:ptCount val="1"/>
                <c:pt idx="0">
                  <c:v>IPC Total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IPC!$A$71:$A$83</c:f>
              <c:strCache>
                <c:ptCount val="13"/>
                <c:pt idx="0">
                  <c:v>Enero-2020</c:v>
                </c:pt>
                <c:pt idx="1">
                  <c:v>Febrero-2020</c:v>
                </c:pt>
                <c:pt idx="2">
                  <c:v>Marzo-2020</c:v>
                </c:pt>
                <c:pt idx="3">
                  <c:v>Abril-2020</c:v>
                </c:pt>
                <c:pt idx="4">
                  <c:v>Mayo-2020</c:v>
                </c:pt>
                <c:pt idx="5">
                  <c:v>Junio-2020</c:v>
                </c:pt>
                <c:pt idx="6">
                  <c:v>Julio-2020</c:v>
                </c:pt>
                <c:pt idx="7">
                  <c:v>Agosto-2020</c:v>
                </c:pt>
                <c:pt idx="8">
                  <c:v>Septiembre-2020</c:v>
                </c:pt>
                <c:pt idx="9">
                  <c:v>Octubre-2020</c:v>
                </c:pt>
                <c:pt idx="10">
                  <c:v>Noviembre-2020</c:v>
                </c:pt>
                <c:pt idx="11">
                  <c:v>Diciembre-2020</c:v>
                </c:pt>
                <c:pt idx="12">
                  <c:v>Enero-2021</c:v>
                </c:pt>
              </c:strCache>
            </c:strRef>
          </c:cat>
          <c:val>
            <c:numRef>
              <c:f>IPC!$B$71:$B$83</c:f>
              <c:numCache>
                <c:formatCode>#,##0.00</c:formatCode>
                <c:ptCount val="13"/>
                <c:pt idx="0">
                  <c:v>3.62</c:v>
                </c:pt>
                <c:pt idx="1">
                  <c:v>3.7161494366475551</c:v>
                </c:pt>
                <c:pt idx="2">
                  <c:v>3.8476677819326852</c:v>
                </c:pt>
                <c:pt idx="3">
                  <c:v>3.5056795926360991</c:v>
                </c:pt>
                <c:pt idx="4">
                  <c:v>2.8504490433424365</c:v>
                </c:pt>
                <c:pt idx="5">
                  <c:v>2.2003699737123981</c:v>
                </c:pt>
                <c:pt idx="6">
                  <c:v>1.9720225374004343</c:v>
                </c:pt>
                <c:pt idx="7">
                  <c:v>1.8732408036494093</c:v>
                </c:pt>
                <c:pt idx="8">
                  <c:v>1.9659112918845665</c:v>
                </c:pt>
                <c:pt idx="9">
                  <c:v>1.7403074543169197</c:v>
                </c:pt>
                <c:pt idx="10">
                  <c:v>1.4873478848754189</c:v>
                </c:pt>
                <c:pt idx="11">
                  <c:v>1.6184971098266061</c:v>
                </c:pt>
                <c:pt idx="12">
                  <c:v>1.6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5F7-45FF-9903-C8C114C3D7C3}"/>
            </c:ext>
          </c:extLst>
        </c:ser>
        <c:ser>
          <c:idx val="3"/>
          <c:order val="1"/>
          <c:tx>
            <c:strRef>
              <c:f>IPC!$C$17</c:f>
              <c:strCache>
                <c:ptCount val="1"/>
                <c:pt idx="0">
                  <c:v>IPC Alimentos Y Bebidas No Alcoholicas</c:v>
                </c:pt>
              </c:strCache>
            </c:strRef>
          </c:tx>
          <c:spPr>
            <a:ln w="19050" cap="rnd">
              <a:solidFill>
                <a:srgbClr val="395F9B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B0F0"/>
              </a:solidFill>
              <a:ln w="9525">
                <a:solidFill>
                  <a:srgbClr val="395F9B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0070C0">
                    <a:alpha val="27000"/>
                  </a:srgbClr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rgbClr val="39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5F7-45FF-9903-C8C114C3D7C3}"/>
                </c:ext>
              </c:extLst>
            </c:dLbl>
            <c:dLbl>
              <c:idx val="11"/>
              <c:spPr>
                <a:noFill/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900" b="1" i="0" u="none" strike="noStrike" kern="1200" baseline="0">
                      <a:solidFill>
                        <a:srgbClr val="39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5F7-45FF-9903-C8C114C3D7C3}"/>
                </c:ext>
              </c:extLst>
            </c:dLbl>
            <c:dLbl>
              <c:idx val="12"/>
              <c:spPr>
                <a:solidFill>
                  <a:srgbClr val="0070C0">
                    <a:alpha val="27000"/>
                  </a:srgbClr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39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5F7-45FF-9903-C8C114C3D7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IPC!$A$71:$A$83</c:f>
              <c:strCache>
                <c:ptCount val="13"/>
                <c:pt idx="0">
                  <c:v>Enero-2020</c:v>
                </c:pt>
                <c:pt idx="1">
                  <c:v>Febrero-2020</c:v>
                </c:pt>
                <c:pt idx="2">
                  <c:v>Marzo-2020</c:v>
                </c:pt>
                <c:pt idx="3">
                  <c:v>Abril-2020</c:v>
                </c:pt>
                <c:pt idx="4">
                  <c:v>Mayo-2020</c:v>
                </c:pt>
                <c:pt idx="5">
                  <c:v>Junio-2020</c:v>
                </c:pt>
                <c:pt idx="6">
                  <c:v>Julio-2020</c:v>
                </c:pt>
                <c:pt idx="7">
                  <c:v>Agosto-2020</c:v>
                </c:pt>
                <c:pt idx="8">
                  <c:v>Septiembre-2020</c:v>
                </c:pt>
                <c:pt idx="9">
                  <c:v>Octubre-2020</c:v>
                </c:pt>
                <c:pt idx="10">
                  <c:v>Noviembre-2020</c:v>
                </c:pt>
                <c:pt idx="11">
                  <c:v>Diciembre-2020</c:v>
                </c:pt>
                <c:pt idx="12">
                  <c:v>Enero-2021</c:v>
                </c:pt>
              </c:strCache>
            </c:strRef>
          </c:cat>
          <c:val>
            <c:numRef>
              <c:f>IPC!$C$71:$C$83</c:f>
              <c:numCache>
                <c:formatCode>#,##0.00</c:formatCode>
                <c:ptCount val="13"/>
                <c:pt idx="0">
                  <c:v>5.13</c:v>
                </c:pt>
                <c:pt idx="1">
                  <c:v>5.87</c:v>
                </c:pt>
                <c:pt idx="2">
                  <c:v>7.19</c:v>
                </c:pt>
                <c:pt idx="3">
                  <c:v>8.23</c:v>
                </c:pt>
                <c:pt idx="4">
                  <c:v>7.57</c:v>
                </c:pt>
                <c:pt idx="5">
                  <c:v>6.55</c:v>
                </c:pt>
                <c:pt idx="6">
                  <c:v>5</c:v>
                </c:pt>
                <c:pt idx="7">
                  <c:v>4.66</c:v>
                </c:pt>
                <c:pt idx="8">
                  <c:v>4.13</c:v>
                </c:pt>
                <c:pt idx="9">
                  <c:v>3.54</c:v>
                </c:pt>
                <c:pt idx="10">
                  <c:v>4.09</c:v>
                </c:pt>
                <c:pt idx="11">
                  <c:v>4.8</c:v>
                </c:pt>
                <c:pt idx="12">
                  <c:v>5.51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35F7-45FF-9903-C8C114C3D7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346368"/>
        <c:axId val="86352256"/>
      </c:lineChart>
      <c:catAx>
        <c:axId val="8634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6352256"/>
        <c:crosses val="autoZero"/>
        <c:auto val="1"/>
        <c:lblAlgn val="ctr"/>
        <c:lblOffset val="100"/>
        <c:noMultiLvlLbl val="0"/>
      </c:catAx>
      <c:valAx>
        <c:axId val="863522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>
                    <a:solidFill>
                      <a:srgbClr val="27689D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6346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0"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0.02554</cdr:x>
      <cdr:y>0.04009</cdr:y>
    </cdr:from>
    <cdr:to>
      <cdr:x>1</cdr:x>
      <cdr:y>0.09947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5ADB9ACA-E5B8-42E1-96C6-CBEFC805A1BF}"/>
            </a:ext>
          </a:extLst>
        </cdr:cNvPr>
        <cdr:cNvSpPr/>
      </cdr:nvSpPr>
      <cdr:spPr>
        <a:xfrm xmlns:a="http://schemas.openxmlformats.org/drawingml/2006/main">
          <a:off x="186981" y="210652"/>
          <a:ext cx="7134119" cy="311976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0.0071</cdr:x>
      <cdr:y>0.04102</cdr:y>
    </cdr:from>
    <cdr:to>
      <cdr:x>0.98165</cdr:x>
      <cdr:y>0.09714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470A9FA2-97BA-40D7-9D76-B58F3767E262}"/>
            </a:ext>
          </a:extLst>
        </cdr:cNvPr>
        <cdr:cNvSpPr/>
      </cdr:nvSpPr>
      <cdr:spPr>
        <a:xfrm xmlns:a="http://schemas.openxmlformats.org/drawingml/2006/main">
          <a:off x="51955" y="228041"/>
          <a:ext cx="7134068" cy="312011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pPr/>
              <a:t>7/02/2021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2926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810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194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355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536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129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8170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7364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817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4" y="3392039"/>
            <a:ext cx="61577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Comportamiento del IPC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de alimentos y bebidas 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no alcohólicas</a:t>
            </a:r>
            <a:b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Enero de 2021</a:t>
            </a:r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 de febrero de 2021</a:t>
            </a:r>
          </a:p>
        </p:txBody>
      </p:sp>
    </p:spTree>
    <p:extLst>
      <p:ext uri="{BB962C8B-B14F-4D97-AF65-F5344CB8AC3E}">
        <p14:creationId xmlns:p14="http://schemas.microsoft.com/office/powerpoint/2010/main" val="348994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*Contribución en el IPC de alimentos y bebidas no alcohólicas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92252" y="316984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anual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 enero (2020-2021)</a:t>
            </a:r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266731B0-557D-4CF5-B4BF-331E908C61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  <p:graphicFrame>
        <p:nvGraphicFramePr>
          <p:cNvPr id="11" name="8 Tabla">
            <a:extLst>
              <a:ext uri="{FF2B5EF4-FFF2-40B4-BE49-F238E27FC236}">
                <a16:creationId xmlns:a16="http://schemas.microsoft.com/office/drawing/2014/main" id="{43602E57-D846-487F-81C1-EC39637DE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501491"/>
              </p:ext>
            </p:extLst>
          </p:nvPr>
        </p:nvGraphicFramePr>
        <p:xfrm>
          <a:off x="3756210" y="2135575"/>
          <a:ext cx="7596000" cy="351171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3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-2,87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-0,211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Papas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-8,28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-0,147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Yuca para consumo en el hogar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-17,49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-0,115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Moras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-7,95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-0,039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Plátanos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Arracacha, ñame y otros tubérculos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-8,55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Zanahoria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-3,55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MX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MX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CuadroTexto 6">
            <a:extLst>
              <a:ext uri="{FF2B5EF4-FFF2-40B4-BE49-F238E27FC236}">
                <a16:creationId xmlns:a16="http://schemas.microsoft.com/office/drawing/2014/main" id="{2D063CE5-AD18-4060-84F4-939B1DFB8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52" y="2679691"/>
            <a:ext cx="241254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En enero de 2021 en comparación con enero de 2020, los alimentos con mayor contribución a la </a:t>
            </a:r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disminución de precios</a:t>
            </a:r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12" name="Flecha a la derecha con muesca 11">
            <a:extLst>
              <a:ext uri="{FF2B5EF4-FFF2-40B4-BE49-F238E27FC236}">
                <a16:creationId xmlns:a16="http://schemas.microsoft.com/office/drawing/2014/main" id="{296B8DA6-3027-48C4-9CA8-163D1D386B21}"/>
              </a:ext>
            </a:extLst>
          </p:cNvPr>
          <p:cNvSpPr/>
          <p:nvPr/>
        </p:nvSpPr>
        <p:spPr>
          <a:xfrm rot="10800000" flipH="1">
            <a:off x="2708709" y="3717562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74223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división de alimentos y bebidas no alcohólicas en enero de 2021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mensual, año corrido y anual (2020 - 2021)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62387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7297961" y="1788686"/>
            <a:ext cx="4439852" cy="389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altLang="es-CO" sz="1900" dirty="0">
                <a:solidFill>
                  <a:srgbClr val="395F9B"/>
                </a:solidFill>
              </a:rPr>
              <a:t>En enero el IPC de </a:t>
            </a:r>
            <a:r>
              <a:rPr lang="es-CO" altLang="es-CO" sz="1900" b="1" dirty="0">
                <a:solidFill>
                  <a:srgbClr val="395F9B"/>
                </a:solidFill>
              </a:rPr>
              <a:t>la división de los alimentos y bebidas no alcohólicas registró una variación de 1,44% </a:t>
            </a:r>
            <a:r>
              <a:rPr lang="es-CO" altLang="es-CO" sz="1900" dirty="0">
                <a:solidFill>
                  <a:srgbClr val="395F9B"/>
                </a:solidFill>
              </a:rPr>
              <a:t>con respecto al mes anterior.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altLang="es-CO" sz="1900" dirty="0">
              <a:solidFill>
                <a:srgbClr val="395F9B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altLang="es-CO" sz="1900" dirty="0">
              <a:solidFill>
                <a:srgbClr val="395F9B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altLang="es-CO" sz="1900" dirty="0">
                <a:solidFill>
                  <a:srgbClr val="395F9B"/>
                </a:solidFill>
              </a:rPr>
              <a:t>En enero de 2021 </a:t>
            </a:r>
            <a:r>
              <a:rPr lang="es-CO" altLang="es-CO" sz="1900" b="1" dirty="0">
                <a:solidFill>
                  <a:srgbClr val="395F9B"/>
                </a:solidFill>
              </a:rPr>
              <a:t>el precio de los alimentos y bebidas no alcohólicas presentó una variación de 5,51%</a:t>
            </a:r>
            <a:r>
              <a:rPr lang="es-CO" altLang="es-CO" sz="1900" dirty="0">
                <a:solidFill>
                  <a:srgbClr val="395F9B"/>
                </a:solidFill>
              </a:rPr>
              <a:t>, en comparación con enero de 2020.</a:t>
            </a:r>
          </a:p>
          <a:p>
            <a:pPr algn="just"/>
            <a:endParaRPr lang="es-CO" altLang="es-CO" sz="1900" dirty="0">
              <a:solidFill>
                <a:srgbClr val="395F9B"/>
              </a:solidFill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8 Gráfico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017581"/>
              </p:ext>
            </p:extLst>
          </p:nvPr>
        </p:nvGraphicFramePr>
        <p:xfrm>
          <a:off x="613723" y="2027398"/>
          <a:ext cx="6309425" cy="3239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681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7587917" y="1370008"/>
            <a:ext cx="440140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1900" dirty="0">
                <a:solidFill>
                  <a:srgbClr val="395F9B"/>
                </a:solidFill>
              </a:rPr>
              <a:t>En  enero la división de alimentos y bebidas no alcohólicas </a:t>
            </a:r>
            <a:r>
              <a:rPr lang="es-MX" altLang="es-CO" sz="1900" b="1" dirty="0">
                <a:solidFill>
                  <a:srgbClr val="395F9B"/>
                </a:solidFill>
              </a:rPr>
              <a:t>registró un aumento de 1,44% </a:t>
            </a:r>
            <a:r>
              <a:rPr lang="es-MX" altLang="es-CO" sz="1900" dirty="0">
                <a:solidFill>
                  <a:srgbClr val="395F9B"/>
                </a:solidFill>
              </a:rPr>
              <a:t>con respecto al mes de Diciembre de 2020, y se ubicó 1,03 puntos porcentuales por encima de la variación nacional (0,41%) </a:t>
            </a:r>
            <a:r>
              <a:rPr lang="es-MX" altLang="es-CO" sz="1900" b="1" dirty="0">
                <a:solidFill>
                  <a:srgbClr val="395F9B"/>
                </a:solidFill>
              </a:rPr>
              <a:t>siendo la primera división con mayor variación este mes</a:t>
            </a:r>
            <a:r>
              <a:rPr lang="es-MX" altLang="es-CO" sz="1900" dirty="0">
                <a:solidFill>
                  <a:srgbClr val="395F9B"/>
                </a:solidFill>
              </a:rPr>
              <a:t>.</a:t>
            </a:r>
            <a:endParaRPr lang="es-CO" altLang="es-CO" sz="1900" dirty="0">
              <a:solidFill>
                <a:srgbClr val="395F9B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261726" y="350972"/>
            <a:ext cx="966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mensual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por división de gasto enero (2020-2021)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6B93BB9-222E-4F4C-BAB3-6EC5069821B1}"/>
              </a:ext>
            </a:extLst>
          </p:cNvPr>
          <p:cNvSpPr/>
          <p:nvPr/>
        </p:nvSpPr>
        <p:spPr>
          <a:xfrm>
            <a:off x="389660" y="5475298"/>
            <a:ext cx="7134119" cy="311977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84310"/>
              </p:ext>
            </p:extLst>
          </p:nvPr>
        </p:nvGraphicFramePr>
        <p:xfrm>
          <a:off x="211796" y="1061829"/>
          <a:ext cx="7321100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696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205318" y="5770829"/>
            <a:ext cx="990426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19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variación de 1,44% del IPC de alimentos y bebidas no alcohólicas en enero de 2021, </a:t>
            </a:r>
            <a:r>
              <a:rPr lang="es-CO" sz="19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 superior en 0,68 puntos porcentuales </a:t>
            </a:r>
            <a:r>
              <a:rPr lang="es-CO" sz="19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al mismo mes del año pasado cuando se presentó una variación de  0,76%.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261726" y="316984"/>
            <a:ext cx="9668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mensual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total vs IPC alimentos y bebidas no alcohólicas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Enero (2019-2021)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200-000006000000}"/>
              </a:ext>
            </a:extLst>
          </p:cNvPr>
          <p:cNvGraphicFramePr>
            <a:graphicFrameLocks/>
          </p:cNvGraphicFramePr>
          <p:nvPr/>
        </p:nvGraphicFramePr>
        <p:xfrm>
          <a:off x="697922" y="1386671"/>
          <a:ext cx="10796155" cy="408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139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*Contribución en el IPC de alimentos y bebidas no alcohólicas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92252" y="316984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mensual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 enero de 2021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266897" y="2679691"/>
            <a:ext cx="206066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Durante el mes de enero de 2021 los alimentos con mayor contribución al </a:t>
            </a:r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aumento de precios</a:t>
            </a:r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16" name="Flecha a la derecha con muesca 11"/>
          <p:cNvSpPr/>
          <p:nvPr/>
        </p:nvSpPr>
        <p:spPr>
          <a:xfrm rot="10800000" flipH="1">
            <a:off x="2604799" y="3717562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8 Tabla">
            <a:extLst>
              <a:ext uri="{FF2B5EF4-FFF2-40B4-BE49-F238E27FC236}">
                <a16:creationId xmlns:a16="http://schemas.microsoft.com/office/drawing/2014/main" id="{7D1B391B-D712-49E8-B705-718EE8B40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66411"/>
              </p:ext>
            </p:extLst>
          </p:nvPr>
        </p:nvGraphicFramePr>
        <p:xfrm>
          <a:off x="3758938" y="2068036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Tomate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27,60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0,354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aves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0,163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res y derivados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0,156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Papas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10,12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0,144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Cebolla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9,92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Hortalizas y legumbres frescas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4,06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0,109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Frutas frescas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cerdo y derivados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0,064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Naranjas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12,25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0,052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Leche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0,047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295E24C-F465-4C6E-979F-84F447B3D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0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*Contribución en el IPC total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92252" y="316984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mensual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 enero de 2021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327335" y="2504236"/>
            <a:ext cx="221166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Durante el mes de enero de 2021 los alimentos que más aportaron a la </a:t>
            </a:r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disminución de los precios</a:t>
            </a:r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16" name="Flecha a la derecha con muesca 11"/>
          <p:cNvSpPr/>
          <p:nvPr/>
        </p:nvSpPr>
        <p:spPr>
          <a:xfrm rot="10800000" flipH="1">
            <a:off x="2698317" y="3145174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266731B0-557D-4CF5-B4BF-331E908C61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  <p:graphicFrame>
        <p:nvGraphicFramePr>
          <p:cNvPr id="11" name="8 Tabla">
            <a:extLst>
              <a:ext uri="{FF2B5EF4-FFF2-40B4-BE49-F238E27FC236}">
                <a16:creationId xmlns:a16="http://schemas.microsoft.com/office/drawing/2014/main" id="{43602E57-D846-487F-81C1-EC39637DE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509378"/>
              </p:ext>
            </p:extLst>
          </p:nvPr>
        </p:nvGraphicFramePr>
        <p:xfrm>
          <a:off x="4026376" y="2135575"/>
          <a:ext cx="7596000" cy="351171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3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-0,48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-0,033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Plátanos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-1,54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-0,029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Legumbres secas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-1,45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Arracacha, ñame y otros tubérculos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-2,66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-0,005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Maíz y sus derivados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MX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MX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528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326272" y="350972"/>
            <a:ext cx="966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por divisiones de gasto enero (2020-2021)</a:t>
            </a: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7889132" y="1972462"/>
            <a:ext cx="411061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rgbClr val="395F9B"/>
                </a:solidFill>
              </a:rPr>
              <a:t>En el mes de enero de 2021, y con respecto al mismo mes del año anterior, la división de alimentos y bebidas no alcohólicas </a:t>
            </a:r>
            <a:r>
              <a:rPr lang="es-MX" altLang="es-CO" sz="2000" b="1" dirty="0">
                <a:solidFill>
                  <a:srgbClr val="395F9B"/>
                </a:solidFill>
              </a:rPr>
              <a:t>registró un aumento de 5,51%</a:t>
            </a:r>
            <a:r>
              <a:rPr lang="es-MX" altLang="es-CO" sz="2000" dirty="0">
                <a:solidFill>
                  <a:srgbClr val="395F9B"/>
                </a:solidFill>
              </a:rPr>
              <a:t>, ubicándose 3,91 puntos porcentuales por encima de la variación nacional (1,60%), </a:t>
            </a:r>
            <a:r>
              <a:rPr lang="es-MX" altLang="es-CO" sz="2000" b="1" dirty="0">
                <a:solidFill>
                  <a:srgbClr val="395F9B"/>
                </a:solidFill>
              </a:rPr>
              <a:t>siendo la primera división con mayor variación en este periodo.</a:t>
            </a:r>
            <a:endParaRPr lang="es-CO" altLang="es-CO" sz="2000" b="1" dirty="0">
              <a:solidFill>
                <a:srgbClr val="395F9B"/>
              </a:solidFill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0" y="212472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28DC45B-B5B5-482F-B99B-F70A5D6F867A}"/>
              </a:ext>
            </a:extLst>
          </p:cNvPr>
          <p:cNvSpPr/>
          <p:nvPr/>
        </p:nvSpPr>
        <p:spPr>
          <a:xfrm>
            <a:off x="378527" y="5650475"/>
            <a:ext cx="7134096" cy="311983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4B52FF8-0D89-4614-A275-9143929E3F64}"/>
              </a:ext>
            </a:extLst>
          </p:cNvPr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9288192"/>
              </p:ext>
            </p:extLst>
          </p:nvPr>
        </p:nvGraphicFramePr>
        <p:xfrm>
          <a:off x="336845" y="960875"/>
          <a:ext cx="7320371" cy="555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7901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269864" y="5674010"/>
            <a:ext cx="953763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S" sz="19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el mes de enero de 2021, la división de alimentos y bebidas no alcohólicas  presentó una variación anual de 5,51%, siendo superior en 0,38 puntos porcentuales a la variación presentada en enero de 2020 (5,13%).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0" y="36087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de alimentos y bebidas no alcohólicas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Enero (2020-2021)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200-000009000000}"/>
              </a:ext>
            </a:extLst>
          </p:cNvPr>
          <p:cNvGraphicFramePr>
            <a:graphicFrameLocks/>
          </p:cNvGraphicFramePr>
          <p:nvPr/>
        </p:nvGraphicFramePr>
        <p:xfrm>
          <a:off x="734291" y="1415844"/>
          <a:ext cx="10723418" cy="4026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6540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*Contribución en el IPC de alimentos y bebidas no alcohólicas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92252" y="316984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anual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 enero (2020-2021)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192252" y="2679691"/>
            <a:ext cx="241254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En enero de 2021 en comparación con enero de 2020, los alimentos con mayor contribución al </a:t>
            </a:r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aumento de precios</a:t>
            </a:r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16" name="Flecha a la derecha con muesca 11"/>
          <p:cNvSpPr/>
          <p:nvPr/>
        </p:nvSpPr>
        <p:spPr>
          <a:xfrm rot="10800000" flipH="1">
            <a:off x="2708709" y="3717562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8 Tabla">
            <a:extLst>
              <a:ext uri="{FF2B5EF4-FFF2-40B4-BE49-F238E27FC236}">
                <a16:creationId xmlns:a16="http://schemas.microsoft.com/office/drawing/2014/main" id="{7D1B391B-D712-49E8-B705-718EE8B40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925913"/>
              </p:ext>
            </p:extLst>
          </p:nvPr>
        </p:nvGraphicFramePr>
        <p:xfrm>
          <a:off x="3758938" y="2068036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res y derivados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5,74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0,704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aves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6,05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0,488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Tomate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34,24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0,434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Frutas frescas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7,41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0,389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Leche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5,49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0,371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Productos de rio y mar (frescos o congelados y enlatados)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9,42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0,370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cerdo y derivados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11,57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0,361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Hortalizas y legumbres frescas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12,21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0,318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Cebolla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25,98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0,286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Panela cruda para consumo en el hogar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26,74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0,259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295E24C-F465-4C6E-979F-84F447B3D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379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ABB01F-B6CA-40A4-8AC9-B6DC37FD5227}"/>
</file>

<file path=customXml/itemProps2.xml><?xml version="1.0" encoding="utf-8"?>
<ds:datastoreItem xmlns:ds="http://schemas.openxmlformats.org/officeDocument/2006/customXml" ds:itemID="{742C13AC-8B32-4370-BFAA-34FB54BB846A}"/>
</file>

<file path=customXml/itemProps3.xml><?xml version="1.0" encoding="utf-8"?>
<ds:datastoreItem xmlns:ds="http://schemas.openxmlformats.org/officeDocument/2006/customXml" ds:itemID="{A0784D0D-C03A-470C-B08A-08B2190879A7}"/>
</file>

<file path=docProps/app.xml><?xml version="1.0" encoding="utf-8"?>
<Properties xmlns="http://schemas.openxmlformats.org/officeDocument/2006/extended-properties" xmlns:vt="http://schemas.openxmlformats.org/officeDocument/2006/docPropsVTypes">
  <TotalTime>3516</TotalTime>
  <Words>841</Words>
  <Application>Microsoft Office PowerPoint</Application>
  <PresentationFormat>Panorámica</PresentationFormat>
  <Paragraphs>201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Arial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241</cp:revision>
  <dcterms:created xsi:type="dcterms:W3CDTF">2019-02-12T04:28:07Z</dcterms:created>
  <dcterms:modified xsi:type="dcterms:W3CDTF">2021-02-08T01:02:23Z</dcterms:modified>
</cp:coreProperties>
</file>