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4.xml" ContentType="application/vnd.ms-office.chartcolorstyl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style5.xml" ContentType="application/vnd.ms-office.chart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2.xml" ContentType="application/vnd.ms-office.chartcolor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78" r:id="rId5"/>
    <p:sldId id="279" r:id="rId6"/>
    <p:sldId id="280" r:id="rId7"/>
    <p:sldId id="282" r:id="rId8"/>
    <p:sldId id="283" r:id="rId9"/>
    <p:sldId id="275" r:id="rId10"/>
    <p:sldId id="281" r:id="rId11"/>
    <p:sldId id="277" r:id="rId12"/>
    <p:sldId id="27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NESTOR%20JULIO%20HERNANDEZ\1-MADR\11-INDICADORES%20ECON&#211;MICOS\3-IPC\2020\LIBRO%20DE%20TRABAJO%20IPC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IPC!$B$90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IPC!$A$91:$A$93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IPC!$B$91:$B$93</c:f>
              <c:numCache>
                <c:formatCode>#,##0.00</c:formatCode>
                <c:ptCount val="3"/>
                <c:pt idx="0">
                  <c:v>-0.13</c:v>
                </c:pt>
                <c:pt idx="1">
                  <c:v>5.8000000000000114</c:v>
                </c:pt>
                <c:pt idx="2">
                  <c:v>6.4172198752765865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E-44D6-B0F3-A850E7250A65}"/>
            </c:ext>
          </c:extLst>
        </c:ser>
        <c:ser>
          <c:idx val="1"/>
          <c:order val="1"/>
          <c:tx>
            <c:strRef>
              <c:f>IPC!$C$90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IPC!$A$91:$A$93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IPC!$C$91:$C$93</c:f>
              <c:numCache>
                <c:formatCode>#,##0.00</c:formatCode>
                <c:ptCount val="3"/>
                <c:pt idx="0">
                  <c:v>-0.45</c:v>
                </c:pt>
                <c:pt idx="1">
                  <c:v>4.6691871455576575</c:v>
                </c:pt>
                <c:pt idx="2">
                  <c:v>4.66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E-44D6-B0F3-A850E7250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83232"/>
        <c:axId val="82789120"/>
      </c:barChart>
      <c:catAx>
        <c:axId val="827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82789120"/>
        <c:crosses val="autoZero"/>
        <c:auto val="1"/>
        <c:lblAlgn val="ctr"/>
        <c:lblOffset val="100"/>
        <c:noMultiLvlLbl val="0"/>
      </c:catAx>
      <c:valAx>
        <c:axId val="82789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Variación (%)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82783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SALIDA!$B$24:$B$36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Prendas de vestir y calzado</c:v>
                </c:pt>
                <c:pt idx="3">
                  <c:v>Alimentos y bebidas no alcohólicas</c:v>
                </c:pt>
                <c:pt idx="4">
                  <c:v>Muebles, artículos para el hogar y para la conservación ordinaria del hogar</c:v>
                </c:pt>
                <c:pt idx="5">
                  <c:v>Alojamiento, agua, electricidad, gas y otros combustibles</c:v>
                </c:pt>
                <c:pt idx="6">
                  <c:v>Recreación y cultura</c:v>
                </c:pt>
                <c:pt idx="7">
                  <c:v>Restaurantes y hoteles</c:v>
                </c:pt>
                <c:pt idx="8">
                  <c:v>Transporte</c:v>
                </c:pt>
                <c:pt idx="9">
                  <c:v>Bebidas alcohólicas y tabaco</c:v>
                </c:pt>
                <c:pt idx="10">
                  <c:v>Bienes y servicios diversos</c:v>
                </c:pt>
                <c:pt idx="11">
                  <c:v>Salud</c:v>
                </c:pt>
                <c:pt idx="12">
                  <c:v>Información y comunicación</c:v>
                </c:pt>
              </c:strCache>
            </c:strRef>
          </c:cat>
          <c:val>
            <c:numRef>
              <c:f>SALIDA!$D$24:$D$36</c:f>
              <c:numCache>
                <c:formatCode>0.00</c:formatCode>
                <c:ptCount val="13"/>
                <c:pt idx="0">
                  <c:v>-0.01</c:v>
                </c:pt>
                <c:pt idx="1">
                  <c:v>-3.48</c:v>
                </c:pt>
                <c:pt idx="2">
                  <c:v>-1</c:v>
                </c:pt>
                <c:pt idx="3">
                  <c:v>-0.45</c:v>
                </c:pt>
                <c:pt idx="4">
                  <c:v>-0.05</c:v>
                </c:pt>
                <c:pt idx="5">
                  <c:v>7.0000000000000007E-2</c:v>
                </c:pt>
                <c:pt idx="6">
                  <c:v>0.17</c:v>
                </c:pt>
                <c:pt idx="7">
                  <c:v>0.18</c:v>
                </c:pt>
                <c:pt idx="8">
                  <c:v>0.27</c:v>
                </c:pt>
                <c:pt idx="9">
                  <c:v>0.32</c:v>
                </c:pt>
                <c:pt idx="10">
                  <c:v>0.49</c:v>
                </c:pt>
                <c:pt idx="11">
                  <c:v>0.7</c:v>
                </c:pt>
                <c:pt idx="1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6-4585-A678-E3D1D97C756F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EBF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SALIDA!$B$24:$B$36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Prendas de vestir y calzado</c:v>
                </c:pt>
                <c:pt idx="3">
                  <c:v>Alimentos y bebidas no alcohólicas</c:v>
                </c:pt>
                <c:pt idx="4">
                  <c:v>Muebles, artículos para el hogar y para la conservación ordinaria del hogar</c:v>
                </c:pt>
                <c:pt idx="5">
                  <c:v>Alojamiento, agua, electricidad, gas y otros combustibles</c:v>
                </c:pt>
                <c:pt idx="6">
                  <c:v>Recreación y cultura</c:v>
                </c:pt>
                <c:pt idx="7">
                  <c:v>Restaurantes y hoteles</c:v>
                </c:pt>
                <c:pt idx="8">
                  <c:v>Transporte</c:v>
                </c:pt>
                <c:pt idx="9">
                  <c:v>Bebidas alcohólicas y tabaco</c:v>
                </c:pt>
                <c:pt idx="10">
                  <c:v>Bienes y servicios diversos</c:v>
                </c:pt>
                <c:pt idx="11">
                  <c:v>Salud</c:v>
                </c:pt>
                <c:pt idx="12">
                  <c:v>Información y comunicación</c:v>
                </c:pt>
              </c:strCache>
            </c:strRef>
          </c:cat>
          <c:val>
            <c:numRef>
              <c:f>SALIDA!$C$24:$C$36</c:f>
              <c:numCache>
                <c:formatCode>0.00</c:formatCode>
                <c:ptCount val="13"/>
                <c:pt idx="0">
                  <c:v>0.09</c:v>
                </c:pt>
                <c:pt idx="1">
                  <c:v>0.11</c:v>
                </c:pt>
                <c:pt idx="2">
                  <c:v>0.22</c:v>
                </c:pt>
                <c:pt idx="3">
                  <c:v>-0.13</c:v>
                </c:pt>
                <c:pt idx="4">
                  <c:v>0.04</c:v>
                </c:pt>
                <c:pt idx="5">
                  <c:v>0.16</c:v>
                </c:pt>
                <c:pt idx="6">
                  <c:v>-0.26</c:v>
                </c:pt>
                <c:pt idx="7">
                  <c:v>0.32</c:v>
                </c:pt>
                <c:pt idx="8">
                  <c:v>0.1</c:v>
                </c:pt>
                <c:pt idx="9">
                  <c:v>-0.08</c:v>
                </c:pt>
                <c:pt idx="10">
                  <c:v>0.16</c:v>
                </c:pt>
                <c:pt idx="11">
                  <c:v>0.3</c:v>
                </c:pt>
                <c:pt idx="12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6-4585-A678-E3D1D97C7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64956085834095"/>
          <c:y val="0.93841692687044564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IPC!$D$17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FA-4151-8073-F2DB89E3BD89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FA-4151-8073-F2DB89E3BD89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FA-4151-8073-F2DB89E3BD89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IPC!$A$19:$A$43</c:f>
              <c:strCache>
                <c:ptCount val="25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</c:strCache>
            </c:strRef>
          </c:cat>
          <c:val>
            <c:numRef>
              <c:f>IPC!$D$19:$D$43</c:f>
              <c:numCache>
                <c:formatCode>#,##0.00</c:formatCode>
                <c:ptCount val="25"/>
                <c:pt idx="0">
                  <c:v>0.12099213551117316</c:v>
                </c:pt>
                <c:pt idx="1">
                  <c:v>0.17119838872103799</c:v>
                </c:pt>
                <c:pt idx="2">
                  <c:v>0.12063938876043778</c:v>
                </c:pt>
                <c:pt idx="3">
                  <c:v>0.11045285671251293</c:v>
                </c:pt>
                <c:pt idx="4">
                  <c:v>0.3009027081243687</c:v>
                </c:pt>
                <c:pt idx="5">
                  <c:v>0.59999999999999432</c:v>
                </c:pt>
                <c:pt idx="6">
                  <c:v>0.57654075546720662</c:v>
                </c:pt>
                <c:pt idx="7">
                  <c:v>0.43486855109703981</c:v>
                </c:pt>
                <c:pt idx="8">
                  <c:v>0.49202912812438626</c:v>
                </c:pt>
                <c:pt idx="9">
                  <c:v>0.31</c:v>
                </c:pt>
                <c:pt idx="10">
                  <c:v>0.27</c:v>
                </c:pt>
                <c:pt idx="11">
                  <c:v>0.22</c:v>
                </c:pt>
                <c:pt idx="12">
                  <c:v>0.09</c:v>
                </c:pt>
                <c:pt idx="13">
                  <c:v>0.23</c:v>
                </c:pt>
                <c:pt idx="14">
                  <c:v>0.16</c:v>
                </c:pt>
                <c:pt idx="15">
                  <c:v>0.1</c:v>
                </c:pt>
                <c:pt idx="16">
                  <c:v>0.26</c:v>
                </c:pt>
                <c:pt idx="17">
                  <c:v>0.42</c:v>
                </c:pt>
                <c:pt idx="18">
                  <c:v>0.67</c:v>
                </c:pt>
                <c:pt idx="19">
                  <c:v>0.56999999999999995</c:v>
                </c:pt>
                <c:pt idx="20">
                  <c:v>0.16</c:v>
                </c:pt>
                <c:pt idx="21">
                  <c:v>-0.32</c:v>
                </c:pt>
                <c:pt idx="22">
                  <c:v>-0.38</c:v>
                </c:pt>
                <c:pt idx="23">
                  <c:v>0</c:v>
                </c:pt>
                <c:pt idx="24">
                  <c:v>-0.01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EFA-4151-8073-F2DB89E3BD89}"/>
            </c:ext>
          </c:extLst>
        </c:ser>
        <c:ser>
          <c:idx val="3"/>
          <c:order val="1"/>
          <c:tx>
            <c:strRef>
              <c:f>IPC!$E$17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FA-4151-8073-F2DB89E3BD89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A-4151-8073-F2DB89E3BD89}"/>
                </c:ext>
              </c:extLst>
            </c:dLbl>
            <c:dLbl>
              <c:idx val="24"/>
              <c:layout>
                <c:manualLayout>
                  <c:x val="-3.7731951792096354E-3"/>
                  <c:y val="5.2080247599677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FA-4151-8073-F2DB89E3BD89}"/>
                </c:ext>
              </c:extLst>
            </c:dLbl>
            <c:spPr>
              <a:solidFill>
                <a:srgbClr val="395F9B">
                  <a:alpha val="10000"/>
                </a:srgbClr>
              </a:solidFill>
              <a:ln>
                <a:solidFill>
                  <a:srgbClr val="5D89D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IPC!$A$19:$A$43</c:f>
              <c:strCache>
                <c:ptCount val="25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</c:strCache>
            </c:strRef>
          </c:cat>
          <c:val>
            <c:numRef>
              <c:f>IPC!$E$19:$E$43</c:f>
              <c:numCache>
                <c:formatCode>#,##0.00</c:formatCode>
                <c:ptCount val="25"/>
                <c:pt idx="0">
                  <c:v>2.0120724346071484E-2</c:v>
                </c:pt>
                <c:pt idx="1">
                  <c:v>0.40233353450010156</c:v>
                </c:pt>
                <c:pt idx="2">
                  <c:v>-0.11019835704267678</c:v>
                </c:pt>
                <c:pt idx="3">
                  <c:v>-5.0145421722987749E-2</c:v>
                </c:pt>
                <c:pt idx="4">
                  <c:v>0.34115994380894676</c:v>
                </c:pt>
                <c:pt idx="5">
                  <c:v>1.4000000000000057</c:v>
                </c:pt>
                <c:pt idx="6">
                  <c:v>0.21696252465484633</c:v>
                </c:pt>
                <c:pt idx="7">
                  <c:v>0.95453650856130423</c:v>
                </c:pt>
                <c:pt idx="8">
                  <c:v>1.0624817233648542</c:v>
                </c:pt>
                <c:pt idx="9">
                  <c:v>0.65</c:v>
                </c:pt>
                <c:pt idx="10">
                  <c:v>0.85</c:v>
                </c:pt>
                <c:pt idx="11">
                  <c:v>0.66</c:v>
                </c:pt>
                <c:pt idx="12">
                  <c:v>-0.13</c:v>
                </c:pt>
                <c:pt idx="13">
                  <c:v>0.46</c:v>
                </c:pt>
                <c:pt idx="14">
                  <c:v>0.25</c:v>
                </c:pt>
                <c:pt idx="15">
                  <c:v>-0.47</c:v>
                </c:pt>
                <c:pt idx="16">
                  <c:v>-0.25</c:v>
                </c:pt>
                <c:pt idx="17">
                  <c:v>0.76</c:v>
                </c:pt>
                <c:pt idx="18">
                  <c:v>0.93</c:v>
                </c:pt>
                <c:pt idx="19">
                  <c:v>2.21</c:v>
                </c:pt>
                <c:pt idx="20">
                  <c:v>2.04</c:v>
                </c:pt>
                <c:pt idx="21">
                  <c:v>0.04</c:v>
                </c:pt>
                <c:pt idx="22">
                  <c:v>-0.11</c:v>
                </c:pt>
                <c:pt idx="23">
                  <c:v>-0.8</c:v>
                </c:pt>
                <c:pt idx="24">
                  <c:v>-0.45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5EFA-4151-8073-F2DB89E3B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13696"/>
        <c:axId val="86415232"/>
      </c:lineChart>
      <c:catAx>
        <c:axId val="864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415232"/>
        <c:crosses val="autoZero"/>
        <c:auto val="1"/>
        <c:lblAlgn val="ctr"/>
        <c:lblOffset val="100"/>
        <c:noMultiLvlLbl val="0"/>
      </c:catAx>
      <c:valAx>
        <c:axId val="86415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4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SALIDA!$B$53:$B$65</c:f>
              <c:strCache>
                <c:ptCount val="13"/>
                <c:pt idx="0">
                  <c:v>Total IPC</c:v>
                </c:pt>
                <c:pt idx="1">
                  <c:v>Prendas de vestir y calzado</c:v>
                </c:pt>
                <c:pt idx="2">
                  <c:v>Información y comunicación</c:v>
                </c:pt>
                <c:pt idx="3">
                  <c:v>Muebles, artículos para el hogar y para la conservación ordinaria del hogar</c:v>
                </c:pt>
                <c:pt idx="4">
                  <c:v>Transporte</c:v>
                </c:pt>
                <c:pt idx="5">
                  <c:v>Recreación y cultura</c:v>
                </c:pt>
                <c:pt idx="6">
                  <c:v>Alojamiento, agua, electricidad, gas y otros combustibles</c:v>
                </c:pt>
                <c:pt idx="7">
                  <c:v>Educación</c:v>
                </c:pt>
                <c:pt idx="8">
                  <c:v>Bienes y servicios diversos</c:v>
                </c:pt>
                <c:pt idx="9">
                  <c:v>Restaurantes y hoteles</c:v>
                </c:pt>
                <c:pt idx="10">
                  <c:v>Bebidas alcohólicas y tabaco</c:v>
                </c:pt>
                <c:pt idx="11">
                  <c:v>Salud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SALIDA!$D$53:$D$65</c:f>
              <c:numCache>
                <c:formatCode>0.00</c:formatCode>
                <c:ptCount val="13"/>
                <c:pt idx="0">
                  <c:v>1.1200000000000001</c:v>
                </c:pt>
                <c:pt idx="1">
                  <c:v>-3.22</c:v>
                </c:pt>
                <c:pt idx="2">
                  <c:v>-2.39</c:v>
                </c:pt>
                <c:pt idx="3">
                  <c:v>-1.1000000000000001</c:v>
                </c:pt>
                <c:pt idx="4">
                  <c:v>-0.47</c:v>
                </c:pt>
                <c:pt idx="5">
                  <c:v>0.47</c:v>
                </c:pt>
                <c:pt idx="6">
                  <c:v>0.72</c:v>
                </c:pt>
                <c:pt idx="7">
                  <c:v>1.22</c:v>
                </c:pt>
                <c:pt idx="8">
                  <c:v>2.09</c:v>
                </c:pt>
                <c:pt idx="9">
                  <c:v>2.11</c:v>
                </c:pt>
                <c:pt idx="10">
                  <c:v>2.23</c:v>
                </c:pt>
                <c:pt idx="11">
                  <c:v>4.33</c:v>
                </c:pt>
                <c:pt idx="12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B-4AD7-95D0-3D12816104E4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EBF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SALIDA!$B$53:$B$65</c:f>
              <c:strCache>
                <c:ptCount val="13"/>
                <c:pt idx="0">
                  <c:v>Total IPC</c:v>
                </c:pt>
                <c:pt idx="1">
                  <c:v>Prendas de vestir y calzado</c:v>
                </c:pt>
                <c:pt idx="2">
                  <c:v>Información y comunicación</c:v>
                </c:pt>
                <c:pt idx="3">
                  <c:v>Muebles, artículos para el hogar y para la conservación ordinaria del hogar</c:v>
                </c:pt>
                <c:pt idx="4">
                  <c:v>Transporte</c:v>
                </c:pt>
                <c:pt idx="5">
                  <c:v>Recreación y cultura</c:v>
                </c:pt>
                <c:pt idx="6">
                  <c:v>Alojamiento, agua, electricidad, gas y otros combustibles</c:v>
                </c:pt>
                <c:pt idx="7">
                  <c:v>Educación</c:v>
                </c:pt>
                <c:pt idx="8">
                  <c:v>Bienes y servicios diversos</c:v>
                </c:pt>
                <c:pt idx="9">
                  <c:v>Restaurantes y hoteles</c:v>
                </c:pt>
                <c:pt idx="10">
                  <c:v>Bebidas alcohólicas y tabaco</c:v>
                </c:pt>
                <c:pt idx="11">
                  <c:v>Salud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SALIDA!$C$53:$C$65</c:f>
              <c:numCache>
                <c:formatCode>0.00</c:formatCode>
                <c:ptCount val="13"/>
                <c:pt idx="0">
                  <c:v>3.03</c:v>
                </c:pt>
                <c:pt idx="1">
                  <c:v>0.34000000000000341</c:v>
                </c:pt>
                <c:pt idx="2">
                  <c:v>1.8799999999999955</c:v>
                </c:pt>
                <c:pt idx="3">
                  <c:v>2.3100000000000165</c:v>
                </c:pt>
                <c:pt idx="4">
                  <c:v>2.6299999999999955</c:v>
                </c:pt>
                <c:pt idx="5">
                  <c:v>1.8199999999999932</c:v>
                </c:pt>
                <c:pt idx="6">
                  <c:v>2.5300000000000153</c:v>
                </c:pt>
                <c:pt idx="7">
                  <c:v>4.7699999999999818</c:v>
                </c:pt>
                <c:pt idx="8">
                  <c:v>2.3499999999999801</c:v>
                </c:pt>
                <c:pt idx="9">
                  <c:v>2.9200000000000159</c:v>
                </c:pt>
                <c:pt idx="10">
                  <c:v>4.3199999999999932</c:v>
                </c:pt>
                <c:pt idx="11">
                  <c:v>1.7999999999999972</c:v>
                </c:pt>
                <c:pt idx="12">
                  <c:v>5.8000000000000114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B-4AD7-95D0-3D1281610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36350976"/>
        <c:axId val="82973440"/>
      </c:barChart>
      <c:catAx>
        <c:axId val="3635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2973440"/>
        <c:crosses val="autoZero"/>
        <c:auto val="1"/>
        <c:lblAlgn val="ctr"/>
        <c:lblOffset val="100"/>
        <c:noMultiLvlLbl val="0"/>
      </c:catAx>
      <c:valAx>
        <c:axId val="8297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5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88346342009166"/>
          <c:y val="0.95292045235011358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39370078740162E-2"/>
          <c:y val="3.2264965084171253E-2"/>
          <c:w val="0.88396062992125979"/>
          <c:h val="0.8497834705597529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IPC!$E$50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IPC!$A$51:$A$58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IPC!$E$51:$E$58</c:f>
              <c:numCache>
                <c:formatCode>#,##0.00</c:formatCode>
                <c:ptCount val="8"/>
                <c:pt idx="0">
                  <c:v>1.1918101252928608</c:v>
                </c:pt>
                <c:pt idx="1">
                  <c:v>1.2019965366201433</c:v>
                </c:pt>
                <c:pt idx="2">
                  <c:v>1.2223693592747367</c:v>
                </c:pt>
                <c:pt idx="3">
                  <c:v>2.0984007334216273</c:v>
                </c:pt>
                <c:pt idx="4">
                  <c:v>2.179892024039944</c:v>
                </c:pt>
                <c:pt idx="5">
                  <c:v>2.1391463787307572</c:v>
                </c:pt>
                <c:pt idx="6">
                  <c:v>1.2529285932566125</c:v>
                </c:pt>
                <c:pt idx="7">
                  <c:v>1.2733014159111775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3-485B-8B0C-98BA391CB350}"/>
            </c:ext>
          </c:extLst>
        </c:ser>
        <c:ser>
          <c:idx val="4"/>
          <c:order val="4"/>
          <c:tx>
            <c:strRef>
              <c:f>IPC!$F$50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IPC!$A$51:$A$58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IPC!$F$51:$F$58</c:f>
              <c:numCache>
                <c:formatCode>#,##0.00</c:formatCode>
                <c:ptCount val="8"/>
                <c:pt idx="0">
                  <c:v>1.4000000000000057</c:v>
                </c:pt>
                <c:pt idx="1">
                  <c:v>1.6200000000000045</c:v>
                </c:pt>
                <c:pt idx="2">
                  <c:v>2.5900000000000034</c:v>
                </c:pt>
                <c:pt idx="3">
                  <c:v>3.680000000000021</c:v>
                </c:pt>
                <c:pt idx="4">
                  <c:v>4.3600000000000136</c:v>
                </c:pt>
                <c:pt idx="5">
                  <c:v>5.25</c:v>
                </c:pt>
                <c:pt idx="6">
                  <c:v>5.9399999999999835</c:v>
                </c:pt>
                <c:pt idx="7">
                  <c:v>5.8000000000000114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3-485B-8B0C-98BA391CB350}"/>
            </c:ext>
          </c:extLst>
        </c:ser>
        <c:ser>
          <c:idx val="5"/>
          <c:order val="5"/>
          <c:tx>
            <c:strRef>
              <c:f>IPC!$G$50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IPC!$A$51:$A$58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IPC!$G$51:$G$58</c:f>
              <c:numCache>
                <c:formatCode>#,##0.00</c:formatCode>
                <c:ptCount val="8"/>
                <c:pt idx="0">
                  <c:v>0.75614366729679716</c:v>
                </c:pt>
                <c:pt idx="1">
                  <c:v>1.6918714555765604</c:v>
                </c:pt>
                <c:pt idx="2">
                  <c:v>3.9413988657845067</c:v>
                </c:pt>
                <c:pt idx="3">
                  <c:v>6.0586011342155075</c:v>
                </c:pt>
                <c:pt idx="4">
                  <c:v>6.1058601134215564</c:v>
                </c:pt>
                <c:pt idx="5">
                  <c:v>5.9924385633270276</c:v>
                </c:pt>
                <c:pt idx="6">
                  <c:v>5.1417769376181468</c:v>
                </c:pt>
                <c:pt idx="7">
                  <c:v>4.6691871455576575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3-485B-8B0C-98BA391CB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3104704"/>
        <c:axId val="703115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IPC!$B$50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IPC!$A$51:$A$58</c15:sqref>
                        </c15:formulaRef>
                      </c:ext>
                    </c:extLst>
                    <c:strCache>
                      <c:ptCount val="8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IPC!$B$51:$B$55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99.34</c:v>
                      </c:pt>
                      <c:pt idx="1">
                        <c:v>99.35</c:v>
                      </c:pt>
                      <c:pt idx="2">
                        <c:v>99.37</c:v>
                      </c:pt>
                      <c:pt idx="3">
                        <c:v>100.23</c:v>
                      </c:pt>
                      <c:pt idx="4">
                        <c:v>100.31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633-485B-8B0C-98BA391CB35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IPC!$C$50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IPC!$A$51:$A$58</c15:sqref>
                        </c15:formulaRef>
                      </c:ext>
                    </c:extLst>
                    <c:strCache>
                      <c:ptCount val="8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IPC!$C$51:$C$55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0</c:v>
                      </c:pt>
                      <c:pt idx="1">
                        <c:v>101.62</c:v>
                      </c:pt>
                      <c:pt idx="2">
                        <c:v>102.59</c:v>
                      </c:pt>
                      <c:pt idx="3">
                        <c:v>103.68</c:v>
                      </c:pt>
                      <c:pt idx="4">
                        <c:v>104.36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633-485B-8B0C-98BA391CB35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IPC!$D$50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IPC!$A$51:$A$58</c15:sqref>
                        </c15:formulaRef>
                      </c:ext>
                    </c:extLst>
                    <c:strCache>
                      <c:ptCount val="8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IPC!$D$51:$D$55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106.6</c:v>
                      </c:pt>
                      <c:pt idx="1">
                        <c:v>107.59</c:v>
                      </c:pt>
                      <c:pt idx="2">
                        <c:v>109.97</c:v>
                      </c:pt>
                      <c:pt idx="3">
                        <c:v>112.21</c:v>
                      </c:pt>
                      <c:pt idx="4">
                        <c:v>112.26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633-485B-8B0C-98BA391CB350}"/>
                  </c:ext>
                </c:extLst>
              </c15:ser>
            </c15:filteredBarSeries>
          </c:ext>
        </c:extLst>
      </c:barChart>
      <c:catAx>
        <c:axId val="7031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115040"/>
        <c:crosses val="autoZero"/>
        <c:auto val="1"/>
        <c:lblAlgn val="ctr"/>
        <c:lblOffset val="100"/>
        <c:noMultiLvlLbl val="0"/>
      </c:catAx>
      <c:valAx>
        <c:axId val="703115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10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SALIDA!$B$89:$B$101</c:f>
              <c:strCache>
                <c:ptCount val="13"/>
                <c:pt idx="0">
                  <c:v>Total IPC</c:v>
                </c:pt>
                <c:pt idx="1">
                  <c:v>Prendas de vestir y calzado</c:v>
                </c:pt>
                <c:pt idx="2">
                  <c:v>Información y comunicación</c:v>
                </c:pt>
                <c:pt idx="3">
                  <c:v>Muebles, artículos para el hogar y para la conservación ordinaria del hogar</c:v>
                </c:pt>
                <c:pt idx="4">
                  <c:v>Transporte</c:v>
                </c:pt>
                <c:pt idx="5">
                  <c:v>Alojamiento, agua, electricidad, gas y otros combustibles</c:v>
                </c:pt>
                <c:pt idx="6">
                  <c:v>Educación</c:v>
                </c:pt>
                <c:pt idx="7">
                  <c:v>Recreación y cultura</c:v>
                </c:pt>
                <c:pt idx="8">
                  <c:v>Bienes y servicios diversos</c:v>
                </c:pt>
                <c:pt idx="9">
                  <c:v>Bebidas alcohólicas y tabaco</c:v>
                </c:pt>
                <c:pt idx="10">
                  <c:v>Restaurantes y hoteles</c:v>
                </c:pt>
                <c:pt idx="11">
                  <c:v>Alimentos y bebidas no alcohólicas</c:v>
                </c:pt>
                <c:pt idx="12">
                  <c:v>Salud</c:v>
                </c:pt>
              </c:strCache>
            </c:strRef>
          </c:cat>
          <c:val>
            <c:numRef>
              <c:f>SALIDA!$D$89:$D$101</c:f>
              <c:numCache>
                <c:formatCode>0.00</c:formatCode>
                <c:ptCount val="13"/>
                <c:pt idx="0">
                  <c:v>1.88</c:v>
                </c:pt>
                <c:pt idx="1">
                  <c:v>-2.88</c:v>
                </c:pt>
                <c:pt idx="2">
                  <c:v>-1.58</c:v>
                </c:pt>
                <c:pt idx="3">
                  <c:v>-0.88</c:v>
                </c:pt>
                <c:pt idx="4">
                  <c:v>0.28999999999999998</c:v>
                </c:pt>
                <c:pt idx="5">
                  <c:v>1.64</c:v>
                </c:pt>
                <c:pt idx="6">
                  <c:v>2.16</c:v>
                </c:pt>
                <c:pt idx="7">
                  <c:v>2.33</c:v>
                </c:pt>
                <c:pt idx="8">
                  <c:v>2.69</c:v>
                </c:pt>
                <c:pt idx="9">
                  <c:v>3.36</c:v>
                </c:pt>
                <c:pt idx="10">
                  <c:v>3.41</c:v>
                </c:pt>
                <c:pt idx="11">
                  <c:v>4.66</c:v>
                </c:pt>
                <c:pt idx="12">
                  <c:v>5.37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0-446F-BC85-501D2B62C0CB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SALIDA!$B$89:$B$101</c:f>
              <c:strCache>
                <c:ptCount val="13"/>
                <c:pt idx="0">
                  <c:v>Total IPC</c:v>
                </c:pt>
                <c:pt idx="1">
                  <c:v>Prendas de vestir y calzado</c:v>
                </c:pt>
                <c:pt idx="2">
                  <c:v>Información y comunicación</c:v>
                </c:pt>
                <c:pt idx="3">
                  <c:v>Muebles, artículos para el hogar y para la conservación ordinaria del hogar</c:v>
                </c:pt>
                <c:pt idx="4">
                  <c:v>Transporte</c:v>
                </c:pt>
                <c:pt idx="5">
                  <c:v>Alojamiento, agua, electricidad, gas y otros combustibles</c:v>
                </c:pt>
                <c:pt idx="6">
                  <c:v>Educación</c:v>
                </c:pt>
                <c:pt idx="7">
                  <c:v>Recreación y cultura</c:v>
                </c:pt>
                <c:pt idx="8">
                  <c:v>Bienes y servicios diversos</c:v>
                </c:pt>
                <c:pt idx="9">
                  <c:v>Bebidas alcohólicas y tabaco</c:v>
                </c:pt>
                <c:pt idx="10">
                  <c:v>Restaurantes y hoteles</c:v>
                </c:pt>
                <c:pt idx="11">
                  <c:v>Alimentos y bebidas no alcohólicas</c:v>
                </c:pt>
                <c:pt idx="12">
                  <c:v>Salud</c:v>
                </c:pt>
              </c:strCache>
            </c:strRef>
          </c:cat>
          <c:val>
            <c:numRef>
              <c:f>SALIDA!$C$89:$C$101</c:f>
              <c:numCache>
                <c:formatCode>0.00</c:formatCode>
                <c:ptCount val="13"/>
                <c:pt idx="0">
                  <c:v>3.75</c:v>
                </c:pt>
                <c:pt idx="1">
                  <c:v>0.55115743060427747</c:v>
                </c:pt>
                <c:pt idx="2">
                  <c:v>1.8189086548071174</c:v>
                </c:pt>
                <c:pt idx="3">
                  <c:v>2.5355782721988334</c:v>
                </c:pt>
                <c:pt idx="4">
                  <c:v>3.3014594866633189</c:v>
                </c:pt>
                <c:pt idx="5">
                  <c:v>3.7438024891227428</c:v>
                </c:pt>
                <c:pt idx="6">
                  <c:v>5.0852557673019021</c:v>
                </c:pt>
                <c:pt idx="7">
                  <c:v>3.0879821808241275</c:v>
                </c:pt>
                <c:pt idx="8">
                  <c:v>2.5037556334501829</c:v>
                </c:pt>
                <c:pt idx="9">
                  <c:v>4.9813827110797888</c:v>
                </c:pt>
                <c:pt idx="10">
                  <c:v>3.8546922300706399</c:v>
                </c:pt>
                <c:pt idx="11">
                  <c:v>6.4172198752765865</c:v>
                </c:pt>
                <c:pt idx="12">
                  <c:v>2.1575514300050003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0-446F-BC85-501D2B62C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2995840"/>
        <c:axId val="83030400"/>
      </c:barChart>
      <c:catAx>
        <c:axId val="8299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3030400"/>
        <c:crosses val="autoZero"/>
        <c:auto val="1"/>
        <c:lblAlgn val="ctr"/>
        <c:lblOffset val="100"/>
        <c:noMultiLvlLbl val="0"/>
      </c:catAx>
      <c:valAx>
        <c:axId val="8303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10203622193468"/>
          <c:y val="0.95050319810350226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IPC!$B$17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IPC!$A$71:$A$83</c:f>
              <c:strCache>
                <c:ptCount val="13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</c:strCache>
            </c:strRef>
          </c:cat>
          <c:val>
            <c:numRef>
              <c:f>IPC!$B$71:$B$83</c:f>
              <c:numCache>
                <c:formatCode>#,##0.00</c:formatCode>
                <c:ptCount val="13"/>
                <c:pt idx="0">
                  <c:v>3.75</c:v>
                </c:pt>
                <c:pt idx="1">
                  <c:v>3.8101940283502529</c:v>
                </c:pt>
                <c:pt idx="2">
                  <c:v>3.8558088161461939</c:v>
                </c:pt>
                <c:pt idx="3">
                  <c:v>3.8515546639919904</c:v>
                </c:pt>
                <c:pt idx="4">
                  <c:v>3.7999999999999972</c:v>
                </c:pt>
                <c:pt idx="5">
                  <c:v>3.6182902584493064</c:v>
                </c:pt>
                <c:pt idx="6">
                  <c:v>3.7161494366475551</c:v>
                </c:pt>
                <c:pt idx="7">
                  <c:v>3.8476677819326852</c:v>
                </c:pt>
                <c:pt idx="8">
                  <c:v>3.5056795926360991</c:v>
                </c:pt>
                <c:pt idx="9">
                  <c:v>2.8504490433424365</c:v>
                </c:pt>
                <c:pt idx="10">
                  <c:v>2.2003699737123981</c:v>
                </c:pt>
                <c:pt idx="11">
                  <c:v>1.9720225374004343</c:v>
                </c:pt>
                <c:pt idx="12">
                  <c:v>1.88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E9-4C2E-A373-34A612692E2F}"/>
            </c:ext>
          </c:extLst>
        </c:ser>
        <c:ser>
          <c:idx val="3"/>
          <c:order val="1"/>
          <c:tx>
            <c:strRef>
              <c:f>IPC!$C$17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E9-4C2E-A373-34A612692E2F}"/>
                </c:ext>
              </c:extLst>
            </c:dLbl>
            <c:dLbl>
              <c:idx val="11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AE9-4C2E-A373-34A612692E2F}"/>
                </c:ext>
              </c:extLst>
            </c:dLbl>
            <c:dLbl>
              <c:idx val="12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AE9-4C2E-A373-34A612692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IPC!$A$71:$A$83</c:f>
              <c:strCache>
                <c:ptCount val="13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</c:strCache>
            </c:strRef>
          </c:cat>
          <c:val>
            <c:numRef>
              <c:f>IPC!$C$71:$C$83</c:f>
              <c:numCache>
                <c:formatCode>#,##0.00</c:formatCode>
                <c:ptCount val="13"/>
                <c:pt idx="0">
                  <c:v>6.4172198752765865</c:v>
                </c:pt>
                <c:pt idx="1">
                  <c:v>6.4816670006010924</c:v>
                </c:pt>
                <c:pt idx="2">
                  <c:v>6.8699227760505579</c:v>
                </c:pt>
                <c:pt idx="3">
                  <c:v>6.4318683523981548</c:v>
                </c:pt>
                <c:pt idx="4">
                  <c:v>5.8000000000000114</c:v>
                </c:pt>
                <c:pt idx="5">
                  <c:v>5.12820512820511</c:v>
                </c:pt>
                <c:pt idx="6">
                  <c:v>5.8748277898051526</c:v>
                </c:pt>
                <c:pt idx="7">
                  <c:v>7.1936835948922777</c:v>
                </c:pt>
                <c:pt idx="8">
                  <c:v>8.2272376543209873</c:v>
                </c:pt>
                <c:pt idx="9">
                  <c:v>7.5699501724798779</c:v>
                </c:pt>
                <c:pt idx="10">
                  <c:v>6.5463182897862282</c:v>
                </c:pt>
                <c:pt idx="11">
                  <c:v>5.0028317915801495</c:v>
                </c:pt>
                <c:pt idx="12">
                  <c:v>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E9-4C2E-A373-34A612692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46368"/>
        <c:axId val="86352256"/>
      </c:lineChart>
      <c:catAx>
        <c:axId val="863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52256"/>
        <c:crosses val="autoZero"/>
        <c:auto val="1"/>
        <c:lblAlgn val="ctr"/>
        <c:lblOffset val="100"/>
        <c:noMultiLvlLbl val="0"/>
      </c:catAx>
      <c:valAx>
        <c:axId val="86352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4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0.02554</cdr:x>
      <cdr:y>0.64014</cdr:y>
    </cdr:from>
    <cdr:to>
      <cdr:x>1</cdr:x>
      <cdr:y>0.69952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ADB9ACA-E5B8-42E1-96C6-CBEFC805A1BF}"/>
            </a:ext>
          </a:extLst>
        </cdr:cNvPr>
        <cdr:cNvSpPr/>
      </cdr:nvSpPr>
      <cdr:spPr>
        <a:xfrm xmlns:a="http://schemas.openxmlformats.org/drawingml/2006/main">
          <a:off x="186981" y="3363235"/>
          <a:ext cx="713411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0.1083</cdr:y>
    </cdr:from>
    <cdr:to>
      <cdr:x>0.97455</cdr:x>
      <cdr:y>0.16442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470A9FA2-97BA-40D7-9D76-B58F3767E262}"/>
            </a:ext>
          </a:extLst>
        </cdr:cNvPr>
        <cdr:cNvSpPr/>
      </cdr:nvSpPr>
      <cdr:spPr>
        <a:xfrm xmlns:a="http://schemas.openxmlformats.org/drawingml/2006/main">
          <a:off x="0" y="602142"/>
          <a:ext cx="7134096" cy="311983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7/09/2020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04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86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2020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de septiembre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a agosto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38826" y="2877888"/>
            <a:ext cx="224851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854182" y="3345570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>
            <a:extLst>
              <a:ext uri="{FF2B5EF4-FFF2-40B4-BE49-F238E27FC236}">
                <a16:creationId xmlns:a16="http://schemas.microsoft.com/office/drawing/2014/main" id="{21048591-59F4-435B-9006-DB82AA18C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33213"/>
              </p:ext>
            </p:extLst>
          </p:nvPr>
        </p:nvGraphicFramePr>
        <p:xfrm>
          <a:off x="4109503" y="2748637"/>
          <a:ext cx="7704000" cy="2359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3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879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-13,40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96837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67932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15853CF2-D3CD-45C6-AE86-E8741C34B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0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agosto (2019-2020)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agosto de 2020,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4,66%,</a:t>
            </a:r>
            <a:r>
              <a:rPr lang="es-MX" altLang="es-CO" sz="2000" dirty="0">
                <a:solidFill>
                  <a:srgbClr val="395F9B"/>
                </a:solidFill>
              </a:rPr>
              <a:t> ubicándose 2,78 puntos porcentuales por encima de la variación nacional (1,88%) siendo la segunda división con mayor variación en este periodo.</a:t>
            </a:r>
            <a:endParaRPr lang="es-CO" altLang="es-CO" sz="20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212472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774529"/>
              </p:ext>
            </p:extLst>
          </p:nvPr>
        </p:nvGraphicFramePr>
        <p:xfrm>
          <a:off x="378527" y="947316"/>
          <a:ext cx="7320371" cy="555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69864" y="5674010"/>
            <a:ext cx="953763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el mes de agosto de 2020, la división de alimentos y bebidas no alcohólicas  presentó una variación anual de 4,66%, siendo inferior en 1,76 puntos porcentuales a la variación presentada en agosto de 2019 (6,42%).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agosto (2019-2020)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808998"/>
              </p:ext>
            </p:extLst>
          </p:nvPr>
        </p:nvGraphicFramePr>
        <p:xfrm>
          <a:off x="581891" y="1647698"/>
          <a:ext cx="10723418" cy="402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 mensual, año corrido y 12 meses agosto (2019 - 2020)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559895" y="1430545"/>
            <a:ext cx="44398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 agosto el IPC de </a:t>
            </a:r>
            <a:r>
              <a:rPr lang="es-CO" altLang="es-CO" sz="1900" b="1" dirty="0">
                <a:solidFill>
                  <a:srgbClr val="395F9B"/>
                </a:solidFill>
              </a:rPr>
              <a:t>la división de los alimentos y bebidas no alcohólicas registró una variación de -0,45% </a:t>
            </a:r>
            <a:r>
              <a:rPr lang="es-CO" altLang="es-CO" sz="1900" dirty="0">
                <a:solidFill>
                  <a:srgbClr val="395F9B"/>
                </a:solidFill>
              </a:rPr>
              <a:t>con respecto al mes anterior.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dirty="0">
                <a:solidFill>
                  <a:srgbClr val="395F9B"/>
                </a:solidFill>
              </a:rPr>
              <a:t>Entre enero y agosto de 2020 (año corrido) </a:t>
            </a:r>
            <a:r>
              <a:rPr lang="es-CO" altLang="es-CO" b="1" dirty="0">
                <a:solidFill>
                  <a:srgbClr val="395F9B"/>
                </a:solidFill>
              </a:rPr>
              <a:t>el precio de los alimentos y bebidas no alcohólicas presentó una variación de 4,67%.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Entre agosto de 2019 y agosto de 2020 (12 meses) </a:t>
            </a:r>
            <a:r>
              <a:rPr lang="es-CO" altLang="es-CO" sz="1900" b="1" dirty="0">
                <a:solidFill>
                  <a:srgbClr val="395F9B"/>
                </a:solidFill>
              </a:rPr>
              <a:t>el precio de los alimentos y bebidas no alcohólicas presentó una variación de 4,66%</a:t>
            </a:r>
            <a:r>
              <a:rPr lang="es-CO" altLang="es-CO" sz="1900" dirty="0">
                <a:solidFill>
                  <a:srgbClr val="395F9B"/>
                </a:solidFill>
              </a:rPr>
              <a:t>, en comparación con agosto de 2019.</a:t>
            </a:r>
          </a:p>
          <a:p>
            <a:pPr marL="268288" indent="-268288" algn="just">
              <a:buFont typeface="Arial" pitchFamily="34" charset="0"/>
              <a:buChar char="•"/>
            </a:pP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788943"/>
              </p:ext>
            </p:extLst>
          </p:nvPr>
        </p:nvGraphicFramePr>
        <p:xfrm>
          <a:off x="821542" y="2019031"/>
          <a:ext cx="6309425" cy="323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587917" y="1370008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agosto la división de alimentos y bebidas no alcohólicas </a:t>
            </a:r>
            <a:r>
              <a:rPr lang="es-MX" altLang="es-CO" sz="1900" b="1" dirty="0">
                <a:solidFill>
                  <a:srgbClr val="395F9B"/>
                </a:solidFill>
              </a:rPr>
              <a:t>registró una disminución de -0,45%</a:t>
            </a:r>
            <a:r>
              <a:rPr lang="es-MX" altLang="es-CO" sz="1900" dirty="0">
                <a:solidFill>
                  <a:srgbClr val="395F9B"/>
                </a:solidFill>
              </a:rPr>
              <a:t> con respecto al mes de Julio, y se ubicó 0,44 puntos porcentuales por debajo de la variación nacional (-0,01%) siendo la tercera división con menor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agosto (2019-2020)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469470"/>
              </p:ext>
            </p:extLst>
          </p:nvPr>
        </p:nvGraphicFramePr>
        <p:xfrm>
          <a:off x="202679" y="1070725"/>
          <a:ext cx="7321100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389660" y="5475298"/>
            <a:ext cx="7134119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05318" y="5770829"/>
            <a:ext cx="99042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variación de -0,45% del IPC de alimentos y bebidas no alcohólicas en agosto de 2020, </a:t>
            </a:r>
            <a:r>
              <a:rPr lang="es-CO" sz="19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 inferior en 0,32 puntos porcentuales </a:t>
            </a:r>
            <a:r>
              <a:rPr lang="es-CO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 mismo mes del año pasado cuando se presentó una variación de  -0,13%.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agosto (2018-2020)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102847"/>
              </p:ext>
            </p:extLst>
          </p:nvPr>
        </p:nvGraphicFramePr>
        <p:xfrm>
          <a:off x="654626" y="1422561"/>
          <a:ext cx="10796155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agosto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3012203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agosto de 2020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32001"/>
              </p:ext>
            </p:extLst>
          </p:nvPr>
        </p:nvGraphicFramePr>
        <p:xfrm>
          <a:off x="3862848" y="1590050"/>
          <a:ext cx="7995905" cy="495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8,35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Té e infusiones (para bebidas calientes)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Dulces, confites, caramelos, bombones, chocolatinas, chicles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Arracacha, ñame y otros tubérculos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Frutos secos y nueces, cáscaras de frutas y semillas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Chocolate y productos a base de chocolate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Pastas alimenticias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Panela cruda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Frituras: papas fritas, chitos, </a:t>
                      </a:r>
                      <a:r>
                        <a:rPr lang="es-CO" sz="1400" b="1" i="0" u="none" strike="noStrike" dirty="0" err="1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maizitos</a:t>
                      </a:r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, patacones, besitos, etc.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Otras harinas, cereales y almidones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agosto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4989" y="2691274"/>
            <a:ext cx="22116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agosto de 2020 los alimentos que más aportaron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los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44151"/>
              </p:ext>
            </p:extLst>
          </p:nvPr>
        </p:nvGraphicFramePr>
        <p:xfrm>
          <a:off x="4078331" y="1657589"/>
          <a:ext cx="7596000" cy="495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-5,19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 y otros endulzantes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congeladas o </a:t>
                      </a:r>
                      <a:r>
                        <a:rPr lang="pt-BR" sz="1400" b="1" i="0" u="none" strike="noStrike" dirty="0" err="1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pt-BR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pulpa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52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agosto (2019-2020)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agosto,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4,67%</a:t>
            </a:r>
            <a:r>
              <a:rPr lang="es-MX" altLang="es-CO" sz="2000" dirty="0">
                <a:solidFill>
                  <a:srgbClr val="395F9B"/>
                </a:solidFill>
              </a:rPr>
              <a:t>, ubicándose 3,55 puntos porcentuales por encima de la variación nacional (1,12%) siendo la primera división con mayor variación en el año.</a:t>
            </a:r>
            <a:endParaRPr lang="es-CO" altLang="es-CO" sz="20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7" y="1455801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133770"/>
              </p:ext>
            </p:extLst>
          </p:nvPr>
        </p:nvGraphicFramePr>
        <p:xfrm>
          <a:off x="274500" y="1248865"/>
          <a:ext cx="7320371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enero-agosto (2018-2020)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188608" y="5816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acumulada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57935" y="5906565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4,67%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7860690" y="593015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-1,13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1938342" y="5952127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r>
              <a:rPr lang="es-CO" altLang="es-CO" sz="1600" dirty="0">
                <a:latin typeface="+mj-lt"/>
                <a:ea typeface="+mn-ea"/>
              </a:rPr>
              <a:t>En agosto de 2020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9740748" y="5816945"/>
            <a:ext cx="246194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5,80%.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828584"/>
              </p:ext>
            </p:extLst>
          </p:nvPr>
        </p:nvGraphicFramePr>
        <p:xfrm>
          <a:off x="509451" y="1164627"/>
          <a:ext cx="11173097" cy="452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a agosto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432344" y="2910899"/>
            <a:ext cx="19715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67145" y="3777247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22122F54-E4B1-4626-BAC7-DC61B6C91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10777"/>
              </p:ext>
            </p:extLst>
          </p:nvPr>
        </p:nvGraphicFramePr>
        <p:xfrm>
          <a:off x="4094018" y="1501724"/>
          <a:ext cx="7665637" cy="50308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0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6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11,61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31,95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(incluye pescados y camarones)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Panela cruda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Carnes preparadas, charcutería y otros productos con carne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Dulces, confites, caramelos, bombones, chocolatinas, chicles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55565BA-6DA8-4D35-BDA4-F2AC4C929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7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5C077E-095D-4547-A905-B821AFFED047}"/>
</file>

<file path=customXml/itemProps2.xml><?xml version="1.0" encoding="utf-8"?>
<ds:datastoreItem xmlns:ds="http://schemas.openxmlformats.org/officeDocument/2006/customXml" ds:itemID="{089D8A8A-6422-42C8-8C96-42F2243387CD}"/>
</file>

<file path=customXml/itemProps3.xml><?xml version="1.0" encoding="utf-8"?>
<ds:datastoreItem xmlns:ds="http://schemas.openxmlformats.org/officeDocument/2006/customXml" ds:itemID="{4F716186-26CD-415A-B1DC-88D0C17D6B96}"/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1138</Words>
  <Application>Microsoft Office PowerPoint</Application>
  <PresentationFormat>Panorámica</PresentationFormat>
  <Paragraphs>275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197</cp:revision>
  <dcterms:created xsi:type="dcterms:W3CDTF">2019-02-12T04:28:07Z</dcterms:created>
  <dcterms:modified xsi:type="dcterms:W3CDTF">2020-09-07T14:40:24Z</dcterms:modified>
</cp:coreProperties>
</file>