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2" r:id="rId3"/>
    <p:sldId id="292" r:id="rId4"/>
    <p:sldId id="284" r:id="rId5"/>
    <p:sldId id="275" r:id="rId6"/>
    <p:sldId id="276" r:id="rId7"/>
    <p:sldId id="279" r:id="rId8"/>
    <p:sldId id="280" r:id="rId9"/>
    <p:sldId id="281" r:id="rId10"/>
    <p:sldId id="273" r:id="rId11"/>
    <p:sldId id="278" r:id="rId12"/>
    <p:sldId id="285" r:id="rId13"/>
    <p:sldId id="288" r:id="rId14"/>
    <p:sldId id="287" r:id="rId15"/>
    <p:sldId id="290"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67"/>
    <a:srgbClr val="009165"/>
    <a:srgbClr val="1F4E79"/>
    <a:srgbClr val="009167"/>
    <a:srgbClr val="27689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18BBA-A4C4-47B0-8FDD-D9A60AA22237}" v="292" dt="2021-11-30T20:15:38.13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03" d="100"/>
          <a:sy n="103" d="100"/>
        </p:scale>
        <p:origin x="138" y="34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STOR JULIO HERNANDEZ BOCKER" userId="a413b3be1cc3406f" providerId="LiveId" clId="{BE918BBA-A4C4-47B0-8FDD-D9A60AA22237}"/>
    <pc:docChg chg="undo custSel modSld">
      <pc:chgData name="NESTOR JULIO HERNANDEZ BOCKER" userId="a413b3be1cc3406f" providerId="LiveId" clId="{BE918BBA-A4C4-47B0-8FDD-D9A60AA22237}" dt="2021-11-30T20:15:16.568" v="971"/>
      <pc:docMkLst>
        <pc:docMk/>
      </pc:docMkLst>
      <pc:sldChg chg="modSp mod">
        <pc:chgData name="NESTOR JULIO HERNANDEZ BOCKER" userId="a413b3be1cc3406f" providerId="LiveId" clId="{BE918BBA-A4C4-47B0-8FDD-D9A60AA22237}" dt="2021-11-30T19:37:18.192" v="437" actId="20577"/>
        <pc:sldMkLst>
          <pc:docMk/>
          <pc:sldMk cId="3489943008" sldId="256"/>
        </pc:sldMkLst>
        <pc:spChg chg="mod">
          <ac:chgData name="NESTOR JULIO HERNANDEZ BOCKER" userId="a413b3be1cc3406f" providerId="LiveId" clId="{BE918BBA-A4C4-47B0-8FDD-D9A60AA22237}" dt="2021-11-30T18:26:54.932" v="4" actId="20577"/>
          <ac:spMkLst>
            <pc:docMk/>
            <pc:sldMk cId="3489943008" sldId="256"/>
            <ac:spMk id="5" creationId="{00000000-0000-0000-0000-000000000000}"/>
          </ac:spMkLst>
        </pc:spChg>
        <pc:spChg chg="mod">
          <ac:chgData name="NESTOR JULIO HERNANDEZ BOCKER" userId="a413b3be1cc3406f" providerId="LiveId" clId="{BE918BBA-A4C4-47B0-8FDD-D9A60AA22237}" dt="2021-11-30T19:37:18.192" v="437" actId="20577"/>
          <ac:spMkLst>
            <pc:docMk/>
            <pc:sldMk cId="3489943008" sldId="256"/>
            <ac:spMk id="6" creationId="{00000000-0000-0000-0000-000000000000}"/>
          </ac:spMkLst>
        </pc:spChg>
      </pc:sldChg>
      <pc:sldChg chg="modSp mod">
        <pc:chgData name="NESTOR JULIO HERNANDEZ BOCKER" userId="a413b3be1cc3406f" providerId="LiveId" clId="{BE918BBA-A4C4-47B0-8FDD-D9A60AA22237}" dt="2021-11-30T20:07:51.173" v="969" actId="20577"/>
        <pc:sldMkLst>
          <pc:docMk/>
          <pc:sldMk cId="1714585994" sldId="264"/>
        </pc:sldMkLst>
        <pc:spChg chg="mod">
          <ac:chgData name="NESTOR JULIO HERNANDEZ BOCKER" userId="a413b3be1cc3406f" providerId="LiveId" clId="{BE918BBA-A4C4-47B0-8FDD-D9A60AA22237}" dt="2021-11-30T20:07:51.173" v="969" actId="20577"/>
          <ac:spMkLst>
            <pc:docMk/>
            <pc:sldMk cId="1714585994" sldId="264"/>
            <ac:spMk id="33" creationId="{00000000-0000-0000-0000-000000000000}"/>
          </ac:spMkLst>
        </pc:spChg>
      </pc:sldChg>
      <pc:sldChg chg="modSp mod">
        <pc:chgData name="NESTOR JULIO HERNANDEZ BOCKER" userId="a413b3be1cc3406f" providerId="LiveId" clId="{BE918BBA-A4C4-47B0-8FDD-D9A60AA22237}" dt="2021-11-30T19:32:31.556" v="374" actId="20577"/>
        <pc:sldMkLst>
          <pc:docMk/>
          <pc:sldMk cId="1885668026" sldId="273"/>
        </pc:sldMkLst>
        <pc:spChg chg="mod">
          <ac:chgData name="NESTOR JULIO HERNANDEZ BOCKER" userId="a413b3be1cc3406f" providerId="LiveId" clId="{BE918BBA-A4C4-47B0-8FDD-D9A60AA22237}" dt="2021-11-30T18:26:43.251" v="2"/>
          <ac:spMkLst>
            <pc:docMk/>
            <pc:sldMk cId="1885668026" sldId="273"/>
            <ac:spMk id="8" creationId="{39859359-D35B-3B4A-9B7A-4F41EF0AFBA5}"/>
          </ac:spMkLst>
        </pc:spChg>
        <pc:spChg chg="mod">
          <ac:chgData name="NESTOR JULIO HERNANDEZ BOCKER" userId="a413b3be1cc3406f" providerId="LiveId" clId="{BE918BBA-A4C4-47B0-8FDD-D9A60AA22237}" dt="2021-11-30T19:32:31.556" v="374" actId="20577"/>
          <ac:spMkLst>
            <pc:docMk/>
            <pc:sldMk cId="1885668026" sldId="273"/>
            <ac:spMk id="10" creationId="{34B55B63-7CDD-475B-AF08-2464AFC67591}"/>
          </ac:spMkLst>
        </pc:spChg>
        <pc:graphicFrameChg chg="mod modGraphic">
          <ac:chgData name="NESTOR JULIO HERNANDEZ BOCKER" userId="a413b3be1cc3406f" providerId="LiveId" clId="{BE918BBA-A4C4-47B0-8FDD-D9A60AA22237}" dt="2021-11-30T19:32:17.984" v="371" actId="207"/>
          <ac:graphicFrameMkLst>
            <pc:docMk/>
            <pc:sldMk cId="1885668026" sldId="273"/>
            <ac:graphicFrameMk id="2" creationId="{8103A851-ED29-4DCD-BED5-9C71799842CD}"/>
          </ac:graphicFrameMkLst>
        </pc:graphicFrameChg>
      </pc:sldChg>
      <pc:sldChg chg="addSp delSp modSp mod">
        <pc:chgData name="NESTOR JULIO HERNANDEZ BOCKER" userId="a413b3be1cc3406f" providerId="LiveId" clId="{BE918BBA-A4C4-47B0-8FDD-D9A60AA22237}" dt="2021-11-30T19:08:59.628" v="225" actId="1036"/>
        <pc:sldMkLst>
          <pc:docMk/>
          <pc:sldMk cId="3848655556" sldId="275"/>
        </pc:sldMkLst>
        <pc:spChg chg="mod">
          <ac:chgData name="NESTOR JULIO HERNANDEZ BOCKER" userId="a413b3be1cc3406f" providerId="LiveId" clId="{BE918BBA-A4C4-47B0-8FDD-D9A60AA22237}" dt="2021-11-30T18:26:43.251" v="2"/>
          <ac:spMkLst>
            <pc:docMk/>
            <pc:sldMk cId="3848655556" sldId="275"/>
            <ac:spMk id="10" creationId="{C59815AE-6B68-4665-9951-E273B5D54D09}"/>
          </ac:spMkLst>
        </pc:spChg>
        <pc:spChg chg="mod">
          <ac:chgData name="NESTOR JULIO HERNANDEZ BOCKER" userId="a413b3be1cc3406f" providerId="LiveId" clId="{BE918BBA-A4C4-47B0-8FDD-D9A60AA22237}" dt="2021-11-30T19:07:53.957" v="184" actId="20577"/>
          <ac:spMkLst>
            <pc:docMk/>
            <pc:sldMk cId="3848655556" sldId="275"/>
            <ac:spMk id="21" creationId="{D2832B9C-17B6-4D04-B5C1-949B300C241E}"/>
          </ac:spMkLst>
        </pc:spChg>
        <pc:spChg chg="mod">
          <ac:chgData name="NESTOR JULIO HERNANDEZ BOCKER" userId="a413b3be1cc3406f" providerId="LiveId" clId="{BE918BBA-A4C4-47B0-8FDD-D9A60AA22237}" dt="2021-11-30T19:08:12.945" v="187" actId="20577"/>
          <ac:spMkLst>
            <pc:docMk/>
            <pc:sldMk cId="3848655556" sldId="275"/>
            <ac:spMk id="22" creationId="{DEFF068D-953C-4C5F-8B50-C7E1F717CAE9}"/>
          </ac:spMkLst>
        </pc:spChg>
        <pc:spChg chg="mod">
          <ac:chgData name="NESTOR JULIO HERNANDEZ BOCKER" userId="a413b3be1cc3406f" providerId="LiveId" clId="{BE918BBA-A4C4-47B0-8FDD-D9A60AA22237}" dt="2021-11-30T19:08:22.426" v="189" actId="20577"/>
          <ac:spMkLst>
            <pc:docMk/>
            <pc:sldMk cId="3848655556" sldId="275"/>
            <ac:spMk id="26" creationId="{7E3EB898-F77B-41D8-8631-7FAAB1CA6C44}"/>
          </ac:spMkLst>
        </pc:spChg>
        <pc:spChg chg="mod">
          <ac:chgData name="NESTOR JULIO HERNANDEZ BOCKER" userId="a413b3be1cc3406f" providerId="LiveId" clId="{BE918BBA-A4C4-47B0-8FDD-D9A60AA22237}" dt="2021-11-30T19:08:38.922" v="195" actId="20577"/>
          <ac:spMkLst>
            <pc:docMk/>
            <pc:sldMk cId="3848655556" sldId="275"/>
            <ac:spMk id="27" creationId="{57715B8D-A7FE-4CAC-8D24-DCB4DCE6AC7A}"/>
          </ac:spMkLst>
        </pc:spChg>
        <pc:graphicFrameChg chg="add mod">
          <ac:chgData name="NESTOR JULIO HERNANDEZ BOCKER" userId="a413b3be1cc3406f" providerId="LiveId" clId="{BE918BBA-A4C4-47B0-8FDD-D9A60AA22237}" dt="2021-11-30T19:08:59.628" v="225" actId="1036"/>
          <ac:graphicFrameMkLst>
            <pc:docMk/>
            <pc:sldMk cId="3848655556" sldId="275"/>
            <ac:graphicFrameMk id="13" creationId="{00000000-0008-0000-0000-000011000000}"/>
          </ac:graphicFrameMkLst>
        </pc:graphicFrameChg>
        <pc:graphicFrameChg chg="del">
          <ac:chgData name="NESTOR JULIO HERNANDEZ BOCKER" userId="a413b3be1cc3406f" providerId="LiveId" clId="{BE918BBA-A4C4-47B0-8FDD-D9A60AA22237}" dt="2021-11-30T19:07:34.831" v="177" actId="21"/>
          <ac:graphicFrameMkLst>
            <pc:docMk/>
            <pc:sldMk cId="3848655556" sldId="275"/>
            <ac:graphicFrameMk id="14" creationId="{00000000-0008-0000-0000-000011000000}"/>
          </ac:graphicFrameMkLst>
        </pc:graphicFrameChg>
      </pc:sldChg>
      <pc:sldChg chg="addSp delSp modSp mod">
        <pc:chgData name="NESTOR JULIO HERNANDEZ BOCKER" userId="a413b3be1cc3406f" providerId="LiveId" clId="{BE918BBA-A4C4-47B0-8FDD-D9A60AA22237}" dt="2021-11-30T19:18:50.399" v="351" actId="207"/>
        <pc:sldMkLst>
          <pc:docMk/>
          <pc:sldMk cId="3763916591" sldId="276"/>
        </pc:sldMkLst>
        <pc:spChg chg="mod">
          <ac:chgData name="NESTOR JULIO HERNANDEZ BOCKER" userId="a413b3be1cc3406f" providerId="LiveId" clId="{BE918BBA-A4C4-47B0-8FDD-D9A60AA22237}" dt="2021-11-30T18:26:43.251" v="2"/>
          <ac:spMkLst>
            <pc:docMk/>
            <pc:sldMk cId="3763916591" sldId="276"/>
            <ac:spMk id="10" creationId="{C59815AE-6B68-4665-9951-E273B5D54D09}"/>
          </ac:spMkLst>
        </pc:spChg>
        <pc:spChg chg="mod">
          <ac:chgData name="NESTOR JULIO HERNANDEZ BOCKER" userId="a413b3be1cc3406f" providerId="LiveId" clId="{BE918BBA-A4C4-47B0-8FDD-D9A60AA22237}" dt="2021-11-30T19:10:40.299" v="266" actId="20577"/>
          <ac:spMkLst>
            <pc:docMk/>
            <pc:sldMk cId="3763916591" sldId="276"/>
            <ac:spMk id="21" creationId="{B6BFD5BF-AA9F-4720-89B1-41A537027AD9}"/>
          </ac:spMkLst>
        </pc:spChg>
        <pc:graphicFrameChg chg="del">
          <ac:chgData name="NESTOR JULIO HERNANDEZ BOCKER" userId="a413b3be1cc3406f" providerId="LiveId" clId="{BE918BBA-A4C4-47B0-8FDD-D9A60AA22237}" dt="2021-11-30T19:09:52.136" v="226" actId="478"/>
          <ac:graphicFrameMkLst>
            <pc:docMk/>
            <pc:sldMk cId="3763916591" sldId="276"/>
            <ac:graphicFrameMk id="7" creationId="{00000000-0008-0000-0100-000004000000}"/>
          </ac:graphicFrameMkLst>
        </pc:graphicFrameChg>
        <pc:graphicFrameChg chg="add mod">
          <ac:chgData name="NESTOR JULIO HERNANDEZ BOCKER" userId="a413b3be1cc3406f" providerId="LiveId" clId="{BE918BBA-A4C4-47B0-8FDD-D9A60AA22237}" dt="2021-11-30T19:18:50.399" v="351" actId="207"/>
          <ac:graphicFrameMkLst>
            <pc:docMk/>
            <pc:sldMk cId="3763916591" sldId="276"/>
            <ac:graphicFrameMk id="8" creationId="{00000000-0008-0000-0100-000004000000}"/>
          </ac:graphicFrameMkLst>
        </pc:graphicFrameChg>
      </pc:sldChg>
      <pc:sldChg chg="modSp mod">
        <pc:chgData name="NESTOR JULIO HERNANDEZ BOCKER" userId="a413b3be1cc3406f" providerId="LiveId" clId="{BE918BBA-A4C4-47B0-8FDD-D9A60AA22237}" dt="2021-11-30T20:13:45.246" v="970" actId="20577"/>
        <pc:sldMkLst>
          <pc:docMk/>
          <pc:sldMk cId="2899600496" sldId="278"/>
        </pc:sldMkLst>
        <pc:spChg chg="mod">
          <ac:chgData name="NESTOR JULIO HERNANDEZ BOCKER" userId="a413b3be1cc3406f" providerId="LiveId" clId="{BE918BBA-A4C4-47B0-8FDD-D9A60AA22237}" dt="2021-11-30T18:26:43.251" v="2"/>
          <ac:spMkLst>
            <pc:docMk/>
            <pc:sldMk cId="2899600496" sldId="278"/>
            <ac:spMk id="8" creationId="{39859359-D35B-3B4A-9B7A-4F41EF0AFBA5}"/>
          </ac:spMkLst>
        </pc:spChg>
        <pc:spChg chg="mod">
          <ac:chgData name="NESTOR JULIO HERNANDEZ BOCKER" userId="a413b3be1cc3406f" providerId="LiveId" clId="{BE918BBA-A4C4-47B0-8FDD-D9A60AA22237}" dt="2021-11-30T19:35:35.482" v="430" actId="20577"/>
          <ac:spMkLst>
            <pc:docMk/>
            <pc:sldMk cId="2899600496" sldId="278"/>
            <ac:spMk id="10" creationId="{34B55B63-7CDD-475B-AF08-2464AFC67591}"/>
          </ac:spMkLst>
        </pc:spChg>
        <pc:graphicFrameChg chg="mod modGraphic">
          <ac:chgData name="NESTOR JULIO HERNANDEZ BOCKER" userId="a413b3be1cc3406f" providerId="LiveId" clId="{BE918BBA-A4C4-47B0-8FDD-D9A60AA22237}" dt="2021-11-30T20:13:45.246" v="970" actId="20577"/>
          <ac:graphicFrameMkLst>
            <pc:docMk/>
            <pc:sldMk cId="2899600496" sldId="278"/>
            <ac:graphicFrameMk id="2" creationId="{9ABB0C72-6D40-4150-A4AF-697B75078BC4}"/>
          </ac:graphicFrameMkLst>
        </pc:graphicFrameChg>
      </pc:sldChg>
      <pc:sldChg chg="addSp delSp modSp mod">
        <pc:chgData name="NESTOR JULIO HERNANDEZ BOCKER" userId="a413b3be1cc3406f" providerId="LiveId" clId="{BE918BBA-A4C4-47B0-8FDD-D9A60AA22237}" dt="2021-11-30T19:18:58.173" v="352" actId="207"/>
        <pc:sldMkLst>
          <pc:docMk/>
          <pc:sldMk cId="864735227" sldId="279"/>
        </pc:sldMkLst>
        <pc:spChg chg="mod">
          <ac:chgData name="NESTOR JULIO HERNANDEZ BOCKER" userId="a413b3be1cc3406f" providerId="LiveId" clId="{BE918BBA-A4C4-47B0-8FDD-D9A60AA22237}" dt="2021-11-30T18:26:43.251" v="2"/>
          <ac:spMkLst>
            <pc:docMk/>
            <pc:sldMk cId="864735227" sldId="279"/>
            <ac:spMk id="11" creationId="{6C759FD7-E75E-409A-A4BF-463D5F069D22}"/>
          </ac:spMkLst>
        </pc:spChg>
        <pc:spChg chg="mod">
          <ac:chgData name="NESTOR JULIO HERNANDEZ BOCKER" userId="a413b3be1cc3406f" providerId="LiveId" clId="{BE918BBA-A4C4-47B0-8FDD-D9A60AA22237}" dt="2021-11-30T19:14:06.115" v="293" actId="20577"/>
          <ac:spMkLst>
            <pc:docMk/>
            <pc:sldMk cId="864735227" sldId="279"/>
            <ac:spMk id="19" creationId="{996E6BDD-E3F5-4C18-BDB4-BEEFAFB96589}"/>
          </ac:spMkLst>
        </pc:spChg>
        <pc:graphicFrameChg chg="add mod">
          <ac:chgData name="NESTOR JULIO HERNANDEZ BOCKER" userId="a413b3be1cc3406f" providerId="LiveId" clId="{BE918BBA-A4C4-47B0-8FDD-D9A60AA22237}" dt="2021-11-30T19:18:58.173" v="352" actId="207"/>
          <ac:graphicFrameMkLst>
            <pc:docMk/>
            <pc:sldMk cId="864735227" sldId="279"/>
            <ac:graphicFrameMk id="7" creationId="{00000000-0008-0000-0200-000010000000}"/>
          </ac:graphicFrameMkLst>
        </pc:graphicFrameChg>
        <pc:graphicFrameChg chg="del">
          <ac:chgData name="NESTOR JULIO HERNANDEZ BOCKER" userId="a413b3be1cc3406f" providerId="LiveId" clId="{BE918BBA-A4C4-47B0-8FDD-D9A60AA22237}" dt="2021-11-30T19:12:45.591" v="267" actId="478"/>
          <ac:graphicFrameMkLst>
            <pc:docMk/>
            <pc:sldMk cId="864735227" sldId="279"/>
            <ac:graphicFrameMk id="8" creationId="{00000000-0008-0000-0200-000010000000}"/>
          </ac:graphicFrameMkLst>
        </pc:graphicFrameChg>
      </pc:sldChg>
      <pc:sldChg chg="addSp delSp modSp mod">
        <pc:chgData name="NESTOR JULIO HERNANDEZ BOCKER" userId="a413b3be1cc3406f" providerId="LiveId" clId="{BE918BBA-A4C4-47B0-8FDD-D9A60AA22237}" dt="2021-11-30T19:19:04.532" v="353" actId="207"/>
        <pc:sldMkLst>
          <pc:docMk/>
          <pc:sldMk cId="3689030595" sldId="280"/>
        </pc:sldMkLst>
        <pc:spChg chg="mod">
          <ac:chgData name="NESTOR JULIO HERNANDEZ BOCKER" userId="a413b3be1cc3406f" providerId="LiveId" clId="{BE918BBA-A4C4-47B0-8FDD-D9A60AA22237}" dt="2021-11-30T18:26:43.251" v="2"/>
          <ac:spMkLst>
            <pc:docMk/>
            <pc:sldMk cId="3689030595" sldId="280"/>
            <ac:spMk id="10" creationId="{C59815AE-6B68-4665-9951-E273B5D54D09}"/>
          </ac:spMkLst>
        </pc:spChg>
        <pc:graphicFrameChg chg="add mod">
          <ac:chgData name="NESTOR JULIO HERNANDEZ BOCKER" userId="a413b3be1cc3406f" providerId="LiveId" clId="{BE918BBA-A4C4-47B0-8FDD-D9A60AA22237}" dt="2021-11-30T19:19:04.532" v="353" actId="207"/>
          <ac:graphicFrameMkLst>
            <pc:docMk/>
            <pc:sldMk cId="3689030595" sldId="280"/>
            <ac:graphicFrameMk id="7" creationId="{00000000-0008-0000-0300-000003000000}"/>
          </ac:graphicFrameMkLst>
        </pc:graphicFrameChg>
        <pc:graphicFrameChg chg="del">
          <ac:chgData name="NESTOR JULIO HERNANDEZ BOCKER" userId="a413b3be1cc3406f" providerId="LiveId" clId="{BE918BBA-A4C4-47B0-8FDD-D9A60AA22237}" dt="2021-11-30T19:16:14.781" v="294" actId="21"/>
          <ac:graphicFrameMkLst>
            <pc:docMk/>
            <pc:sldMk cId="3689030595" sldId="280"/>
            <ac:graphicFrameMk id="8" creationId="{00000000-0008-0000-0300-000003000000}"/>
          </ac:graphicFrameMkLst>
        </pc:graphicFrameChg>
      </pc:sldChg>
      <pc:sldChg chg="addSp delSp modSp mod">
        <pc:chgData name="NESTOR JULIO HERNANDEZ BOCKER" userId="a413b3be1cc3406f" providerId="LiveId" clId="{BE918BBA-A4C4-47B0-8FDD-D9A60AA22237}" dt="2021-11-30T19:35:55.688" v="431" actId="207"/>
        <pc:sldMkLst>
          <pc:docMk/>
          <pc:sldMk cId="2692620989" sldId="281"/>
        </pc:sldMkLst>
        <pc:spChg chg="mod">
          <ac:chgData name="NESTOR JULIO HERNANDEZ BOCKER" userId="a413b3be1cc3406f" providerId="LiveId" clId="{BE918BBA-A4C4-47B0-8FDD-D9A60AA22237}" dt="2021-11-30T18:26:43.251" v="2"/>
          <ac:spMkLst>
            <pc:docMk/>
            <pc:sldMk cId="2692620989" sldId="281"/>
            <ac:spMk id="10" creationId="{C59815AE-6B68-4665-9951-E273B5D54D09}"/>
          </ac:spMkLst>
        </pc:spChg>
        <pc:spChg chg="mod">
          <ac:chgData name="NESTOR JULIO HERNANDEZ BOCKER" userId="a413b3be1cc3406f" providerId="LiveId" clId="{BE918BBA-A4C4-47B0-8FDD-D9A60AA22237}" dt="2021-11-30T19:18:30.816" v="350" actId="20577"/>
          <ac:spMkLst>
            <pc:docMk/>
            <pc:sldMk cId="2692620989" sldId="281"/>
            <ac:spMk id="19" creationId="{996E6BDD-E3F5-4C18-BDB4-BEEFAFB96589}"/>
          </ac:spMkLst>
        </pc:spChg>
        <pc:graphicFrameChg chg="add mod">
          <ac:chgData name="NESTOR JULIO HERNANDEZ BOCKER" userId="a413b3be1cc3406f" providerId="LiveId" clId="{BE918BBA-A4C4-47B0-8FDD-D9A60AA22237}" dt="2021-11-30T19:35:55.688" v="431" actId="207"/>
          <ac:graphicFrameMkLst>
            <pc:docMk/>
            <pc:sldMk cId="2692620989" sldId="281"/>
            <ac:graphicFrameMk id="8" creationId="{00000000-0008-0000-0400-000005000000}"/>
          </ac:graphicFrameMkLst>
        </pc:graphicFrameChg>
        <pc:graphicFrameChg chg="del">
          <ac:chgData name="NESTOR JULIO HERNANDEZ BOCKER" userId="a413b3be1cc3406f" providerId="LiveId" clId="{BE918BBA-A4C4-47B0-8FDD-D9A60AA22237}" dt="2021-11-30T19:17:34.254" v="324" actId="478"/>
          <ac:graphicFrameMkLst>
            <pc:docMk/>
            <pc:sldMk cId="2692620989" sldId="281"/>
            <ac:graphicFrameMk id="11" creationId="{00000000-0008-0000-0400-000005000000}"/>
          </ac:graphicFrameMkLst>
        </pc:graphicFrameChg>
      </pc:sldChg>
      <pc:sldChg chg="addSp delSp modSp mod">
        <pc:chgData name="NESTOR JULIO HERNANDEZ BOCKER" userId="a413b3be1cc3406f" providerId="LiveId" clId="{BE918BBA-A4C4-47B0-8FDD-D9A60AA22237}" dt="2021-11-30T18:36:05.452" v="54" actId="20577"/>
        <pc:sldMkLst>
          <pc:docMk/>
          <pc:sldMk cId="3190349330" sldId="282"/>
        </pc:sldMkLst>
        <pc:spChg chg="mod">
          <ac:chgData name="NESTOR JULIO HERNANDEZ BOCKER" userId="a413b3be1cc3406f" providerId="LiveId" clId="{BE918BBA-A4C4-47B0-8FDD-D9A60AA22237}" dt="2021-11-30T18:26:18.058" v="1"/>
          <ac:spMkLst>
            <pc:docMk/>
            <pc:sldMk cId="3190349330" sldId="282"/>
            <ac:spMk id="10" creationId="{C59815AE-6B68-4665-9951-E273B5D54D09}"/>
          </ac:spMkLst>
        </pc:spChg>
        <pc:spChg chg="mod">
          <ac:chgData name="NESTOR JULIO HERNANDEZ BOCKER" userId="a413b3be1cc3406f" providerId="LiveId" clId="{BE918BBA-A4C4-47B0-8FDD-D9A60AA22237}" dt="2021-11-30T18:26:18.058" v="1"/>
          <ac:spMkLst>
            <pc:docMk/>
            <pc:sldMk cId="3190349330" sldId="282"/>
            <ac:spMk id="14" creationId="{C20CAAD6-D084-4416-80AF-5396A45349B0}"/>
          </ac:spMkLst>
        </pc:spChg>
        <pc:spChg chg="mod">
          <ac:chgData name="NESTOR JULIO HERNANDEZ BOCKER" userId="a413b3be1cc3406f" providerId="LiveId" clId="{BE918BBA-A4C4-47B0-8FDD-D9A60AA22237}" dt="2021-11-30T18:33:54.431" v="34" actId="20577"/>
          <ac:spMkLst>
            <pc:docMk/>
            <pc:sldMk cId="3190349330" sldId="282"/>
            <ac:spMk id="15" creationId="{B755E341-EE68-4D06-A280-3C7E67610845}"/>
          </ac:spMkLst>
        </pc:spChg>
        <pc:spChg chg="mod">
          <ac:chgData name="NESTOR JULIO HERNANDEZ BOCKER" userId="a413b3be1cc3406f" providerId="LiveId" clId="{BE918BBA-A4C4-47B0-8FDD-D9A60AA22237}" dt="2021-11-30T18:36:05.452" v="54" actId="20577"/>
          <ac:spMkLst>
            <pc:docMk/>
            <pc:sldMk cId="3190349330" sldId="282"/>
            <ac:spMk id="17" creationId="{453AD743-9E87-4294-A4D1-62C4D71FE91A}"/>
          </ac:spMkLst>
        </pc:spChg>
        <pc:spChg chg="mod">
          <ac:chgData name="NESTOR JULIO HERNANDEZ BOCKER" userId="a413b3be1cc3406f" providerId="LiveId" clId="{BE918BBA-A4C4-47B0-8FDD-D9A60AA22237}" dt="2021-11-30T18:26:18.058" v="1"/>
          <ac:spMkLst>
            <pc:docMk/>
            <pc:sldMk cId="3190349330" sldId="282"/>
            <ac:spMk id="20" creationId="{3AF77547-FB99-469A-8718-978B8988598F}"/>
          </ac:spMkLst>
        </pc:spChg>
        <pc:spChg chg="mod">
          <ac:chgData name="NESTOR JULIO HERNANDEZ BOCKER" userId="a413b3be1cc3406f" providerId="LiveId" clId="{BE918BBA-A4C4-47B0-8FDD-D9A60AA22237}" dt="2021-11-30T18:33:18.204" v="28" actId="20577"/>
          <ac:spMkLst>
            <pc:docMk/>
            <pc:sldMk cId="3190349330" sldId="282"/>
            <ac:spMk id="21" creationId="{D2832B9C-17B6-4D04-B5C1-949B300C241E}"/>
          </ac:spMkLst>
        </pc:spChg>
        <pc:spChg chg="mod">
          <ac:chgData name="NESTOR JULIO HERNANDEZ BOCKER" userId="a413b3be1cc3406f" providerId="LiveId" clId="{BE918BBA-A4C4-47B0-8FDD-D9A60AA22237}" dt="2021-11-30T18:33:38.437" v="32" actId="20577"/>
          <ac:spMkLst>
            <pc:docMk/>
            <pc:sldMk cId="3190349330" sldId="282"/>
            <ac:spMk id="22" creationId="{DEFF068D-953C-4C5F-8B50-C7E1F717CAE9}"/>
          </ac:spMkLst>
        </pc:spChg>
        <pc:graphicFrameChg chg="del">
          <ac:chgData name="NESTOR JULIO HERNANDEZ BOCKER" userId="a413b3be1cc3406f" providerId="LiveId" clId="{BE918BBA-A4C4-47B0-8FDD-D9A60AA22237}" dt="2021-11-30T18:32:33.347" v="5" actId="21"/>
          <ac:graphicFrameMkLst>
            <pc:docMk/>
            <pc:sldMk cId="3190349330" sldId="282"/>
            <ac:graphicFrameMk id="13" creationId="{00000000-0008-0000-0600-000003000000}"/>
          </ac:graphicFrameMkLst>
        </pc:graphicFrameChg>
        <pc:graphicFrameChg chg="add mod">
          <ac:chgData name="NESTOR JULIO HERNANDEZ BOCKER" userId="a413b3be1cc3406f" providerId="LiveId" clId="{BE918BBA-A4C4-47B0-8FDD-D9A60AA22237}" dt="2021-11-30T18:33:06.199" v="26" actId="1035"/>
          <ac:graphicFrameMkLst>
            <pc:docMk/>
            <pc:sldMk cId="3190349330" sldId="282"/>
            <ac:graphicFrameMk id="18" creationId="{0C04D1DC-A8EF-4392-9187-1131F0BDF33A}"/>
          </ac:graphicFrameMkLst>
        </pc:graphicFrameChg>
      </pc:sldChg>
      <pc:sldChg chg="addSp delSp modSp mod">
        <pc:chgData name="NESTOR JULIO HERNANDEZ BOCKER" userId="a413b3be1cc3406f" providerId="LiveId" clId="{BE918BBA-A4C4-47B0-8FDD-D9A60AA22237}" dt="2021-11-30T19:03:35.644" v="176" actId="1038"/>
        <pc:sldMkLst>
          <pc:docMk/>
          <pc:sldMk cId="3016852997" sldId="284"/>
        </pc:sldMkLst>
        <pc:spChg chg="mod">
          <ac:chgData name="NESTOR JULIO HERNANDEZ BOCKER" userId="a413b3be1cc3406f" providerId="LiveId" clId="{BE918BBA-A4C4-47B0-8FDD-D9A60AA22237}" dt="2021-11-30T18:26:18.058" v="1"/>
          <ac:spMkLst>
            <pc:docMk/>
            <pc:sldMk cId="3016852997" sldId="284"/>
            <ac:spMk id="10" creationId="{C59815AE-6B68-4665-9951-E273B5D54D09}"/>
          </ac:spMkLst>
        </pc:spChg>
        <pc:spChg chg="mod">
          <ac:chgData name="NESTOR JULIO HERNANDEZ BOCKER" userId="a413b3be1cc3406f" providerId="LiveId" clId="{BE918BBA-A4C4-47B0-8FDD-D9A60AA22237}" dt="2021-11-30T19:01:45.435" v="119" actId="20577"/>
          <ac:spMkLst>
            <pc:docMk/>
            <pc:sldMk cId="3016852997" sldId="284"/>
            <ac:spMk id="11" creationId="{B705431B-FF9F-46D3-839F-0E7E7F665407}"/>
          </ac:spMkLst>
        </pc:spChg>
        <pc:graphicFrameChg chg="mod modGraphic">
          <ac:chgData name="NESTOR JULIO HERNANDEZ BOCKER" userId="a413b3be1cc3406f" providerId="LiveId" clId="{BE918BBA-A4C4-47B0-8FDD-D9A60AA22237}" dt="2021-11-30T19:03:28.342" v="161"/>
          <ac:graphicFrameMkLst>
            <pc:docMk/>
            <pc:sldMk cId="3016852997" sldId="284"/>
            <ac:graphicFrameMk id="5" creationId="{81AA2354-80B2-48F7-82A9-6B0851F06B9A}"/>
          </ac:graphicFrameMkLst>
        </pc:graphicFrameChg>
        <pc:graphicFrameChg chg="add mod">
          <ac:chgData name="NESTOR JULIO HERNANDEZ BOCKER" userId="a413b3be1cc3406f" providerId="LiveId" clId="{BE918BBA-A4C4-47B0-8FDD-D9A60AA22237}" dt="2021-11-30T19:03:35.644" v="176" actId="1038"/>
          <ac:graphicFrameMkLst>
            <pc:docMk/>
            <pc:sldMk cId="3016852997" sldId="284"/>
            <ac:graphicFrameMk id="12" creationId="{00000000-0008-0000-0700-000004000000}"/>
          </ac:graphicFrameMkLst>
        </pc:graphicFrameChg>
        <pc:graphicFrameChg chg="del mod">
          <ac:chgData name="NESTOR JULIO HERNANDEZ BOCKER" userId="a413b3be1cc3406f" providerId="LiveId" clId="{BE918BBA-A4C4-47B0-8FDD-D9A60AA22237}" dt="2021-11-30T18:58:56.554" v="87" actId="478"/>
          <ac:graphicFrameMkLst>
            <pc:docMk/>
            <pc:sldMk cId="3016852997" sldId="284"/>
            <ac:graphicFrameMk id="13" creationId="{00000000-0008-0000-0700-000004000000}"/>
          </ac:graphicFrameMkLst>
        </pc:graphicFrameChg>
      </pc:sldChg>
      <pc:sldChg chg="modSp mod">
        <pc:chgData name="NESTOR JULIO HERNANDEZ BOCKER" userId="a413b3be1cc3406f" providerId="LiveId" clId="{BE918BBA-A4C4-47B0-8FDD-D9A60AA22237}" dt="2021-11-30T19:37:11.681" v="435" actId="20577"/>
        <pc:sldMkLst>
          <pc:docMk/>
          <pc:sldMk cId="2917955696" sldId="285"/>
        </pc:sldMkLst>
        <pc:spChg chg="mod">
          <ac:chgData name="NESTOR JULIO HERNANDEZ BOCKER" userId="a413b3be1cc3406f" providerId="LiveId" clId="{BE918BBA-A4C4-47B0-8FDD-D9A60AA22237}" dt="2021-11-30T19:37:06.601" v="433" actId="20577"/>
          <ac:spMkLst>
            <pc:docMk/>
            <pc:sldMk cId="2917955696" sldId="285"/>
            <ac:spMk id="5" creationId="{00000000-0000-0000-0000-000000000000}"/>
          </ac:spMkLst>
        </pc:spChg>
        <pc:spChg chg="mod">
          <ac:chgData name="NESTOR JULIO HERNANDEZ BOCKER" userId="a413b3be1cc3406f" providerId="LiveId" clId="{BE918BBA-A4C4-47B0-8FDD-D9A60AA22237}" dt="2021-11-30T19:37:11.681" v="435" actId="20577"/>
          <ac:spMkLst>
            <pc:docMk/>
            <pc:sldMk cId="2917955696" sldId="285"/>
            <ac:spMk id="6" creationId="{00000000-0000-0000-0000-000000000000}"/>
          </ac:spMkLst>
        </pc:spChg>
      </pc:sldChg>
      <pc:sldChg chg="addSp delSp modSp mod">
        <pc:chgData name="NESTOR JULIO HERNANDEZ BOCKER" userId="a413b3be1cc3406f" providerId="LiveId" clId="{BE918BBA-A4C4-47B0-8FDD-D9A60AA22237}" dt="2021-11-30T19:54:50.118" v="547" actId="1036"/>
        <pc:sldMkLst>
          <pc:docMk/>
          <pc:sldMk cId="922040492" sldId="287"/>
        </pc:sldMkLst>
        <pc:spChg chg="mod">
          <ac:chgData name="NESTOR JULIO HERNANDEZ BOCKER" userId="a413b3be1cc3406f" providerId="LiveId" clId="{BE918BBA-A4C4-47B0-8FDD-D9A60AA22237}" dt="2021-11-30T18:26:18.058" v="1"/>
          <ac:spMkLst>
            <pc:docMk/>
            <pc:sldMk cId="922040492" sldId="287"/>
            <ac:spMk id="10" creationId="{C59815AE-6B68-4665-9951-E273B5D54D09}"/>
          </ac:spMkLst>
        </pc:spChg>
        <pc:spChg chg="mod">
          <ac:chgData name="NESTOR JULIO HERNANDEZ BOCKER" userId="a413b3be1cc3406f" providerId="LiveId" clId="{BE918BBA-A4C4-47B0-8FDD-D9A60AA22237}" dt="2021-11-30T19:54:50.118" v="547" actId="1036"/>
          <ac:spMkLst>
            <pc:docMk/>
            <pc:sldMk cId="922040492" sldId="287"/>
            <ac:spMk id="15" creationId="{C2CF81D2-E306-48C4-AC5F-6BC14E368630}"/>
          </ac:spMkLst>
        </pc:spChg>
        <pc:graphicFrameChg chg="add mod">
          <ac:chgData name="NESTOR JULIO HERNANDEZ BOCKER" userId="a413b3be1cc3406f" providerId="LiveId" clId="{BE918BBA-A4C4-47B0-8FDD-D9A60AA22237}" dt="2021-11-30T19:52:08.524" v="488"/>
          <ac:graphicFrameMkLst>
            <pc:docMk/>
            <pc:sldMk cId="922040492" sldId="287"/>
            <ac:graphicFrameMk id="7" creationId="{0BA0F679-CFB5-4012-BCC6-802128C757FA}"/>
          </ac:graphicFrameMkLst>
        </pc:graphicFrameChg>
        <pc:graphicFrameChg chg="del">
          <ac:chgData name="NESTOR JULIO HERNANDEZ BOCKER" userId="a413b3be1cc3406f" providerId="LiveId" clId="{BE918BBA-A4C4-47B0-8FDD-D9A60AA22237}" dt="2021-11-30T19:50:19.052" v="461" actId="478"/>
          <ac:graphicFrameMkLst>
            <pc:docMk/>
            <pc:sldMk cId="922040492" sldId="287"/>
            <ac:graphicFrameMk id="8" creationId="{0BA0F679-CFB5-4012-BCC6-802128C757FA}"/>
          </ac:graphicFrameMkLst>
        </pc:graphicFrameChg>
        <pc:cxnChg chg="add mod">
          <ac:chgData name="NESTOR JULIO HERNANDEZ BOCKER" userId="a413b3be1cc3406f" providerId="LiveId" clId="{BE918BBA-A4C4-47B0-8FDD-D9A60AA22237}" dt="2021-11-30T19:52:46.030" v="518" actId="14100"/>
          <ac:cxnSpMkLst>
            <pc:docMk/>
            <pc:sldMk cId="922040492" sldId="287"/>
            <ac:cxnSpMk id="11" creationId="{6ECC8617-1A56-45A7-B3CE-B4975583A0AC}"/>
          </ac:cxnSpMkLst>
        </pc:cxnChg>
      </pc:sldChg>
      <pc:sldChg chg="addSp delSp modSp mod">
        <pc:chgData name="NESTOR JULIO HERNANDEZ BOCKER" userId="a413b3be1cc3406f" providerId="LiveId" clId="{BE918BBA-A4C4-47B0-8FDD-D9A60AA22237}" dt="2021-11-30T19:49:08.929" v="460" actId="1037"/>
        <pc:sldMkLst>
          <pc:docMk/>
          <pc:sldMk cId="851783180" sldId="288"/>
        </pc:sldMkLst>
        <pc:spChg chg="mod">
          <ac:chgData name="NESTOR JULIO HERNANDEZ BOCKER" userId="a413b3be1cc3406f" providerId="LiveId" clId="{BE918BBA-A4C4-47B0-8FDD-D9A60AA22237}" dt="2021-11-30T18:26:18.058" v="1"/>
          <ac:spMkLst>
            <pc:docMk/>
            <pc:sldMk cId="851783180" sldId="288"/>
            <ac:spMk id="7" creationId="{43262736-F5CA-432A-AA5E-45F5DDAA4B84}"/>
          </ac:spMkLst>
        </pc:spChg>
        <pc:spChg chg="mod">
          <ac:chgData name="NESTOR JULIO HERNANDEZ BOCKER" userId="a413b3be1cc3406f" providerId="LiveId" clId="{BE918BBA-A4C4-47B0-8FDD-D9A60AA22237}" dt="2021-11-30T19:49:08.929" v="460" actId="1037"/>
          <ac:spMkLst>
            <pc:docMk/>
            <pc:sldMk cId="851783180" sldId="288"/>
            <ac:spMk id="8" creationId="{3B37A31D-6B4A-4D14-8090-F5EC801C402A}"/>
          </ac:spMkLst>
        </pc:spChg>
        <pc:spChg chg="mod">
          <ac:chgData name="NESTOR JULIO HERNANDEZ BOCKER" userId="a413b3be1cc3406f" providerId="LiveId" clId="{BE918BBA-A4C4-47B0-8FDD-D9A60AA22237}" dt="2021-11-30T18:26:18.058" v="1"/>
          <ac:spMkLst>
            <pc:docMk/>
            <pc:sldMk cId="851783180" sldId="288"/>
            <ac:spMk id="10" creationId="{C59815AE-6B68-4665-9951-E273B5D54D09}"/>
          </ac:spMkLst>
        </pc:spChg>
        <pc:spChg chg="mod">
          <ac:chgData name="NESTOR JULIO HERNANDEZ BOCKER" userId="a413b3be1cc3406f" providerId="LiveId" clId="{BE918BBA-A4C4-47B0-8FDD-D9A60AA22237}" dt="2021-11-30T19:46:13.875" v="444" actId="20577"/>
          <ac:spMkLst>
            <pc:docMk/>
            <pc:sldMk cId="851783180" sldId="288"/>
            <ac:spMk id="11" creationId="{63CBA94C-C7DA-4332-96DD-A87259733597}"/>
          </ac:spMkLst>
        </pc:spChg>
        <pc:spChg chg="mod">
          <ac:chgData name="NESTOR JULIO HERNANDEZ BOCKER" userId="a413b3be1cc3406f" providerId="LiveId" clId="{BE918BBA-A4C4-47B0-8FDD-D9A60AA22237}" dt="2021-11-30T18:26:18.058" v="1"/>
          <ac:spMkLst>
            <pc:docMk/>
            <pc:sldMk cId="851783180" sldId="288"/>
            <ac:spMk id="14" creationId="{0B898A01-518B-495E-AD15-C95A8C0A0955}"/>
          </ac:spMkLst>
        </pc:spChg>
        <pc:spChg chg="mod">
          <ac:chgData name="NESTOR JULIO HERNANDEZ BOCKER" userId="a413b3be1cc3406f" providerId="LiveId" clId="{BE918BBA-A4C4-47B0-8FDD-D9A60AA22237}" dt="2021-11-30T19:47:17.319" v="446" actId="20577"/>
          <ac:spMkLst>
            <pc:docMk/>
            <pc:sldMk cId="851783180" sldId="288"/>
            <ac:spMk id="17" creationId="{9F1941FF-081D-4D18-A434-B3932EC2528A}"/>
          </ac:spMkLst>
        </pc:spChg>
        <pc:spChg chg="mod">
          <ac:chgData name="NESTOR JULIO HERNANDEZ BOCKER" userId="a413b3be1cc3406f" providerId="LiveId" clId="{BE918BBA-A4C4-47B0-8FDD-D9A60AA22237}" dt="2021-11-30T19:48:29.961" v="453" actId="20577"/>
          <ac:spMkLst>
            <pc:docMk/>
            <pc:sldMk cId="851783180" sldId="288"/>
            <ac:spMk id="19" creationId="{0DDF7A5A-90AD-437C-93ED-DA6629A27751}"/>
          </ac:spMkLst>
        </pc:spChg>
        <pc:graphicFrameChg chg="add mod">
          <ac:chgData name="NESTOR JULIO HERNANDEZ BOCKER" userId="a413b3be1cc3406f" providerId="LiveId" clId="{BE918BBA-A4C4-47B0-8FDD-D9A60AA22237}" dt="2021-11-30T19:45:22.667" v="441" actId="1076"/>
          <ac:graphicFrameMkLst>
            <pc:docMk/>
            <pc:sldMk cId="851783180" sldId="288"/>
            <ac:graphicFrameMk id="13" creationId="{E3B84D0E-BF09-4EA0-8916-0362B9096218}"/>
          </ac:graphicFrameMkLst>
        </pc:graphicFrameChg>
        <pc:graphicFrameChg chg="del">
          <ac:chgData name="NESTOR JULIO HERNANDEZ BOCKER" userId="a413b3be1cc3406f" providerId="LiveId" clId="{BE918BBA-A4C4-47B0-8FDD-D9A60AA22237}" dt="2021-11-30T19:44:21.469" v="438" actId="478"/>
          <ac:graphicFrameMkLst>
            <pc:docMk/>
            <pc:sldMk cId="851783180" sldId="288"/>
            <ac:graphicFrameMk id="15" creationId="{E3B84D0E-BF09-4EA0-8916-0362B9096218}"/>
          </ac:graphicFrameMkLst>
        </pc:graphicFrameChg>
      </pc:sldChg>
      <pc:sldChg chg="addSp delSp modSp mod">
        <pc:chgData name="NESTOR JULIO HERNANDEZ BOCKER" userId="a413b3be1cc3406f" providerId="LiveId" clId="{BE918BBA-A4C4-47B0-8FDD-D9A60AA22237}" dt="2021-11-30T20:15:16.568" v="971"/>
        <pc:sldMkLst>
          <pc:docMk/>
          <pc:sldMk cId="1713883615" sldId="290"/>
        </pc:sldMkLst>
        <pc:spChg chg="mod">
          <ac:chgData name="NESTOR JULIO HERNANDEZ BOCKER" userId="a413b3be1cc3406f" providerId="LiveId" clId="{BE918BBA-A4C4-47B0-8FDD-D9A60AA22237}" dt="2021-11-30T18:26:43.251" v="2"/>
          <ac:spMkLst>
            <pc:docMk/>
            <pc:sldMk cId="1713883615" sldId="290"/>
            <ac:spMk id="10" creationId="{C59815AE-6B68-4665-9951-E273B5D54D09}"/>
          </ac:spMkLst>
        </pc:spChg>
        <pc:spChg chg="mod">
          <ac:chgData name="NESTOR JULIO HERNANDEZ BOCKER" userId="a413b3be1cc3406f" providerId="LiveId" clId="{BE918BBA-A4C4-47B0-8FDD-D9A60AA22237}" dt="2021-11-30T20:06:26.110" v="968" actId="20577"/>
          <ac:spMkLst>
            <pc:docMk/>
            <pc:sldMk cId="1713883615" sldId="290"/>
            <ac:spMk id="21" creationId="{9FE0CEE1-7E29-4C8C-BECE-378ECE29B203}"/>
          </ac:spMkLst>
        </pc:spChg>
        <pc:spChg chg="mod">
          <ac:chgData name="NESTOR JULIO HERNANDEZ BOCKER" userId="a413b3be1cc3406f" providerId="LiveId" clId="{BE918BBA-A4C4-47B0-8FDD-D9A60AA22237}" dt="2021-11-30T20:00:39.708" v="682" actId="20577"/>
          <ac:spMkLst>
            <pc:docMk/>
            <pc:sldMk cId="1713883615" sldId="290"/>
            <ac:spMk id="32" creationId="{0E21BD6E-4EAB-4D29-85B0-B06B6D1A3C54}"/>
          </ac:spMkLst>
        </pc:spChg>
        <pc:spChg chg="mod">
          <ac:chgData name="NESTOR JULIO HERNANDEZ BOCKER" userId="a413b3be1cc3406f" providerId="LiveId" clId="{BE918BBA-A4C4-47B0-8FDD-D9A60AA22237}" dt="2021-11-30T20:02:37.949" v="830" actId="1037"/>
          <ac:spMkLst>
            <pc:docMk/>
            <pc:sldMk cId="1713883615" sldId="290"/>
            <ac:spMk id="33" creationId="{4A861E14-1684-4FEF-85E4-E37224115EEB}"/>
          </ac:spMkLst>
        </pc:spChg>
        <pc:spChg chg="mod">
          <ac:chgData name="NESTOR JULIO HERNANDEZ BOCKER" userId="a413b3be1cc3406f" providerId="LiveId" clId="{BE918BBA-A4C4-47B0-8FDD-D9A60AA22237}" dt="2021-11-30T20:01:34.280" v="685" actId="20577"/>
          <ac:spMkLst>
            <pc:docMk/>
            <pc:sldMk cId="1713883615" sldId="290"/>
            <ac:spMk id="35" creationId="{B356F6A3-6080-4E6F-8A7F-34C8379C462C}"/>
          </ac:spMkLst>
        </pc:spChg>
        <pc:spChg chg="mod">
          <ac:chgData name="NESTOR JULIO HERNANDEZ BOCKER" userId="a413b3be1cc3406f" providerId="LiveId" clId="{BE918BBA-A4C4-47B0-8FDD-D9A60AA22237}" dt="2021-11-30T18:26:43.251" v="2"/>
          <ac:spMkLst>
            <pc:docMk/>
            <pc:sldMk cId="1713883615" sldId="290"/>
            <ac:spMk id="40" creationId="{A68A20ED-D4B7-48D0-BC59-169060F73558}"/>
          </ac:spMkLst>
        </pc:spChg>
        <pc:spChg chg="mod">
          <ac:chgData name="NESTOR JULIO HERNANDEZ BOCKER" userId="a413b3be1cc3406f" providerId="LiveId" clId="{BE918BBA-A4C4-47B0-8FDD-D9A60AA22237}" dt="2021-11-30T20:05:14.045" v="945" actId="1038"/>
          <ac:spMkLst>
            <pc:docMk/>
            <pc:sldMk cId="1713883615" sldId="290"/>
            <ac:spMk id="43" creationId="{694744D7-1D97-4E31-9324-38F06A3F0EEE}"/>
          </ac:spMkLst>
        </pc:spChg>
        <pc:graphicFrameChg chg="del">
          <ac:chgData name="NESTOR JULIO HERNANDEZ BOCKER" userId="a413b3be1cc3406f" providerId="LiveId" clId="{BE918BBA-A4C4-47B0-8FDD-D9A60AA22237}" dt="2021-11-30T19:58:03.932" v="548" actId="478"/>
          <ac:graphicFrameMkLst>
            <pc:docMk/>
            <pc:sldMk cId="1713883615" sldId="290"/>
            <ac:graphicFrameMk id="20" creationId="{7C070BC7-60D6-4B11-AE34-4FFB34A4E6AC}"/>
          </ac:graphicFrameMkLst>
        </pc:graphicFrameChg>
        <pc:graphicFrameChg chg="add del mod ord">
          <ac:chgData name="NESTOR JULIO HERNANDEZ BOCKER" userId="a413b3be1cc3406f" providerId="LiveId" clId="{BE918BBA-A4C4-47B0-8FDD-D9A60AA22237}" dt="2021-11-30T20:03:52.902" v="874" actId="21"/>
          <ac:graphicFrameMkLst>
            <pc:docMk/>
            <pc:sldMk cId="1713883615" sldId="290"/>
            <ac:graphicFrameMk id="22" creationId="{7C070BC7-60D6-4B11-AE34-4FFB34A4E6AC}"/>
          </ac:graphicFrameMkLst>
        </pc:graphicFrameChg>
        <pc:graphicFrameChg chg="add mod ord">
          <ac:chgData name="NESTOR JULIO HERNANDEZ BOCKER" userId="a413b3be1cc3406f" providerId="LiveId" clId="{BE918BBA-A4C4-47B0-8FDD-D9A60AA22237}" dt="2021-11-30T20:04:25.467" v="883" actId="1035"/>
          <ac:graphicFrameMkLst>
            <pc:docMk/>
            <pc:sldMk cId="1713883615" sldId="290"/>
            <ac:graphicFrameMk id="24" creationId="{2829822F-E673-4E61-837D-7AE1C6954178}"/>
          </ac:graphicFrameMkLst>
        </pc:graphicFrameChg>
        <pc:cxnChg chg="add mod">
          <ac:chgData name="NESTOR JULIO HERNANDEZ BOCKER" userId="a413b3be1cc3406f" providerId="LiveId" clId="{BE918BBA-A4C4-47B0-8FDD-D9A60AA22237}" dt="2021-11-30T20:03:36.290" v="849"/>
          <ac:cxnSpMkLst>
            <pc:docMk/>
            <pc:sldMk cId="1713883615" sldId="290"/>
            <ac:cxnSpMk id="23" creationId="{EC1EE5C0-74E7-4262-8B69-8823139EFDD3}"/>
          </ac:cxnSpMkLst>
        </pc:cxnChg>
        <pc:cxnChg chg="add mod">
          <ac:chgData name="NESTOR JULIO HERNANDEZ BOCKER" userId="a413b3be1cc3406f" providerId="LiveId" clId="{BE918BBA-A4C4-47B0-8FDD-D9A60AA22237}" dt="2021-11-30T20:15:16.568" v="971"/>
          <ac:cxnSpMkLst>
            <pc:docMk/>
            <pc:sldMk cId="1713883615" sldId="290"/>
            <ac:cxnSpMk id="25" creationId="{06784AF8-DCBC-483E-AEAE-98E92775F06F}"/>
          </ac:cxnSpMkLst>
        </pc:cxnChg>
        <pc:cxnChg chg="mod">
          <ac:chgData name="NESTOR JULIO HERNANDEZ BOCKER" userId="a413b3be1cc3406f" providerId="LiveId" clId="{BE918BBA-A4C4-47B0-8FDD-D9A60AA22237}" dt="2021-11-30T20:05:23.918" v="966" actId="1037"/>
          <ac:cxnSpMkLst>
            <pc:docMk/>
            <pc:sldMk cId="1713883615" sldId="290"/>
            <ac:cxnSpMk id="31" creationId="{5F365DC7-FB9C-474F-9B28-075148281DF0}"/>
          </ac:cxnSpMkLst>
        </pc:cxnChg>
        <pc:cxnChg chg="mod">
          <ac:chgData name="NESTOR JULIO HERNANDEZ BOCKER" userId="a413b3be1cc3406f" providerId="LiveId" clId="{BE918BBA-A4C4-47B0-8FDD-D9A60AA22237}" dt="2021-11-30T20:04:36.479" v="911" actId="14100"/>
          <ac:cxnSpMkLst>
            <pc:docMk/>
            <pc:sldMk cId="1713883615" sldId="290"/>
            <ac:cxnSpMk id="34" creationId="{4B9A8A82-991B-4AFA-B0DF-700517D5C6CD}"/>
          </ac:cxnSpMkLst>
        </pc:cxnChg>
        <pc:cxnChg chg="del mod">
          <ac:chgData name="NESTOR JULIO HERNANDEZ BOCKER" userId="a413b3be1cc3406f" providerId="LiveId" clId="{BE918BBA-A4C4-47B0-8FDD-D9A60AA22237}" dt="2021-11-30T20:03:35.728" v="848" actId="21"/>
          <ac:cxnSpMkLst>
            <pc:docMk/>
            <pc:sldMk cId="1713883615" sldId="290"/>
            <ac:cxnSpMk id="37" creationId="{280482D2-5F7C-448F-B576-1BACA71A3F1F}"/>
          </ac:cxnSpMkLst>
        </pc:cxnChg>
        <pc:cxnChg chg="mod">
          <ac:chgData name="NESTOR JULIO HERNANDEZ BOCKER" userId="a413b3be1cc3406f" providerId="LiveId" clId="{BE918BBA-A4C4-47B0-8FDD-D9A60AA22237}" dt="2021-11-30T20:05:09.773" v="943" actId="1035"/>
          <ac:cxnSpMkLst>
            <pc:docMk/>
            <pc:sldMk cId="1713883615" sldId="290"/>
            <ac:cxnSpMk id="38" creationId="{FE28F7EE-1579-4D46-8B0B-2CC99D1E1941}"/>
          </ac:cxnSpMkLst>
        </pc:cxnChg>
        <pc:cxnChg chg="mod">
          <ac:chgData name="NESTOR JULIO HERNANDEZ BOCKER" userId="a413b3be1cc3406f" providerId="LiveId" clId="{BE918BBA-A4C4-47B0-8FDD-D9A60AA22237}" dt="2021-11-30T20:05:18.294" v="958" actId="1038"/>
          <ac:cxnSpMkLst>
            <pc:docMk/>
            <pc:sldMk cId="1713883615" sldId="290"/>
            <ac:cxnSpMk id="39" creationId="{00A6AD9D-CE58-4031-A8A0-B9B68FDA72F8}"/>
          </ac:cxnSpMkLst>
        </pc:cxnChg>
        <pc:cxnChg chg="mod">
          <ac:chgData name="NESTOR JULIO HERNANDEZ BOCKER" userId="a413b3be1cc3406f" providerId="LiveId" clId="{BE918BBA-A4C4-47B0-8FDD-D9A60AA22237}" dt="2021-11-30T20:04:40.526" v="916" actId="1036"/>
          <ac:cxnSpMkLst>
            <pc:docMk/>
            <pc:sldMk cId="1713883615" sldId="290"/>
            <ac:cxnSpMk id="44" creationId="{6ED920C2-DB41-4C5C-8839-F59656FFAEEE}"/>
          </ac:cxnSpMkLst>
        </pc:cxnChg>
      </pc:sldChg>
      <pc:sldChg chg="modSp mod">
        <pc:chgData name="NESTOR JULIO HERNANDEZ BOCKER" userId="a413b3be1cc3406f" providerId="LiveId" clId="{BE918BBA-A4C4-47B0-8FDD-D9A60AA22237}" dt="2021-11-30T18:42:13.454" v="84" actId="20577"/>
        <pc:sldMkLst>
          <pc:docMk/>
          <pc:sldMk cId="751480473" sldId="292"/>
        </pc:sldMkLst>
        <pc:spChg chg="mod">
          <ac:chgData name="NESTOR JULIO HERNANDEZ BOCKER" userId="a413b3be1cc3406f" providerId="LiveId" clId="{BE918BBA-A4C4-47B0-8FDD-D9A60AA22237}" dt="2021-11-30T18:26:18.058" v="1"/>
          <ac:spMkLst>
            <pc:docMk/>
            <pc:sldMk cId="751480473" sldId="292"/>
            <ac:spMk id="10" creationId="{C59815AE-6B68-4665-9951-E273B5D54D09}"/>
          </ac:spMkLst>
        </pc:spChg>
        <pc:spChg chg="mod">
          <ac:chgData name="NESTOR JULIO HERNANDEZ BOCKER" userId="a413b3be1cc3406f" providerId="LiveId" clId="{BE918BBA-A4C4-47B0-8FDD-D9A60AA22237}" dt="2021-11-30T18:42:13.454" v="84" actId="20577"/>
          <ac:spMkLst>
            <pc:docMk/>
            <pc:sldMk cId="751480473" sldId="292"/>
            <ac:spMk id="11" creationId="{9671FBAC-0695-46E2-8C32-C84C9F278D84}"/>
          </ac:spMkLst>
        </pc:spChg>
        <pc:spChg chg="mod">
          <ac:chgData name="NESTOR JULIO HERNANDEZ BOCKER" userId="a413b3be1cc3406f" providerId="LiveId" clId="{BE918BBA-A4C4-47B0-8FDD-D9A60AA22237}" dt="2021-11-30T18:39:40.563" v="73" actId="20577"/>
          <ac:spMkLst>
            <pc:docMk/>
            <pc:sldMk cId="751480473" sldId="292"/>
            <ac:spMk id="27" creationId="{57715B8D-A7FE-4CAC-8D24-DCB4DCE6AC7A}"/>
          </ac:spMkLst>
        </pc:spChg>
        <pc:graphicFrameChg chg="mod modGraphic">
          <ac:chgData name="NESTOR JULIO HERNANDEZ BOCKER" userId="a413b3be1cc3406f" providerId="LiveId" clId="{BE918BBA-A4C4-47B0-8FDD-D9A60AA22237}" dt="2021-11-30T18:39:13.621" v="59" actId="113"/>
          <ac:graphicFrameMkLst>
            <pc:docMk/>
            <pc:sldMk cId="751480473" sldId="292"/>
            <ac:graphicFrameMk id="3" creationId="{F400155B-A6AE-48F0-8952-4394A43B860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CUADR&#211;%20Y%20GR&#193;FIC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Gr&#225;ficos%20series%20desestacionalizadas.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CUADR&#211;%20Y%20GR&#193;F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CUADR&#211;%20Y%20GR&#193;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https://d.docs.live.net/a413b3be1cc3406f/4-INDICADORES%20ECON&#211;MICOS/2-EMPLEO/2021/CUADR&#211;%20Y%20GR&#193;FICO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https://d.docs.live.net/a413b3be1cc3406f/4-INDICADORES%20ECON&#211;MICOS/2-EMPLEO/2021/CUADR&#211;%20Y%20GR&#193;FICO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xml"/><Relationship Id="rId4" Type="http://schemas.openxmlformats.org/officeDocument/2006/relationships/oleObject" Target="https://d.docs.live.net/a413b3be1cc3406f/4-INDICADORES%20ECON&#211;MICOS/2-EMPLEO/2021/CUADR&#211;%20Y%20GR&#193;FICO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4.xml"/><Relationship Id="rId4" Type="http://schemas.openxmlformats.org/officeDocument/2006/relationships/oleObject" Target="https://d.docs.live.net/a413b3be1cc3406f/4-INDICADORES%20ECON&#211;MICOS/2-EMPLEO/2021/CUADR&#211;%20Y%20GR&#193;FICO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Gr&#225;ficos%20series%20desestacionalizada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Gr&#225;ficos%20series%20desestacionalizada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68386687739168E-2"/>
          <c:y val="3.1225699035765862E-2"/>
          <c:w val="0.88778920094031832"/>
          <c:h val="0.79360275578500639"/>
        </c:manualLayout>
      </c:layout>
      <c:lineChart>
        <c:grouping val="standard"/>
        <c:varyColors val="0"/>
        <c:ser>
          <c:idx val="0"/>
          <c:order val="0"/>
          <c:tx>
            <c:strRef>
              <c:f>'[CUADRÓ Y GRÁFICOS.xlsx]Hoja3'!$F$20</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DC-44CE-A14F-D2FB51ECA7E9}"/>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DC-44CE-A14F-D2FB51ECA7E9}"/>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DC-44CE-A14F-D2FB51ECA7E9}"/>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DC-44CE-A14F-D2FB51ECA7E9}"/>
                </c:ext>
              </c:extLst>
            </c:dLbl>
            <c:dLbl>
              <c:idx val="19"/>
              <c:layout>
                <c:manualLayout>
                  <c:x val="-1.7349917946158078E-2"/>
                  <c:y val="5.3880349844825377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4-77DC-44CE-A14F-D2FB51ECA7E9}"/>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'[CUADRÓ Y GRÁFICOS.xlsx]Hoja3'!$E$21:$E$40</c:f>
              <c:strCache>
                <c:ptCount val="20"/>
                <c:pt idx="0">
                  <c:v>Oct-2002</c:v>
                </c:pt>
                <c:pt idx="1">
                  <c:v>Oct-2003</c:v>
                </c:pt>
                <c:pt idx="2">
                  <c:v>Oct-2004</c:v>
                </c:pt>
                <c:pt idx="3">
                  <c:v>Oct-2005</c:v>
                </c:pt>
                <c:pt idx="4">
                  <c:v>Oct-2006</c:v>
                </c:pt>
                <c:pt idx="5">
                  <c:v>Oct-2007</c:v>
                </c:pt>
                <c:pt idx="6">
                  <c:v>Oct-2008</c:v>
                </c:pt>
                <c:pt idx="7">
                  <c:v>Oct-2009</c:v>
                </c:pt>
                <c:pt idx="8">
                  <c:v>Oct-2010</c:v>
                </c:pt>
                <c:pt idx="9">
                  <c:v>Oct-2011</c:v>
                </c:pt>
                <c:pt idx="10">
                  <c:v>Oct-2012</c:v>
                </c:pt>
                <c:pt idx="11">
                  <c:v>Oct-2013</c:v>
                </c:pt>
                <c:pt idx="12">
                  <c:v>Oct-2014</c:v>
                </c:pt>
                <c:pt idx="13">
                  <c:v>Oct-2015</c:v>
                </c:pt>
                <c:pt idx="14">
                  <c:v>Oct-2016</c:v>
                </c:pt>
                <c:pt idx="15">
                  <c:v>Oct-2017</c:v>
                </c:pt>
                <c:pt idx="16">
                  <c:v>Oct-2018</c:v>
                </c:pt>
                <c:pt idx="17">
                  <c:v>Oct-2019</c:v>
                </c:pt>
                <c:pt idx="18">
                  <c:v>Oct-2020</c:v>
                </c:pt>
                <c:pt idx="19">
                  <c:v>Oct-2021</c:v>
                </c:pt>
              </c:strCache>
            </c:strRef>
          </c:cat>
          <c:val>
            <c:numRef>
              <c:f>'[CUADRÓ Y GRÁFICOS.xlsx]Hoja3'!$F$21:$F$40</c:f>
              <c:numCache>
                <c:formatCode>0.0</c:formatCode>
                <c:ptCount val="20"/>
                <c:pt idx="0">
                  <c:v>14.808764092082702</c:v>
                </c:pt>
                <c:pt idx="1">
                  <c:v>13.700866564957989</c:v>
                </c:pt>
                <c:pt idx="2">
                  <c:v>12.594185146813624</c:v>
                </c:pt>
                <c:pt idx="3">
                  <c:v>9.9550118079071623</c:v>
                </c:pt>
                <c:pt idx="4">
                  <c:v>11.354726416047436</c:v>
                </c:pt>
                <c:pt idx="5">
                  <c:v>10.047853970455341</c:v>
                </c:pt>
                <c:pt idx="6">
                  <c:v>10.123227282813517</c:v>
                </c:pt>
                <c:pt idx="7">
                  <c:v>11.545506521142253</c:v>
                </c:pt>
                <c:pt idx="8">
                  <c:v>10.152759107280112</c:v>
                </c:pt>
                <c:pt idx="9">
                  <c:v>8.9978468526319997</c:v>
                </c:pt>
                <c:pt idx="10">
                  <c:v>8.8534533595396958</c:v>
                </c:pt>
                <c:pt idx="11">
                  <c:v>7.7927769018010382</c:v>
                </c:pt>
                <c:pt idx="12">
                  <c:v>7.8602638377877581</c:v>
                </c:pt>
                <c:pt idx="13">
                  <c:v>8.185024614802888</c:v>
                </c:pt>
                <c:pt idx="14">
                  <c:v>8.2943207485555455</c:v>
                </c:pt>
                <c:pt idx="15">
                  <c:v>8.5555857179735728</c:v>
                </c:pt>
                <c:pt idx="16">
                  <c:v>9.0611991510547902</c:v>
                </c:pt>
                <c:pt idx="17">
                  <c:v>9.8416248329037135</c:v>
                </c:pt>
                <c:pt idx="18">
                  <c:v>14.650730934233088</c:v>
                </c:pt>
                <c:pt idx="19">
                  <c:v>11.787000000000001</c:v>
                </c:pt>
              </c:numCache>
            </c:numRef>
          </c:val>
          <c:smooth val="1"/>
          <c:extLst>
            <c:ext xmlns:c16="http://schemas.microsoft.com/office/drawing/2014/chart" uri="{C3380CC4-5D6E-409C-BE32-E72D297353CC}">
              <c16:uniqueId val="{00000005-77DC-44CE-A14F-D2FB51ECA7E9}"/>
            </c:ext>
          </c:extLst>
        </c:ser>
        <c:dLbls>
          <c:showLegendKey val="0"/>
          <c:showVal val="0"/>
          <c:showCatName val="0"/>
          <c:showSerName val="0"/>
          <c:showPercent val="0"/>
          <c:showBubbleSize val="0"/>
        </c:dLbls>
        <c:marker val="1"/>
        <c:smooth val="0"/>
        <c:axId val="1700052352"/>
        <c:axId val="1887608784"/>
      </c:lineChart>
      <c:lineChart>
        <c:grouping val="standard"/>
        <c:varyColors val="0"/>
        <c:ser>
          <c:idx val="1"/>
          <c:order val="1"/>
          <c:tx>
            <c:strRef>
              <c:f>'[CUADRÓ Y GRÁFICOS.xlsx]Hoja3'!$G$20</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DC-44CE-A14F-D2FB51ECA7E9}"/>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DC-44CE-A14F-D2FB51ECA7E9}"/>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7DC-44CE-A14F-D2FB51ECA7E9}"/>
                </c:ext>
              </c:extLst>
            </c:dLbl>
            <c:dLbl>
              <c:idx val="19"/>
              <c:layout>
                <c:manualLayout>
                  <c:x val="-2.3693517953983619E-2"/>
                  <c:y val="-4.1974488645605178E-2"/>
                </c:manualLayout>
              </c:layout>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9-77DC-44CE-A14F-D2FB51ECA7E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'[CUADRÓ Y GRÁFICOS.xlsx]Hoja3'!$G$21:$G$40</c:f>
              <c:numCache>
                <c:formatCode>_-* #,##0.0_-;\-* #,##0.0_-;_-* "-"??_-;_-@_-</c:formatCode>
                <c:ptCount val="20"/>
                <c:pt idx="0">
                  <c:v>16.386990000000001</c:v>
                </c:pt>
                <c:pt idx="1">
                  <c:v>17.193303</c:v>
                </c:pt>
                <c:pt idx="2">
                  <c:v>16.968520000000002</c:v>
                </c:pt>
                <c:pt idx="3">
                  <c:v>17.788753</c:v>
                </c:pt>
                <c:pt idx="4">
                  <c:v>16.715036000000001</c:v>
                </c:pt>
                <c:pt idx="5">
                  <c:v>18.114125999999999</c:v>
                </c:pt>
                <c:pt idx="6">
                  <c:v>17.797349999999998</c:v>
                </c:pt>
                <c:pt idx="7">
                  <c:v>19.407205999999999</c:v>
                </c:pt>
                <c:pt idx="8">
                  <c:v>20.002950000000002</c:v>
                </c:pt>
                <c:pt idx="9">
                  <c:v>21.549085999999999</c:v>
                </c:pt>
                <c:pt idx="10">
                  <c:v>21.538288999999999</c:v>
                </c:pt>
                <c:pt idx="11">
                  <c:v>22.211491000000002</c:v>
                </c:pt>
                <c:pt idx="12">
                  <c:v>22.658030999999998</c:v>
                </c:pt>
                <c:pt idx="13">
                  <c:v>23.024054</c:v>
                </c:pt>
                <c:pt idx="14">
                  <c:v>23.092385</c:v>
                </c:pt>
                <c:pt idx="15">
                  <c:v>23.081598000000003</c:v>
                </c:pt>
                <c:pt idx="16">
                  <c:v>23.098018</c:v>
                </c:pt>
                <c:pt idx="17">
                  <c:v>22.813247</c:v>
                </c:pt>
                <c:pt idx="18">
                  <c:v>21.274547999999999</c:v>
                </c:pt>
                <c:pt idx="19">
                  <c:v>22.128310000000003</c:v>
                </c:pt>
              </c:numCache>
            </c:numRef>
          </c:val>
          <c:smooth val="1"/>
          <c:extLst>
            <c:ext xmlns:c16="http://schemas.microsoft.com/office/drawing/2014/chart" uri="{C3380CC4-5D6E-409C-BE32-E72D297353CC}">
              <c16:uniqueId val="{0000000A-77DC-44CE-A14F-D2FB51ECA7E9}"/>
            </c:ext>
          </c:extLst>
        </c:ser>
        <c:dLbls>
          <c:showLegendKey val="0"/>
          <c:showVal val="0"/>
          <c:showCatName val="0"/>
          <c:showSerName val="0"/>
          <c:showPercent val="0"/>
          <c:showBubbleSize val="0"/>
        </c:dLbls>
        <c:marker val="1"/>
        <c:smooth val="0"/>
        <c:axId val="892710127"/>
        <c:axId val="892698895"/>
      </c:lineChart>
      <c:catAx>
        <c:axId val="170005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rgbClr val="595959"/>
                </a:solidFill>
                <a:latin typeface="+mn-lt"/>
                <a:ea typeface="+mn-ea"/>
                <a:cs typeface="+mn-cs"/>
              </a:defRPr>
            </a:pPr>
            <a:endParaRPr lang="es-CO"/>
          </a:p>
        </c:txPr>
        <c:crossAx val="1887608784"/>
        <c:crosses val="autoZero"/>
        <c:auto val="1"/>
        <c:lblAlgn val="ctr"/>
        <c:lblOffset val="100"/>
        <c:noMultiLvlLbl val="0"/>
      </c:catAx>
      <c:valAx>
        <c:axId val="1887608784"/>
        <c:scaling>
          <c:orientation val="minMax"/>
          <c:min val="7"/>
        </c:scaling>
        <c:delete val="0"/>
        <c:axPos val="l"/>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Tasa de desempleo-TD (%)</a:t>
                </a:r>
              </a:p>
            </c:rich>
          </c:tx>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1700052352"/>
        <c:crosses val="autoZero"/>
        <c:crossBetween val="between"/>
      </c:valAx>
      <c:valAx>
        <c:axId val="892698895"/>
        <c:scaling>
          <c:orientation val="minMax"/>
          <c:min val="12"/>
        </c:scaling>
        <c:delete val="0"/>
        <c:axPos val="r"/>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Ocupados (millones)</a:t>
                </a:r>
              </a:p>
            </c:rich>
          </c:tx>
          <c:layout>
            <c:manualLayout>
              <c:xMode val="edge"/>
              <c:yMode val="edge"/>
              <c:x val="0.97972575898857595"/>
              <c:y val="0.2771796983504757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892710127"/>
        <c:crosses val="max"/>
        <c:crossBetween val="between"/>
      </c:valAx>
      <c:catAx>
        <c:axId val="892710127"/>
        <c:scaling>
          <c:orientation val="minMax"/>
        </c:scaling>
        <c:delete val="1"/>
        <c:axPos val="b"/>
        <c:majorTickMark val="out"/>
        <c:minorTickMark val="none"/>
        <c:tickLblPos val="nextTo"/>
        <c:crossAx val="892698895"/>
        <c:crosses val="autoZero"/>
        <c:auto val="1"/>
        <c:lblAlgn val="ctr"/>
        <c:lblOffset val="100"/>
        <c:noMultiLvlLbl val="0"/>
      </c:catAx>
      <c:spPr>
        <a:noFill/>
        <a:ln>
          <a:noFill/>
        </a:ln>
        <a:effectLst/>
      </c:spPr>
    </c:plotArea>
    <c:legend>
      <c:legendPos val="b"/>
      <c:layout>
        <c:manualLayout>
          <c:xMode val="edge"/>
          <c:yMode val="edge"/>
          <c:x val="0.42614899415836344"/>
          <c:y val="0.9525267846721881"/>
          <c:w val="0.17882130928577461"/>
          <c:h val="4.747321532781195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595959"/>
          </a:solidFill>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82337026727311E-2"/>
          <c:y val="2.7797709913089733E-2"/>
          <c:w val="0.88540296521419404"/>
          <c:h val="0.61642633650818668"/>
        </c:manualLayout>
      </c:layout>
      <c:lineChart>
        <c:grouping val="standard"/>
        <c:varyColors val="0"/>
        <c:ser>
          <c:idx val="0"/>
          <c:order val="0"/>
          <c:tx>
            <c:strRef>
              <c:f>'[Gráficos series desestacionalizadas.xlsx]Hoja2'!$L$6</c:f>
              <c:strCache>
                <c:ptCount val="1"/>
                <c:pt idx="0">
                  <c:v>TD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DE-4113-A259-3F27B2AE3D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DE-4113-A259-3F27B2AE3D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DE-4113-A259-3F27B2AE3D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DE-4113-A259-3F27B2AE3D7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 series desestacionalizadas.xlsx]Hoja2'!$K$7:$K$31</c:f>
              <c:strCache>
                <c:ptCount val="25"/>
                <c:pt idx="0">
                  <c:v>Ago 19 - Oct 19</c:v>
                </c:pt>
                <c:pt idx="1">
                  <c:v>Sep 19 - Nov 19</c:v>
                </c:pt>
                <c:pt idx="2">
                  <c:v>Oct 19 - Dic 19</c:v>
                </c:pt>
                <c:pt idx="3">
                  <c:v>Nov 19 - Ene 20</c:v>
                </c:pt>
                <c:pt idx="4">
                  <c:v>Dic 19 - Feb 20</c:v>
                </c:pt>
                <c:pt idx="5">
                  <c:v>Ene 20 - Mar 20</c:v>
                </c:pt>
                <c:pt idx="6">
                  <c:v>Feb 20 - Abr 20</c:v>
                </c:pt>
                <c:pt idx="7">
                  <c:v>Mar 20 - May 20</c:v>
                </c:pt>
                <c:pt idx="8">
                  <c:v>Abr 20 - Jun 20</c:v>
                </c:pt>
                <c:pt idx="9">
                  <c:v>May 20 - Jul 20</c:v>
                </c:pt>
                <c:pt idx="10">
                  <c:v>Jun 20 - Ago 20</c:v>
                </c:pt>
                <c:pt idx="11">
                  <c:v>Jul 20 - Sep 20</c:v>
                </c:pt>
                <c:pt idx="12">
                  <c:v>Ago 20 - Oct 20</c:v>
                </c:pt>
                <c:pt idx="13">
                  <c:v>Sep 20 - Nov 20</c:v>
                </c:pt>
                <c:pt idx="14">
                  <c:v>Oct 20 - Dic 20</c:v>
                </c:pt>
                <c:pt idx="15">
                  <c:v>Nov 20 - Ene 21</c:v>
                </c:pt>
                <c:pt idx="16">
                  <c:v>Dic 20 - Feb 21</c:v>
                </c:pt>
                <c:pt idx="17">
                  <c:v>Ene 21 - Mar 21</c:v>
                </c:pt>
                <c:pt idx="18">
                  <c:v>Feb 21 - Abr 21</c:v>
                </c:pt>
                <c:pt idx="19">
                  <c:v>Mar 21 - May 21</c:v>
                </c:pt>
                <c:pt idx="20">
                  <c:v>Abr 21 - Jun 21</c:v>
                </c:pt>
                <c:pt idx="21">
                  <c:v>May 21 - Jul 21</c:v>
                </c:pt>
                <c:pt idx="22">
                  <c:v>Jun 21 - Ago 21</c:v>
                </c:pt>
                <c:pt idx="23">
                  <c:v>Jul 21 - Sep 21</c:v>
                </c:pt>
                <c:pt idx="24">
                  <c:v>Ago 21 - Oct 21</c:v>
                </c:pt>
              </c:strCache>
            </c:strRef>
          </c:cat>
          <c:val>
            <c:numRef>
              <c:f>'[Gráficos series desestacionalizadas.xlsx]Hoja2'!$L$7:$L$31</c:f>
              <c:numCache>
                <c:formatCode>0.0</c:formatCode>
                <c:ptCount val="25"/>
                <c:pt idx="0">
                  <c:v>7.2685023498340984</c:v>
                </c:pt>
                <c:pt idx="1">
                  <c:v>7.0776399605712967</c:v>
                </c:pt>
                <c:pt idx="2">
                  <c:v>6.3258834395581474</c:v>
                </c:pt>
                <c:pt idx="3">
                  <c:v>6.5847342610728248</c:v>
                </c:pt>
                <c:pt idx="4">
                  <c:v>6.7181398330003121</c:v>
                </c:pt>
                <c:pt idx="5">
                  <c:v>7.2954588033610186</c:v>
                </c:pt>
                <c:pt idx="6">
                  <c:v>8.1496953755410715</c:v>
                </c:pt>
                <c:pt idx="7">
                  <c:v>9.2932079306909436</c:v>
                </c:pt>
                <c:pt idx="8">
                  <c:v>10.824606707108151</c:v>
                </c:pt>
                <c:pt idx="9">
                  <c:v>10.086455872546507</c:v>
                </c:pt>
                <c:pt idx="10">
                  <c:v>9.8724952990740515</c:v>
                </c:pt>
                <c:pt idx="11">
                  <c:v>8.5805186191561216</c:v>
                </c:pt>
                <c:pt idx="12">
                  <c:v>8.7219427093226116</c:v>
                </c:pt>
                <c:pt idx="13">
                  <c:v>8.3967963700377357</c:v>
                </c:pt>
                <c:pt idx="14">
                  <c:v>8.4006278725502348</c:v>
                </c:pt>
                <c:pt idx="15">
                  <c:v>7.9798468167384939</c:v>
                </c:pt>
                <c:pt idx="16">
                  <c:v>7.8290353537256063</c:v>
                </c:pt>
                <c:pt idx="17">
                  <c:v>7.7217778965775041</c:v>
                </c:pt>
                <c:pt idx="18">
                  <c:v>7.9276088463918315</c:v>
                </c:pt>
                <c:pt idx="19">
                  <c:v>8.3545737691290167</c:v>
                </c:pt>
                <c:pt idx="20">
                  <c:v>8.7123607075559573</c:v>
                </c:pt>
                <c:pt idx="21">
                  <c:v>8.5517979153442862</c:v>
                </c:pt>
                <c:pt idx="22">
                  <c:v>7.8034008911925259</c:v>
                </c:pt>
                <c:pt idx="23">
                  <c:v>7.6375200881682455</c:v>
                </c:pt>
                <c:pt idx="24">
                  <c:v>7.8827360356222052</c:v>
                </c:pt>
              </c:numCache>
            </c:numRef>
          </c:val>
          <c:smooth val="1"/>
          <c:extLst>
            <c:ext xmlns:c16="http://schemas.microsoft.com/office/drawing/2014/chart" uri="{C3380CC4-5D6E-409C-BE32-E72D297353CC}">
              <c16:uniqueId val="{00000004-B9DE-4113-A259-3F27B2AE3D78}"/>
            </c:ext>
          </c:extLst>
        </c:ser>
        <c:dLbls>
          <c:showLegendKey val="0"/>
          <c:showVal val="0"/>
          <c:showCatName val="0"/>
          <c:showSerName val="0"/>
          <c:showPercent val="0"/>
          <c:showBubbleSize val="0"/>
        </c:dLbls>
        <c:marker val="1"/>
        <c:smooth val="0"/>
        <c:axId val="247333247"/>
        <c:axId val="247334495"/>
      </c:lineChart>
      <c:lineChart>
        <c:grouping val="standard"/>
        <c:varyColors val="0"/>
        <c:ser>
          <c:idx val="1"/>
          <c:order val="1"/>
          <c:tx>
            <c:strRef>
              <c:f>'[Gráficos series desestacionalizadas.xlsx]Hoja2'!$M$6</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 series desestacionalizadas.xlsx]Hoja2'!$K$7:$K$31</c:f>
              <c:strCache>
                <c:ptCount val="25"/>
                <c:pt idx="0">
                  <c:v>Ago 19 - Oct 19</c:v>
                </c:pt>
                <c:pt idx="1">
                  <c:v>Sep 19 - Nov 19</c:v>
                </c:pt>
                <c:pt idx="2">
                  <c:v>Oct 19 - Dic 19</c:v>
                </c:pt>
                <c:pt idx="3">
                  <c:v>Nov 19 - Ene 20</c:v>
                </c:pt>
                <c:pt idx="4">
                  <c:v>Dic 19 - Feb 20</c:v>
                </c:pt>
                <c:pt idx="5">
                  <c:v>Ene 20 - Mar 20</c:v>
                </c:pt>
                <c:pt idx="6">
                  <c:v>Feb 20 - Abr 20</c:v>
                </c:pt>
                <c:pt idx="7">
                  <c:v>Mar 20 - May 20</c:v>
                </c:pt>
                <c:pt idx="8">
                  <c:v>Abr 20 - Jun 20</c:v>
                </c:pt>
                <c:pt idx="9">
                  <c:v>May 20 - Jul 20</c:v>
                </c:pt>
                <c:pt idx="10">
                  <c:v>Jun 20 - Ago 20</c:v>
                </c:pt>
                <c:pt idx="11">
                  <c:v>Jul 20 - Sep 20</c:v>
                </c:pt>
                <c:pt idx="12">
                  <c:v>Ago 20 - Oct 20</c:v>
                </c:pt>
                <c:pt idx="13">
                  <c:v>Sep 20 - Nov 20</c:v>
                </c:pt>
                <c:pt idx="14">
                  <c:v>Oct 20 - Dic 20</c:v>
                </c:pt>
                <c:pt idx="15">
                  <c:v>Nov 20 - Ene 21</c:v>
                </c:pt>
                <c:pt idx="16">
                  <c:v>Dic 20 - Feb 21</c:v>
                </c:pt>
                <c:pt idx="17">
                  <c:v>Ene 21 - Mar 21</c:v>
                </c:pt>
                <c:pt idx="18">
                  <c:v>Feb 21 - Abr 21</c:v>
                </c:pt>
                <c:pt idx="19">
                  <c:v>Mar 21 - May 21</c:v>
                </c:pt>
                <c:pt idx="20">
                  <c:v>Abr 21 - Jun 21</c:v>
                </c:pt>
                <c:pt idx="21">
                  <c:v>May 21 - Jul 21</c:v>
                </c:pt>
                <c:pt idx="22">
                  <c:v>Jun 21 - Ago 21</c:v>
                </c:pt>
                <c:pt idx="23">
                  <c:v>Jul 21 - Sep 21</c:v>
                </c:pt>
                <c:pt idx="24">
                  <c:v>Ago 21 - Oct 21</c:v>
                </c:pt>
              </c:strCache>
            </c:strRef>
          </c:cat>
          <c:val>
            <c:numRef>
              <c:f>'[Gráficos series desestacionalizadas.xlsx]Hoja2'!$M$7:$M$31</c:f>
              <c:numCache>
                <c:formatCode>_-* #,##0_-;\-* #,##0_-;_-* "-"??_-;_-@_-</c:formatCode>
                <c:ptCount val="25"/>
                <c:pt idx="0">
                  <c:v>4680.8709036851296</c:v>
                </c:pt>
                <c:pt idx="1">
                  <c:v>4661.570728882064</c:v>
                </c:pt>
                <c:pt idx="2">
                  <c:v>4701.0804915377867</c:v>
                </c:pt>
                <c:pt idx="3">
                  <c:v>4729.1485016883898</c:v>
                </c:pt>
                <c:pt idx="4">
                  <c:v>4764.6943075844329</c:v>
                </c:pt>
                <c:pt idx="5">
                  <c:v>4742.6299305579805</c:v>
                </c:pt>
                <c:pt idx="6">
                  <c:v>4438.6382299846673</c:v>
                </c:pt>
                <c:pt idx="7">
                  <c:v>4171.2991771219067</c:v>
                </c:pt>
                <c:pt idx="8">
                  <c:v>4003.8148636578831</c:v>
                </c:pt>
                <c:pt idx="9">
                  <c:v>4149.3897666716693</c:v>
                </c:pt>
                <c:pt idx="10">
                  <c:v>4309.2395615245068</c:v>
                </c:pt>
                <c:pt idx="11">
                  <c:v>4407.3655901874263</c:v>
                </c:pt>
                <c:pt idx="12">
                  <c:v>4507.0631795467734</c:v>
                </c:pt>
                <c:pt idx="13">
                  <c:v>4529.8646943052472</c:v>
                </c:pt>
                <c:pt idx="14">
                  <c:v>4557.9022815214439</c:v>
                </c:pt>
                <c:pt idx="15">
                  <c:v>4531.77260394943</c:v>
                </c:pt>
                <c:pt idx="16">
                  <c:v>4534.2454418937532</c:v>
                </c:pt>
                <c:pt idx="17">
                  <c:v>4563.4420904831832</c:v>
                </c:pt>
                <c:pt idx="18">
                  <c:v>4535.3538874784299</c:v>
                </c:pt>
                <c:pt idx="19">
                  <c:v>4483.6770218529427</c:v>
                </c:pt>
                <c:pt idx="20">
                  <c:v>4380.4864991387594</c:v>
                </c:pt>
                <c:pt idx="21">
                  <c:v>4418.7414428409575</c:v>
                </c:pt>
                <c:pt idx="22">
                  <c:v>4480.9488219192735</c:v>
                </c:pt>
                <c:pt idx="23">
                  <c:v>4562.5148742857573</c:v>
                </c:pt>
                <c:pt idx="24">
                  <c:v>4599.0183638224235</c:v>
                </c:pt>
              </c:numCache>
            </c:numRef>
          </c:val>
          <c:smooth val="1"/>
          <c:extLst>
            <c:ext xmlns:c16="http://schemas.microsoft.com/office/drawing/2014/chart" uri="{C3380CC4-5D6E-409C-BE32-E72D297353CC}">
              <c16:uniqueId val="{00000005-B9DE-4113-A259-3F27B2AE3D78}"/>
            </c:ext>
          </c:extLst>
        </c:ser>
        <c:dLbls>
          <c:showLegendKey val="0"/>
          <c:showVal val="0"/>
          <c:showCatName val="0"/>
          <c:showSerName val="0"/>
          <c:showPercent val="0"/>
          <c:showBubbleSize val="0"/>
        </c:dLbls>
        <c:marker val="1"/>
        <c:smooth val="0"/>
        <c:axId val="679822447"/>
        <c:axId val="679822031"/>
      </c:lineChart>
      <c:catAx>
        <c:axId val="24733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7334495"/>
        <c:crosses val="autoZero"/>
        <c:auto val="1"/>
        <c:lblAlgn val="ctr"/>
        <c:lblOffset val="100"/>
        <c:noMultiLvlLbl val="0"/>
      </c:catAx>
      <c:valAx>
        <c:axId val="247334495"/>
        <c:scaling>
          <c:orientation val="minMax"/>
          <c:min val="4"/>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sz="900" dirty="0"/>
                  <a:t>Tasa de desempleo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247333247"/>
        <c:crosses val="autoZero"/>
        <c:crossBetween val="between"/>
      </c:valAx>
      <c:valAx>
        <c:axId val="679822031"/>
        <c:scaling>
          <c:orientation val="minMax"/>
          <c:min val="3500"/>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sz="900" dirty="0"/>
                  <a:t>Ocupados (miles)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679822447"/>
        <c:crosses val="max"/>
        <c:crossBetween val="between"/>
      </c:valAx>
      <c:catAx>
        <c:axId val="679822447"/>
        <c:scaling>
          <c:orientation val="minMax"/>
        </c:scaling>
        <c:delete val="1"/>
        <c:axPos val="b"/>
        <c:numFmt formatCode="General" sourceLinked="1"/>
        <c:majorTickMark val="out"/>
        <c:minorTickMark val="none"/>
        <c:tickLblPos val="nextTo"/>
        <c:crossAx val="67982203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rgbClr val="27689D"/>
                </a:solidFill>
                <a:latin typeface="+mn-lt"/>
                <a:ea typeface="+mn-ea"/>
                <a:cs typeface="+mn-cs"/>
              </a:defRPr>
            </a:pPr>
            <a:r>
              <a:rPr lang="es-MX" dirty="0"/>
              <a:t>Tasa de desempleo rural enero – octubre (2019-2021)</a:t>
            </a:r>
          </a:p>
        </c:rich>
      </c:tx>
      <c:layout>
        <c:manualLayout>
          <c:xMode val="edge"/>
          <c:yMode val="edge"/>
          <c:x val="0.30665091863517058"/>
          <c:y val="2.1798521018980735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rgbClr val="27689D"/>
              </a:solidFill>
              <a:latin typeface="+mn-lt"/>
              <a:ea typeface="+mn-ea"/>
              <a:cs typeface="+mn-cs"/>
            </a:defRPr>
          </a:pPr>
          <a:endParaRPr lang="es-CO"/>
        </a:p>
      </c:txPr>
    </c:title>
    <c:autoTitleDeleted val="0"/>
    <c:plotArea>
      <c:layout>
        <c:manualLayout>
          <c:layoutTarget val="inner"/>
          <c:xMode val="edge"/>
          <c:yMode val="edge"/>
          <c:x val="9.140927436238927E-2"/>
          <c:y val="7.5680059502524571E-2"/>
          <c:w val="0.895360184887525"/>
          <c:h val="0.75958577088667345"/>
        </c:manualLayout>
      </c:layout>
      <c:barChart>
        <c:barDir val="col"/>
        <c:grouping val="clustered"/>
        <c:varyColors val="0"/>
        <c:ser>
          <c:idx val="0"/>
          <c:order val="0"/>
          <c:tx>
            <c:strRef>
              <c:f>'[CUADRÓ Y GRÁFICOS.xlsx]CUADROS'!$IE$48</c:f>
              <c:strCache>
                <c:ptCount val="1"/>
                <c:pt idx="0">
                  <c:v>2019</c:v>
                </c:pt>
              </c:strCache>
            </c:strRef>
          </c:tx>
          <c:spPr>
            <a:solidFill>
              <a:srgbClr val="27689D"/>
            </a:solidFill>
            <a:ln>
              <a:noFill/>
            </a:ln>
            <a:effectLst/>
          </c:spPr>
          <c:invertIfNegative val="0"/>
          <c:dLbls>
            <c:dLbl>
              <c:idx val="0"/>
              <c:layout>
                <c:manualLayout>
                  <c:x val="-6.615214994487321E-3"/>
                  <c:y val="4.71447365685757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DA-46C2-97BD-FC93F3489191}"/>
                </c:ext>
              </c:extLst>
            </c:dLbl>
            <c:spPr>
              <a:noFill/>
              <a:ln>
                <a:noFill/>
              </a:ln>
              <a:effectLst/>
            </c:spPr>
            <c:txPr>
              <a:bodyPr rot="0" spcFirstLastPara="1" vertOverflow="ellipsis" vert="horz" wrap="square" anchor="ctr" anchorCtr="1"/>
              <a:lstStyle/>
              <a:p>
                <a:pPr>
                  <a:defRPr sz="700" b="0" i="0" u="none" strike="noStrike" kern="1200" baseline="0">
                    <a:solidFill>
                      <a:srgbClr val="1F4E79"/>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'[CUADRÓ Y GRÁFICOS.xlsx]CUADROS'!$ID$49:$ID$58</c:f>
              <c:strCache>
                <c:ptCount val="10"/>
                <c:pt idx="0">
                  <c:v>Enero</c:v>
                </c:pt>
                <c:pt idx="1">
                  <c:v>Febrero</c:v>
                </c:pt>
                <c:pt idx="2">
                  <c:v>Marzo</c:v>
                </c:pt>
                <c:pt idx="3">
                  <c:v>Abril</c:v>
                </c:pt>
                <c:pt idx="4">
                  <c:v>Mayo</c:v>
                </c:pt>
                <c:pt idx="5">
                  <c:v>Junio</c:v>
                </c:pt>
                <c:pt idx="6">
                  <c:v>Julio</c:v>
                </c:pt>
                <c:pt idx="7">
                  <c:v>Agosto</c:v>
                </c:pt>
                <c:pt idx="8">
                  <c:v>Septiembre</c:v>
                </c:pt>
                <c:pt idx="9">
                  <c:v>Octubre</c:v>
                </c:pt>
              </c:strCache>
            </c:strRef>
          </c:cat>
          <c:val>
            <c:numRef>
              <c:f>'[CUADRÓ Y GRÁFICOS.xlsx]CUADROS'!$IE$49:$IE$58</c:f>
              <c:numCache>
                <c:formatCode>General</c:formatCode>
                <c:ptCount val="10"/>
                <c:pt idx="0">
                  <c:v>7.4</c:v>
                </c:pt>
                <c:pt idx="1">
                  <c:v>7.3</c:v>
                </c:pt>
                <c:pt idx="2">
                  <c:v>6.4</c:v>
                </c:pt>
                <c:pt idx="3">
                  <c:v>7.3</c:v>
                </c:pt>
                <c:pt idx="4" formatCode="#,##0.0">
                  <c:v>6.4</c:v>
                </c:pt>
                <c:pt idx="5">
                  <c:v>4.0999999999999996</c:v>
                </c:pt>
                <c:pt idx="6" formatCode="#,##0.0">
                  <c:v>8</c:v>
                </c:pt>
                <c:pt idx="7">
                  <c:v>7.1</c:v>
                </c:pt>
                <c:pt idx="8">
                  <c:v>7.9</c:v>
                </c:pt>
                <c:pt idx="9">
                  <c:v>5.9</c:v>
                </c:pt>
              </c:numCache>
            </c:numRef>
          </c:val>
          <c:extLst>
            <c:ext xmlns:c16="http://schemas.microsoft.com/office/drawing/2014/chart" uri="{C3380CC4-5D6E-409C-BE32-E72D297353CC}">
              <c16:uniqueId val="{00000001-1DDA-46C2-97BD-FC93F3489191}"/>
            </c:ext>
          </c:extLst>
        </c:ser>
        <c:ser>
          <c:idx val="1"/>
          <c:order val="1"/>
          <c:tx>
            <c:strRef>
              <c:f>'[CUADRÓ Y GRÁFICOS.xlsx]CUADROS'!$IF$48</c:f>
              <c:strCache>
                <c:ptCount val="1"/>
                <c:pt idx="0">
                  <c:v>2020</c:v>
                </c:pt>
              </c:strCache>
            </c:strRef>
          </c:tx>
          <c:spPr>
            <a:solidFill>
              <a:srgbClr val="009267"/>
            </a:solidFill>
            <a:ln>
              <a:noFill/>
            </a:ln>
            <a:effectLst/>
          </c:spPr>
          <c:invertIfNegative val="0"/>
          <c:dLbls>
            <c:dLbl>
              <c:idx val="0"/>
              <c:layout>
                <c:manualLayout>
                  <c:x val="-8.3519759410482022E-3"/>
                  <c:y val="-1.81654341824839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DA-46C2-97BD-FC93F3489191}"/>
                </c:ext>
              </c:extLst>
            </c:dLbl>
            <c:dLbl>
              <c:idx val="1"/>
              <c:layout>
                <c:manualLayout>
                  <c:x val="1.0439969926310253E-2"/>
                  <c:y val="1.08992605094903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DA-46C2-97BD-FC93F3489191}"/>
                </c:ext>
              </c:extLst>
            </c:dLbl>
            <c:spPr>
              <a:noFill/>
              <a:ln>
                <a:noFill/>
              </a:ln>
              <a:effectLst/>
            </c:spPr>
            <c:txPr>
              <a:bodyPr rot="0" spcFirstLastPara="1" vertOverflow="ellipsis" vert="horz" wrap="square" anchor="ctr" anchorCtr="1"/>
              <a:lstStyle/>
              <a:p>
                <a:pPr>
                  <a:defRPr sz="700" b="0" i="0" u="none" strike="noStrike" kern="1200" baseline="0">
                    <a:solidFill>
                      <a:srgbClr val="009167"/>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'[CUADRÓ Y GRÁFICOS.xlsx]CUADROS'!$ID$49:$ID$58</c:f>
              <c:strCache>
                <c:ptCount val="10"/>
                <c:pt idx="0">
                  <c:v>Enero</c:v>
                </c:pt>
                <c:pt idx="1">
                  <c:v>Febrero</c:v>
                </c:pt>
                <c:pt idx="2">
                  <c:v>Marzo</c:v>
                </c:pt>
                <c:pt idx="3">
                  <c:v>Abril</c:v>
                </c:pt>
                <c:pt idx="4">
                  <c:v>Mayo</c:v>
                </c:pt>
                <c:pt idx="5">
                  <c:v>Junio</c:v>
                </c:pt>
                <c:pt idx="6">
                  <c:v>Julio</c:v>
                </c:pt>
                <c:pt idx="7">
                  <c:v>Agosto</c:v>
                </c:pt>
                <c:pt idx="8">
                  <c:v>Septiembre</c:v>
                </c:pt>
                <c:pt idx="9">
                  <c:v>Octubre</c:v>
                </c:pt>
              </c:strCache>
            </c:strRef>
          </c:cat>
          <c:val>
            <c:numRef>
              <c:f>'[CUADRÓ Y GRÁFICOS.xlsx]CUADROS'!$IF$49:$IF$58</c:f>
              <c:numCache>
                <c:formatCode>General</c:formatCode>
                <c:ptCount val="10"/>
                <c:pt idx="0" formatCode="0.0">
                  <c:v>9</c:v>
                </c:pt>
                <c:pt idx="1">
                  <c:v>7.4</c:v>
                </c:pt>
                <c:pt idx="2">
                  <c:v>7.7</c:v>
                </c:pt>
                <c:pt idx="3">
                  <c:v>11.7</c:v>
                </c:pt>
                <c:pt idx="4" formatCode="#,##0.0">
                  <c:v>11.1</c:v>
                </c:pt>
                <c:pt idx="5">
                  <c:v>9.1999999999999993</c:v>
                </c:pt>
                <c:pt idx="6" formatCode="#,##0.0">
                  <c:v>10.4</c:v>
                </c:pt>
                <c:pt idx="7">
                  <c:v>9.6999999999999993</c:v>
                </c:pt>
                <c:pt idx="8">
                  <c:v>7.9</c:v>
                </c:pt>
                <c:pt idx="9">
                  <c:v>7.8</c:v>
                </c:pt>
              </c:numCache>
            </c:numRef>
          </c:val>
          <c:extLst>
            <c:ext xmlns:c16="http://schemas.microsoft.com/office/drawing/2014/chart" uri="{C3380CC4-5D6E-409C-BE32-E72D297353CC}">
              <c16:uniqueId val="{00000004-1DDA-46C2-97BD-FC93F3489191}"/>
            </c:ext>
          </c:extLst>
        </c:ser>
        <c:ser>
          <c:idx val="2"/>
          <c:order val="2"/>
          <c:tx>
            <c:strRef>
              <c:f>'[CUADRÓ Y GRÁFICOS.xlsx]CUADROS'!$IG$48</c:f>
              <c:strCache>
                <c:ptCount val="1"/>
                <c:pt idx="0">
                  <c:v>2021</c:v>
                </c:pt>
              </c:strCache>
            </c:strRef>
          </c:tx>
          <c:spPr>
            <a:solidFill>
              <a:schemeClr val="accent3"/>
            </a:solidFill>
            <a:ln>
              <a:noFill/>
            </a:ln>
            <a:effectLst/>
          </c:spPr>
          <c:invertIfNegative val="0"/>
          <c:dLbls>
            <c:dLbl>
              <c:idx val="0"/>
              <c:layout>
                <c:manualLayout>
                  <c:x val="1.5659954889465359E-2"/>
                  <c:y val="3.6330868364967887E-3"/>
                </c:manualLayout>
              </c:layout>
              <c:spPr>
                <a:solidFill>
                  <a:schemeClr val="lt1"/>
                </a:solidFill>
                <a:ln>
                  <a:noFill/>
                </a:ln>
                <a:effectLst/>
              </c:spPr>
              <c:txPr>
                <a:bodyPr rot="0" spcFirstLastPara="1" vertOverflow="clip" horzOverflow="clip" vert="horz" wrap="square" lIns="36576" tIns="18288" rIns="36576" bIns="18288" anchor="ctr" anchorCtr="0">
                  <a:spAutoFit/>
                </a:bodyPr>
                <a:lstStyle/>
                <a:p>
                  <a:pPr algn="ctr">
                    <a:defRPr lang="en-US" sz="700" b="1" i="0" u="none" strike="noStrike" kern="1200" baseline="0">
                      <a:solidFill>
                        <a:schemeClr val="tx1">
                          <a:lumMod val="65000"/>
                          <a:lumOff val="3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5.0520905176630319E-2"/>
                      <c:h val="6.563214280605896E-2"/>
                    </c:manualLayout>
                  </c15:layout>
                </c:ext>
                <c:ext xmlns:c16="http://schemas.microsoft.com/office/drawing/2014/chart" uri="{C3380CC4-5D6E-409C-BE32-E72D297353CC}">
                  <c16:uniqueId val="{00000005-1DDA-46C2-97BD-FC93F3489191}"/>
                </c:ext>
              </c:extLst>
            </c:dLbl>
            <c:dLbl>
              <c:idx val="2"/>
              <c:spPr>
                <a:solidFill>
                  <a:schemeClr val="bg1"/>
                </a:solidFill>
                <a:ln>
                  <a:noFill/>
                </a:ln>
                <a:effectLst/>
              </c:spPr>
              <c:txPr>
                <a:bodyPr rot="0" spcFirstLastPara="1" vertOverflow="clip" horzOverflow="clip" vert="horz" wrap="square" lIns="36576" tIns="18288" rIns="36576" bIns="18288" anchor="ctr" anchorCtr="0">
                  <a:spAutoFit/>
                </a:bodyPr>
                <a:lstStyle/>
                <a:p>
                  <a:pPr algn="ctr">
                    <a:defRPr lang="en-US" sz="700" b="1" i="0" u="none" strike="noStrike" kern="1200" baseline="0">
                      <a:solidFill>
                        <a:schemeClr val="tx1">
                          <a:lumMod val="65000"/>
                          <a:lumOff val="3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5.0840162633924477E-2"/>
                      <c:h val="6.1269912700157553E-2"/>
                    </c:manualLayout>
                  </c15:layout>
                </c:ext>
                <c:ext xmlns:c16="http://schemas.microsoft.com/office/drawing/2014/chart" uri="{C3380CC4-5D6E-409C-BE32-E72D297353CC}">
                  <c16:uniqueId val="{00000006-1DDA-46C2-97BD-FC93F3489191}"/>
                </c:ext>
              </c:extLst>
            </c:dLbl>
            <c:spPr>
              <a:noFill/>
              <a:ln>
                <a:noFill/>
              </a:ln>
              <a:effectLst/>
            </c:spPr>
            <c:txPr>
              <a:bodyPr rot="0" spcFirstLastPara="1" vertOverflow="ellipsis" vert="horz" wrap="square" lIns="38100" tIns="19050" rIns="38100" bIns="19050" anchor="ctr" anchorCtr="0">
                <a:spAutoFit/>
              </a:bodyPr>
              <a:lstStyle/>
              <a:p>
                <a:pPr algn="ctr">
                  <a:defRPr lang="en-US" sz="700" b="1" i="0" u="none" strike="noStrike" kern="1200" baseline="0">
                    <a:solidFill>
                      <a:schemeClr val="tx1">
                        <a:lumMod val="65000"/>
                        <a:lumOff val="3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'[CUADRÓ Y GRÁFICOS.xlsx]CUADROS'!$ID$49:$ID$58</c:f>
              <c:strCache>
                <c:ptCount val="10"/>
                <c:pt idx="0">
                  <c:v>Enero</c:v>
                </c:pt>
                <c:pt idx="1">
                  <c:v>Febrero</c:v>
                </c:pt>
                <c:pt idx="2">
                  <c:v>Marzo</c:v>
                </c:pt>
                <c:pt idx="3">
                  <c:v>Abril</c:v>
                </c:pt>
                <c:pt idx="4">
                  <c:v>Mayo</c:v>
                </c:pt>
                <c:pt idx="5">
                  <c:v>Junio</c:v>
                </c:pt>
                <c:pt idx="6">
                  <c:v>Julio</c:v>
                </c:pt>
                <c:pt idx="7">
                  <c:v>Agosto</c:v>
                </c:pt>
                <c:pt idx="8">
                  <c:v>Septiembre</c:v>
                </c:pt>
                <c:pt idx="9">
                  <c:v>Octubre</c:v>
                </c:pt>
              </c:strCache>
            </c:strRef>
          </c:cat>
          <c:val>
            <c:numRef>
              <c:f>'[CUADRÓ Y GRÁFICOS.xlsx]CUADROS'!$IG$49:$IG$58</c:f>
              <c:numCache>
                <c:formatCode>General</c:formatCode>
                <c:ptCount val="10"/>
                <c:pt idx="0" formatCode="0.0">
                  <c:v>8.9</c:v>
                </c:pt>
                <c:pt idx="1">
                  <c:v>8.8000000000000007</c:v>
                </c:pt>
                <c:pt idx="2" formatCode="0.0">
                  <c:v>7.7</c:v>
                </c:pt>
                <c:pt idx="3" formatCode="0.0">
                  <c:v>9.1999999999999993</c:v>
                </c:pt>
                <c:pt idx="4" formatCode="0.0">
                  <c:v>10.3</c:v>
                </c:pt>
                <c:pt idx="5">
                  <c:v>6.7</c:v>
                </c:pt>
                <c:pt idx="6" formatCode="0.0">
                  <c:v>9.6</c:v>
                </c:pt>
                <c:pt idx="7" formatCode="0.0">
                  <c:v>7.2</c:v>
                </c:pt>
                <c:pt idx="8" formatCode="0.0">
                  <c:v>8.1</c:v>
                </c:pt>
                <c:pt idx="9" formatCode="#,##0.0">
                  <c:v>7.4</c:v>
                </c:pt>
              </c:numCache>
            </c:numRef>
          </c:val>
          <c:extLst>
            <c:ext xmlns:c16="http://schemas.microsoft.com/office/drawing/2014/chart" uri="{C3380CC4-5D6E-409C-BE32-E72D297353CC}">
              <c16:uniqueId val="{00000007-1DDA-46C2-97BD-FC93F3489191}"/>
            </c:ext>
          </c:extLst>
        </c:ser>
        <c:dLbls>
          <c:dLblPos val="outEnd"/>
          <c:showLegendKey val="0"/>
          <c:showVal val="1"/>
          <c:showCatName val="0"/>
          <c:showSerName val="0"/>
          <c:showPercent val="0"/>
          <c:showBubbleSize val="0"/>
        </c:dLbls>
        <c:gapWidth val="136"/>
        <c:overlap val="-27"/>
        <c:axId val="199358464"/>
        <c:axId val="296564736"/>
      </c:barChart>
      <c:catAx>
        <c:axId val="19935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700" b="0" i="0" u="none" strike="noStrike" kern="1200" baseline="0">
                <a:solidFill>
                  <a:srgbClr val="27689D"/>
                </a:solidFill>
                <a:latin typeface="+mn-lt"/>
                <a:ea typeface="+mn-ea"/>
                <a:cs typeface="+mn-cs"/>
              </a:defRPr>
            </a:pPr>
            <a:endParaRPr lang="es-CO"/>
          </a:p>
        </c:txPr>
        <c:crossAx val="296564736"/>
        <c:crosses val="autoZero"/>
        <c:auto val="1"/>
        <c:lblAlgn val="ctr"/>
        <c:lblOffset val="100"/>
        <c:noMultiLvlLbl val="0"/>
      </c:catAx>
      <c:valAx>
        <c:axId val="296564736"/>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a:t>Porcentaje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crossAx val="199358464"/>
        <c:crosses val="autoZero"/>
        <c:crossBetween val="between"/>
      </c:valAx>
      <c:spPr>
        <a:noFill/>
        <a:ln>
          <a:noFill/>
        </a:ln>
        <a:effectLst/>
      </c:spPr>
    </c:plotArea>
    <c:legend>
      <c:legendPos val="b"/>
      <c:layout>
        <c:manualLayout>
          <c:xMode val="edge"/>
          <c:yMode val="edge"/>
          <c:x val="0.40287761741143657"/>
          <c:y val="0.94606468038848279"/>
          <c:w val="0.19424476517712683"/>
          <c:h val="5.3935319611517173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sz="800">
          <a:solidFill>
            <a:srgbClr val="27689D"/>
          </a:solidFill>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9582538041666E-2"/>
          <c:y val="2.7708446057982651E-2"/>
          <c:w val="0.91240662276881013"/>
          <c:h val="0.6925089743365973"/>
        </c:manualLayout>
      </c:layout>
      <c:lineChart>
        <c:grouping val="standard"/>
        <c:varyColors val="0"/>
        <c:ser>
          <c:idx val="0"/>
          <c:order val="0"/>
          <c:tx>
            <c:strRef>
              <c:f>'[CUADRÓ Y GRÁFICOS.xlsx]TASA DE DESEMPLEO'!$D$254</c:f>
              <c:strCache>
                <c:ptCount val="1"/>
                <c:pt idx="0">
                  <c:v> TD Nacional </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19"/>
              <c:spPr>
                <a:noFill/>
                <a:ln>
                  <a:noFill/>
                </a:ln>
                <a:effectLst/>
              </c:spPr>
              <c:txPr>
                <a:bodyPr rot="0" spcFirstLastPara="1" vertOverflow="clip" horzOverflow="clip" vert="horz" wrap="square" lIns="36576" tIns="18288" rIns="36576" bIns="18288" anchor="ctr" anchorCtr="0">
                  <a:spAutoFit/>
                </a:bodyPr>
                <a:lstStyle/>
                <a:p>
                  <a:pPr algn="ctr" rtl="0">
                    <a:defRPr lang="en-US" sz="7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0-3F19-4D8F-8753-8BD227B88501}"/>
                </c:ext>
              </c:extLst>
            </c:dLbl>
            <c:dLbl>
              <c:idx val="20"/>
              <c:layout>
                <c:manualLayout>
                  <c:x val="0"/>
                  <c:y val="1.8472297371988404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1-3F19-4D8F-8753-8BD227B88501}"/>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'[CUADRÓ Y GRÁFICOS.xlsx]TASA DE DESEMPLEO'!$C$255:$C$275</c:f>
              <c:strCache>
                <c:ptCount val="21"/>
                <c:pt idx="0">
                  <c:v>Ago 01 - Oct 01</c:v>
                </c:pt>
                <c:pt idx="1">
                  <c:v>Ago 02 - Oct 02</c:v>
                </c:pt>
                <c:pt idx="2">
                  <c:v>Ago 03 - Oct 03</c:v>
                </c:pt>
                <c:pt idx="3">
                  <c:v>Ago 04 - Oct 04</c:v>
                </c:pt>
                <c:pt idx="4">
                  <c:v>Ago 05 - Oct 05</c:v>
                </c:pt>
                <c:pt idx="5">
                  <c:v>Ago 06 - Oct 06</c:v>
                </c:pt>
                <c:pt idx="6">
                  <c:v>Ago 07 - Oct 07</c:v>
                </c:pt>
                <c:pt idx="7">
                  <c:v>Ago 08 - Oct 08</c:v>
                </c:pt>
                <c:pt idx="8">
                  <c:v>Ago 09 - Oct 09</c:v>
                </c:pt>
                <c:pt idx="9">
                  <c:v>Ago 10 - Oct 10</c:v>
                </c:pt>
                <c:pt idx="10">
                  <c:v>Ago 11 - Oct 11</c:v>
                </c:pt>
                <c:pt idx="11">
                  <c:v>Ago 12 - Oct 12</c:v>
                </c:pt>
                <c:pt idx="12">
                  <c:v>Ago 13 - Oct 13</c:v>
                </c:pt>
                <c:pt idx="13">
                  <c:v>Ago 14 - Oct 14</c:v>
                </c:pt>
                <c:pt idx="14">
                  <c:v>Ago 15 - Oct 15</c:v>
                </c:pt>
                <c:pt idx="15">
                  <c:v>Ago 16 - Oct 16</c:v>
                </c:pt>
                <c:pt idx="16">
                  <c:v>Ago 17 - Oct 17</c:v>
                </c:pt>
                <c:pt idx="17">
                  <c:v>Ago 18 - Oct 18</c:v>
                </c:pt>
                <c:pt idx="18">
                  <c:v>Ago 19 - Oct 19</c:v>
                </c:pt>
                <c:pt idx="19">
                  <c:v>Ago 20 - Oct 20</c:v>
                </c:pt>
                <c:pt idx="20">
                  <c:v>Ago 21 - Oct 21</c:v>
                </c:pt>
              </c:strCache>
            </c:strRef>
          </c:cat>
          <c:val>
            <c:numRef>
              <c:f>'[CUADRÓ Y GRÁFICOS.xlsx]TASA DE DESEMPLEO'!$D$255:$D$275</c:f>
              <c:numCache>
                <c:formatCode>_-* #,##0.0_-;\-* #,##0.0_-;_-* "-"??_-;_-@_-</c:formatCode>
                <c:ptCount val="21"/>
                <c:pt idx="0">
                  <c:v>14.52376348250921</c:v>
                </c:pt>
                <c:pt idx="1">
                  <c:v>15.046959782620146</c:v>
                </c:pt>
                <c:pt idx="2">
                  <c:v>14.128407328071646</c:v>
                </c:pt>
                <c:pt idx="3">
                  <c:v>12.730516057958599</c:v>
                </c:pt>
                <c:pt idx="4">
                  <c:v>10.952008931458785</c:v>
                </c:pt>
                <c:pt idx="5">
                  <c:v>12.345300959220614</c:v>
                </c:pt>
                <c:pt idx="6">
                  <c:v>10.53084857503918</c:v>
                </c:pt>
                <c:pt idx="7">
                  <c:v>10.76014697559963</c:v>
                </c:pt>
                <c:pt idx="8">
                  <c:v>11.81025485561557</c:v>
                </c:pt>
                <c:pt idx="9">
                  <c:v>10.625469127993274</c:v>
                </c:pt>
                <c:pt idx="10">
                  <c:v>9.5915834919547489</c:v>
                </c:pt>
                <c:pt idx="11">
                  <c:v>9.5078742311435782</c:v>
                </c:pt>
                <c:pt idx="12">
                  <c:v>8.6712922890685338</c:v>
                </c:pt>
                <c:pt idx="13">
                  <c:v>8.3655465618901825</c:v>
                </c:pt>
                <c:pt idx="14">
                  <c:v>8.746433168661321</c:v>
                </c:pt>
                <c:pt idx="15">
                  <c:v>8.594213913196274</c:v>
                </c:pt>
                <c:pt idx="16">
                  <c:v>8.9573394095392231</c:v>
                </c:pt>
                <c:pt idx="17">
                  <c:v>9.2326630652388193</c:v>
                </c:pt>
                <c:pt idx="18">
                  <c:v>10.284207272261851</c:v>
                </c:pt>
                <c:pt idx="19">
                  <c:v>15.707839748050596</c:v>
                </c:pt>
                <c:pt idx="20">
                  <c:v>12.073734</c:v>
                </c:pt>
              </c:numCache>
            </c:numRef>
          </c:val>
          <c:smooth val="1"/>
          <c:extLst>
            <c:ext xmlns:c16="http://schemas.microsoft.com/office/drawing/2014/chart" uri="{C3380CC4-5D6E-409C-BE32-E72D297353CC}">
              <c16:uniqueId val="{00000002-3F19-4D8F-8753-8BD227B88501}"/>
            </c:ext>
          </c:extLst>
        </c:ser>
        <c:ser>
          <c:idx val="1"/>
          <c:order val="1"/>
          <c:tx>
            <c:strRef>
              <c:f>'[CUADRÓ Y GRÁFICOS.xlsx]TASA DE DESEMPLEO'!$E$254</c:f>
              <c:strCache>
                <c:ptCount val="1"/>
                <c:pt idx="0">
                  <c:v> TD Cabeceras </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18"/>
              <c:spPr>
                <a:noFill/>
                <a:ln>
                  <a:noFill/>
                </a:ln>
                <a:effectLst/>
              </c:spPr>
              <c:txPr>
                <a:bodyPr rot="0" spcFirstLastPara="1" vertOverflow="ellipsis" vert="horz" wrap="square" lIns="38100" tIns="19050" rIns="38100" bIns="19050" anchor="ctr" anchorCtr="0">
                  <a:spAutoFit/>
                </a:bodyPr>
                <a:lstStyle/>
                <a:p>
                  <a:pPr algn="ctr">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03-3F19-4D8F-8753-8BD227B88501}"/>
                </c:ext>
              </c:extLst>
            </c:dLbl>
            <c:dLbl>
              <c:idx val="19"/>
              <c:spPr>
                <a:noFill/>
                <a:ln>
                  <a:noFill/>
                </a:ln>
                <a:effectLst/>
              </c:spPr>
              <c:txPr>
                <a:bodyPr rot="0" spcFirstLastPara="1" vertOverflow="clip" horzOverflow="clip" vert="horz" wrap="square" lIns="36576" tIns="18288" rIns="36576" bIns="18288" anchor="ctr" anchorCtr="0">
                  <a:spAutoFit/>
                </a:bodyPr>
                <a:lstStyle/>
                <a:p>
                  <a:pPr algn="ctr">
                    <a:defRPr lang="en-US" sz="7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4-3F19-4D8F-8753-8BD227B88501}"/>
                </c:ext>
              </c:extLst>
            </c:dLbl>
            <c:dLbl>
              <c:idx val="20"/>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5-3F19-4D8F-8753-8BD227B88501}"/>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'[CUADRÓ Y GRÁFICOS.xlsx]TASA DE DESEMPLEO'!$C$255:$C$275</c:f>
              <c:strCache>
                <c:ptCount val="21"/>
                <c:pt idx="0">
                  <c:v>Ago 01 - Oct 01</c:v>
                </c:pt>
                <c:pt idx="1">
                  <c:v>Ago 02 - Oct 02</c:v>
                </c:pt>
                <c:pt idx="2">
                  <c:v>Ago 03 - Oct 03</c:v>
                </c:pt>
                <c:pt idx="3">
                  <c:v>Ago 04 - Oct 04</c:v>
                </c:pt>
                <c:pt idx="4">
                  <c:v>Ago 05 - Oct 05</c:v>
                </c:pt>
                <c:pt idx="5">
                  <c:v>Ago 06 - Oct 06</c:v>
                </c:pt>
                <c:pt idx="6">
                  <c:v>Ago 07 - Oct 07</c:v>
                </c:pt>
                <c:pt idx="7">
                  <c:v>Ago 08 - Oct 08</c:v>
                </c:pt>
                <c:pt idx="8">
                  <c:v>Ago 09 - Oct 09</c:v>
                </c:pt>
                <c:pt idx="9">
                  <c:v>Ago 10 - Oct 10</c:v>
                </c:pt>
                <c:pt idx="10">
                  <c:v>Ago 11 - Oct 11</c:v>
                </c:pt>
                <c:pt idx="11">
                  <c:v>Ago 12 - Oct 12</c:v>
                </c:pt>
                <c:pt idx="12">
                  <c:v>Ago 13 - Oct 13</c:v>
                </c:pt>
                <c:pt idx="13">
                  <c:v>Ago 14 - Oct 14</c:v>
                </c:pt>
                <c:pt idx="14">
                  <c:v>Ago 15 - Oct 15</c:v>
                </c:pt>
                <c:pt idx="15">
                  <c:v>Ago 16 - Oct 16</c:v>
                </c:pt>
                <c:pt idx="16">
                  <c:v>Ago 17 - Oct 17</c:v>
                </c:pt>
                <c:pt idx="17">
                  <c:v>Ago 18 - Oct 18</c:v>
                </c:pt>
                <c:pt idx="18">
                  <c:v>Ago 19 - Oct 19</c:v>
                </c:pt>
                <c:pt idx="19">
                  <c:v>Ago 20 - Oct 20</c:v>
                </c:pt>
                <c:pt idx="20">
                  <c:v>Ago 21 - Oct 21</c:v>
                </c:pt>
              </c:strCache>
            </c:strRef>
          </c:cat>
          <c:val>
            <c:numRef>
              <c:f>'[CUADRÓ Y GRÁFICOS.xlsx]TASA DE DESEMPLEO'!$E$255:$E$275</c:f>
              <c:numCache>
                <c:formatCode>_-* #,##0.0_-;\-* #,##0.0_-;_-* "-"??_-;_-@_-</c:formatCode>
                <c:ptCount val="21"/>
                <c:pt idx="0">
                  <c:v>16.374976683443482</c:v>
                </c:pt>
                <c:pt idx="1">
                  <c:v>16.590479664063114</c:v>
                </c:pt>
                <c:pt idx="2">
                  <c:v>15.730517815757514</c:v>
                </c:pt>
                <c:pt idx="3">
                  <c:v>13.946030967286676</c:v>
                </c:pt>
                <c:pt idx="4">
                  <c:v>12.464116073522634</c:v>
                </c:pt>
                <c:pt idx="5">
                  <c:v>13.200703570347736</c:v>
                </c:pt>
                <c:pt idx="6">
                  <c:v>11.49811842791723</c:v>
                </c:pt>
                <c:pt idx="7">
                  <c:v>11.623281669980681</c:v>
                </c:pt>
                <c:pt idx="8">
                  <c:v>12.981268301925178</c:v>
                </c:pt>
                <c:pt idx="9">
                  <c:v>11.418373971649029</c:v>
                </c:pt>
                <c:pt idx="10">
                  <c:v>10.541518668086479</c:v>
                </c:pt>
                <c:pt idx="11">
                  <c:v>10.594723328250414</c:v>
                </c:pt>
                <c:pt idx="12">
                  <c:v>9.5346424209104015</c:v>
                </c:pt>
                <c:pt idx="13">
                  <c:v>9.1722206511296154</c:v>
                </c:pt>
                <c:pt idx="14">
                  <c:v>9.3576162679132775</c:v>
                </c:pt>
                <c:pt idx="15">
                  <c:v>9.6182433296110084</c:v>
                </c:pt>
                <c:pt idx="16">
                  <c:v>10.108916454428508</c:v>
                </c:pt>
                <c:pt idx="17">
                  <c:v>10.419258787571884</c:v>
                </c:pt>
                <c:pt idx="18">
                  <c:v>11.150394773697846</c:v>
                </c:pt>
                <c:pt idx="19">
                  <c:v>17.619653353105559</c:v>
                </c:pt>
                <c:pt idx="20">
                  <c:v>13.241491</c:v>
                </c:pt>
              </c:numCache>
            </c:numRef>
          </c:val>
          <c:smooth val="1"/>
          <c:extLst>
            <c:ext xmlns:c16="http://schemas.microsoft.com/office/drawing/2014/chart" uri="{C3380CC4-5D6E-409C-BE32-E72D297353CC}">
              <c16:uniqueId val="{00000006-3F19-4D8F-8753-8BD227B88501}"/>
            </c:ext>
          </c:extLst>
        </c:ser>
        <c:ser>
          <c:idx val="2"/>
          <c:order val="2"/>
          <c:tx>
            <c:strRef>
              <c:f>'[CUADRÓ Y GRÁFICOS.xlsx]TASA DE DESEMPLEO'!$F$254</c:f>
              <c:strCache>
                <c:ptCount val="1"/>
                <c:pt idx="0">
                  <c:v> TD Rural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9"/>
              <c:spPr>
                <a:noFill/>
                <a:ln>
                  <a:noFill/>
                </a:ln>
                <a:effectLst/>
              </c:spPr>
              <c:txPr>
                <a:bodyPr rot="0" spcFirstLastPara="1" vertOverflow="clip" horzOverflow="clip" vert="horz" wrap="square" lIns="36576" tIns="18288" rIns="36576" bIns="18288"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2.9959994530874893E-2"/>
                      <c:h val="6.5334479488477343E-2"/>
                    </c:manualLayout>
                  </c15:layout>
                </c:ext>
                <c:ext xmlns:c16="http://schemas.microsoft.com/office/drawing/2014/chart" uri="{C3380CC4-5D6E-409C-BE32-E72D297353CC}">
                  <c16:uniqueId val="{00000007-3F19-4D8F-8753-8BD227B88501}"/>
                </c:ext>
              </c:extLst>
            </c:dLbl>
            <c:dLbl>
              <c:idx val="20"/>
              <c:spPr>
                <a:solidFill>
                  <a:schemeClr val="bg1">
                    <a:lumMod val="75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3.3346769844031579E-2"/>
                      <c:h val="5.3019614573818395E-2"/>
                    </c:manualLayout>
                  </c15:layout>
                </c:ext>
                <c:ext xmlns:c16="http://schemas.microsoft.com/office/drawing/2014/chart" uri="{C3380CC4-5D6E-409C-BE32-E72D297353CC}">
                  <c16:uniqueId val="{00000008-3F19-4D8F-8753-8BD227B88501}"/>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'[CUADRÓ Y GRÁFICOS.xlsx]TASA DE DESEMPLEO'!$C$255:$C$275</c:f>
              <c:strCache>
                <c:ptCount val="21"/>
                <c:pt idx="0">
                  <c:v>Ago 01 - Oct 01</c:v>
                </c:pt>
                <c:pt idx="1">
                  <c:v>Ago 02 - Oct 02</c:v>
                </c:pt>
                <c:pt idx="2">
                  <c:v>Ago 03 - Oct 03</c:v>
                </c:pt>
                <c:pt idx="3">
                  <c:v>Ago 04 - Oct 04</c:v>
                </c:pt>
                <c:pt idx="4">
                  <c:v>Ago 05 - Oct 05</c:v>
                </c:pt>
                <c:pt idx="5">
                  <c:v>Ago 06 - Oct 06</c:v>
                </c:pt>
                <c:pt idx="6">
                  <c:v>Ago 07 - Oct 07</c:v>
                </c:pt>
                <c:pt idx="7">
                  <c:v>Ago 08 - Oct 08</c:v>
                </c:pt>
                <c:pt idx="8">
                  <c:v>Ago 09 - Oct 09</c:v>
                </c:pt>
                <c:pt idx="9">
                  <c:v>Ago 10 - Oct 10</c:v>
                </c:pt>
                <c:pt idx="10">
                  <c:v>Ago 11 - Oct 11</c:v>
                </c:pt>
                <c:pt idx="11">
                  <c:v>Ago 12 - Oct 12</c:v>
                </c:pt>
                <c:pt idx="12">
                  <c:v>Ago 13 - Oct 13</c:v>
                </c:pt>
                <c:pt idx="13">
                  <c:v>Ago 14 - Oct 14</c:v>
                </c:pt>
                <c:pt idx="14">
                  <c:v>Ago 15 - Oct 15</c:v>
                </c:pt>
                <c:pt idx="15">
                  <c:v>Ago 16 - Oct 16</c:v>
                </c:pt>
                <c:pt idx="16">
                  <c:v>Ago 17 - Oct 17</c:v>
                </c:pt>
                <c:pt idx="17">
                  <c:v>Ago 18 - Oct 18</c:v>
                </c:pt>
                <c:pt idx="18">
                  <c:v>Ago 19 - Oct 19</c:v>
                </c:pt>
                <c:pt idx="19">
                  <c:v>Ago 20 - Oct 20</c:v>
                </c:pt>
                <c:pt idx="20">
                  <c:v>Ago 21 - Oct 21</c:v>
                </c:pt>
              </c:strCache>
            </c:strRef>
          </c:cat>
          <c:val>
            <c:numRef>
              <c:f>'[CUADRÓ Y GRÁFICOS.xlsx]TASA DE DESEMPLEO'!$F$255:$F$275</c:f>
              <c:numCache>
                <c:formatCode>_-* #,##0.0_-;\-* #,##0.0_-;_-* "-"??_-;_-@_-</c:formatCode>
                <c:ptCount val="21"/>
                <c:pt idx="0">
                  <c:v>8.9804790382207678</c:v>
                </c:pt>
                <c:pt idx="1">
                  <c:v>10.158623383948274</c:v>
                </c:pt>
                <c:pt idx="2">
                  <c:v>9.0612780362154215</c:v>
                </c:pt>
                <c:pt idx="3">
                  <c:v>8.7964425937143531</c:v>
                </c:pt>
                <c:pt idx="4">
                  <c:v>5.9674034557539724</c:v>
                </c:pt>
                <c:pt idx="5">
                  <c:v>9.332986538901757</c:v>
                </c:pt>
                <c:pt idx="6">
                  <c:v>7.052026082053847</c:v>
                </c:pt>
                <c:pt idx="7">
                  <c:v>7.5558095716598483</c:v>
                </c:pt>
                <c:pt idx="8">
                  <c:v>7.7238836398562034</c:v>
                </c:pt>
                <c:pt idx="9">
                  <c:v>7.8006089173533439</c:v>
                </c:pt>
                <c:pt idx="10">
                  <c:v>6.1797979360146149</c:v>
                </c:pt>
                <c:pt idx="11">
                  <c:v>5.5594502954362257</c:v>
                </c:pt>
                <c:pt idx="12">
                  <c:v>5.5135389872139031</c:v>
                </c:pt>
                <c:pt idx="13">
                  <c:v>5.3282673472100335</c:v>
                </c:pt>
                <c:pt idx="14">
                  <c:v>6.4237688806658646</c:v>
                </c:pt>
                <c:pt idx="15">
                  <c:v>4.7801200674853108</c:v>
                </c:pt>
                <c:pt idx="16">
                  <c:v>4.6618372953950233</c:v>
                </c:pt>
                <c:pt idx="17">
                  <c:v>4.7639036947543802</c:v>
                </c:pt>
                <c:pt idx="18">
                  <c:v>6.9595914496778457</c:v>
                </c:pt>
                <c:pt idx="19">
                  <c:v>8.4646095250657449</c:v>
                </c:pt>
                <c:pt idx="20">
                  <c:v>7.5630290000000002</c:v>
                </c:pt>
              </c:numCache>
            </c:numRef>
          </c:val>
          <c:smooth val="1"/>
          <c:extLst>
            <c:ext xmlns:c16="http://schemas.microsoft.com/office/drawing/2014/chart" uri="{C3380CC4-5D6E-409C-BE32-E72D297353CC}">
              <c16:uniqueId val="{00000009-3F19-4D8F-8753-8BD227B88501}"/>
            </c:ext>
          </c:extLst>
        </c:ser>
        <c:dLbls>
          <c:showLegendKey val="0"/>
          <c:showVal val="0"/>
          <c:showCatName val="0"/>
          <c:showSerName val="0"/>
          <c:showPercent val="0"/>
          <c:showBubbleSize val="0"/>
        </c:dLbls>
        <c:marker val="1"/>
        <c:smooth val="0"/>
        <c:axId val="-97250928"/>
        <c:axId val="-97252016"/>
      </c:lineChart>
      <c:catAx>
        <c:axId val="-972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97252016"/>
        <c:crosses val="autoZero"/>
        <c:auto val="1"/>
        <c:lblAlgn val="ctr"/>
        <c:lblOffset val="100"/>
        <c:noMultiLvlLbl val="0"/>
      </c:catAx>
      <c:valAx>
        <c:axId val="-97252016"/>
        <c:scaling>
          <c:orientation val="minMax"/>
          <c:min val="3"/>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Tasa de desempleo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9725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tx>
            <c:strRef>
              <c:f>'[CUADRÓ Y GRÁFICOS.xlsx]OCUPADOS NACIONAL'!$C$4</c:f>
              <c:strCache>
                <c:ptCount val="1"/>
                <c:pt idx="0">
                  <c:v>Ocupados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6034-4A8A-9D6C-9B2AC83F09A6}"/>
              </c:ext>
            </c:extLst>
          </c:dPt>
          <c:dPt>
            <c:idx val="5"/>
            <c:invertIfNegative val="0"/>
            <c:bubble3D val="0"/>
            <c:spPr>
              <a:solidFill>
                <a:srgbClr val="0070C0"/>
              </a:solidFill>
              <a:ln>
                <a:noFill/>
              </a:ln>
              <a:effectLst/>
            </c:spPr>
            <c:extLst>
              <c:ext xmlns:c16="http://schemas.microsoft.com/office/drawing/2014/chart" uri="{C3380CC4-5D6E-409C-BE32-E72D297353CC}">
                <c16:uniqueId val="{00000003-6034-4A8A-9D6C-9B2AC83F09A6}"/>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'[CUADRÓ Y GRÁFICOS.xlsx]OCUPADOS NACIONAL'!$B$5:$B$20</c:f>
              <c:strCache>
                <c:ptCount val="16"/>
                <c:pt idx="0">
                  <c:v>Ocupados Total Nacional</c:v>
                </c:pt>
                <c:pt idx="1">
                  <c:v>No informa</c:v>
                </c:pt>
                <c:pt idx="2">
                  <c:v>Explotación de minas y canteras</c:v>
                </c:pt>
                <c:pt idx="3">
                  <c:v>Actividades inmobiliarias</c:v>
                </c:pt>
                <c:pt idx="4">
                  <c:v>Suministro de electricidad gas, agua y gestión de desechos</c:v>
                </c:pt>
                <c:pt idx="5">
                  <c:v>Actividades financieras y de seguros</c:v>
                </c:pt>
                <c:pt idx="6">
                  <c:v>Información y comunicaciones</c:v>
                </c:pt>
                <c:pt idx="7">
                  <c:v>Actividades profesionales, científicas, técnicas y servicios administrativos</c:v>
                </c:pt>
                <c:pt idx="8">
                  <c:v>Transporte y almacenamiento</c:v>
                </c:pt>
                <c:pt idx="9">
                  <c:v>Construcción</c:v>
                </c:pt>
                <c:pt idx="10">
                  <c:v>Alojamiento y servicios de comida</c:v>
                </c:pt>
                <c:pt idx="11">
                  <c:v>Actividades artísticas, entretenimiento, recreación y otras actividades de servicios</c:v>
                </c:pt>
                <c:pt idx="12">
                  <c:v>Industrias manufactureras</c:v>
                </c:pt>
                <c:pt idx="13">
                  <c:v>Administración pública y defensa, educación y atención de la salud humana</c:v>
                </c:pt>
                <c:pt idx="14">
                  <c:v>Agricultura, ganadería, caza, silvicultura y pesca</c:v>
                </c:pt>
                <c:pt idx="15">
                  <c:v>Comercio y reparación de vehículos</c:v>
                </c:pt>
              </c:strCache>
            </c:strRef>
          </c:cat>
          <c:val>
            <c:numRef>
              <c:f>'[CUADRÓ Y GRÁFICOS.xlsx]OCUPADOS NACIONAL'!$C$5:$C$20</c:f>
              <c:numCache>
                <c:formatCode>#,##0</c:formatCode>
                <c:ptCount val="16"/>
                <c:pt idx="0">
                  <c:v>21850.002718</c:v>
                </c:pt>
                <c:pt idx="1">
                  <c:v>0.87323899999999999</c:v>
                </c:pt>
                <c:pt idx="2">
                  <c:v>110.65786</c:v>
                </c:pt>
                <c:pt idx="3">
                  <c:v>258.63112000000001</c:v>
                </c:pt>
                <c:pt idx="4">
                  <c:v>284.53715499999998</c:v>
                </c:pt>
                <c:pt idx="5">
                  <c:v>301.57538599999998</c:v>
                </c:pt>
                <c:pt idx="6">
                  <c:v>323.74458800000002</c:v>
                </c:pt>
                <c:pt idx="7">
                  <c:v>1480.9865440000001</c:v>
                </c:pt>
                <c:pt idx="8">
                  <c:v>1542.1227289999999</c:v>
                </c:pt>
                <c:pt idx="9">
                  <c:v>1547.2455560000001</c:v>
                </c:pt>
                <c:pt idx="10">
                  <c:v>1569.9627800000001</c:v>
                </c:pt>
                <c:pt idx="11">
                  <c:v>1875.894016</c:v>
                </c:pt>
                <c:pt idx="12">
                  <c:v>2373.1527380000002</c:v>
                </c:pt>
                <c:pt idx="13">
                  <c:v>2434.0443439999999</c:v>
                </c:pt>
                <c:pt idx="14">
                  <c:v>3551.316041</c:v>
                </c:pt>
                <c:pt idx="15">
                  <c:v>4195.2586220000003</c:v>
                </c:pt>
              </c:numCache>
            </c:numRef>
          </c:val>
          <c:extLst>
            <c:ext xmlns:c16="http://schemas.microsoft.com/office/drawing/2014/chart" uri="{C3380CC4-5D6E-409C-BE32-E72D297353CC}">
              <c16:uniqueId val="{00000004-6034-4A8A-9D6C-9B2AC83F09A6}"/>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'[CUADRÓ Y GRÁFICOS.xlsx]BALANCE NACIONAL'!$C$4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9C00-493B-8821-67BDF80AA985}"/>
              </c:ext>
            </c:extLst>
          </c:dPt>
          <c:dPt>
            <c:idx val="3"/>
            <c:invertIfNegative val="0"/>
            <c:bubble3D val="0"/>
            <c:spPr>
              <a:solidFill>
                <a:srgbClr val="0070C0"/>
              </a:solidFill>
              <a:ln>
                <a:noFill/>
              </a:ln>
              <a:effectLst/>
            </c:spPr>
            <c:extLst>
              <c:ext xmlns:c16="http://schemas.microsoft.com/office/drawing/2014/chart" uri="{C3380CC4-5D6E-409C-BE32-E72D297353CC}">
                <c16:uniqueId val="{00000003-9C00-493B-8821-67BDF80AA985}"/>
              </c:ext>
            </c:extLst>
          </c:dPt>
          <c:dPt>
            <c:idx val="6"/>
            <c:invertIfNegative val="0"/>
            <c:bubble3D val="0"/>
            <c:spPr>
              <a:solidFill>
                <a:srgbClr val="0070C0"/>
              </a:solidFill>
              <a:ln>
                <a:noFill/>
              </a:ln>
              <a:effectLst/>
            </c:spPr>
            <c:extLst>
              <c:ext xmlns:c16="http://schemas.microsoft.com/office/drawing/2014/chart" uri="{C3380CC4-5D6E-409C-BE32-E72D297353CC}">
                <c16:uniqueId val="{00000005-9C00-493B-8821-67BDF80AA985}"/>
              </c:ext>
            </c:extLst>
          </c:dPt>
          <c:dPt>
            <c:idx val="7"/>
            <c:invertIfNegative val="0"/>
            <c:bubble3D val="0"/>
            <c:spPr>
              <a:solidFill>
                <a:srgbClr val="0070C0"/>
              </a:solidFill>
              <a:ln>
                <a:noFill/>
              </a:ln>
              <a:effectLst/>
            </c:spPr>
            <c:extLst>
              <c:ext xmlns:c16="http://schemas.microsoft.com/office/drawing/2014/chart" uri="{C3380CC4-5D6E-409C-BE32-E72D297353CC}">
                <c16:uniqueId val="{00000007-9C00-493B-8821-67BDF80AA985}"/>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'[CUADRÓ Y GRÁFICOS.xlsx]BALANCE NACIONAL'!$B$5:$B$20</c:f>
              <c:strCache>
                <c:ptCount val="16"/>
                <c:pt idx="0">
                  <c:v>Ocupados Total Nacional</c:v>
                </c:pt>
                <c:pt idx="1">
                  <c:v>Agricultura, ganadería, caza, silvicultura y pesca</c:v>
                </c:pt>
                <c:pt idx="2">
                  <c:v>Explotación de minas y canteras</c:v>
                </c:pt>
                <c:pt idx="3">
                  <c:v>Actividades inmobiliarias</c:v>
                </c:pt>
                <c:pt idx="4">
                  <c:v>No informa</c:v>
                </c:pt>
                <c:pt idx="5">
                  <c:v>Información y comunicaciones</c:v>
                </c:pt>
                <c:pt idx="6">
                  <c:v>Actividades financieras y de seguros</c:v>
                </c:pt>
                <c:pt idx="7">
                  <c:v>Suministro de electricidad gas, agua y gestión de desechos</c:v>
                </c:pt>
                <c:pt idx="8">
                  <c:v>Industrias manufactureras</c:v>
                </c:pt>
                <c:pt idx="9">
                  <c:v>Actividades artísticas, entretenimiento, recreación y otras actividades de servicios</c:v>
                </c:pt>
                <c:pt idx="10">
                  <c:v>Construcción</c:v>
                </c:pt>
                <c:pt idx="11">
                  <c:v>Transporte y almacenamiento</c:v>
                </c:pt>
                <c:pt idx="12">
                  <c:v>Administración pública y defensa, educación y atención de la salud humana</c:v>
                </c:pt>
                <c:pt idx="13">
                  <c:v>Alojamiento y servicios de comida</c:v>
                </c:pt>
                <c:pt idx="14">
                  <c:v>Actividades profesionales, científicas, técnicas y servicios administrativos</c:v>
                </c:pt>
                <c:pt idx="15">
                  <c:v>Comercio y reparación de vehículos</c:v>
                </c:pt>
              </c:strCache>
            </c:strRef>
          </c:cat>
          <c:val>
            <c:numRef>
              <c:f>'[CUADRÓ Y GRÁFICOS.xlsx]BALANCE NACIONAL'!$C$5:$C$20</c:f>
              <c:numCache>
                <c:formatCode>#,##0</c:formatCode>
                <c:ptCount val="16"/>
                <c:pt idx="0">
                  <c:v>1448.8098513333316</c:v>
                </c:pt>
                <c:pt idx="1">
                  <c:v>-88.448192333332827</c:v>
                </c:pt>
                <c:pt idx="2">
                  <c:v>-20.48424</c:v>
                </c:pt>
                <c:pt idx="3">
                  <c:v>-7.3098133333333521</c:v>
                </c:pt>
                <c:pt idx="4">
                  <c:v>-0.12879433333333334</c:v>
                </c:pt>
                <c:pt idx="5">
                  <c:v>29.169254666666689</c:v>
                </c:pt>
                <c:pt idx="6">
                  <c:v>31.185719333333282</c:v>
                </c:pt>
                <c:pt idx="7">
                  <c:v>52.705121666666656</c:v>
                </c:pt>
                <c:pt idx="8">
                  <c:v>63.919171333333452</c:v>
                </c:pt>
                <c:pt idx="9">
                  <c:v>115.72284933333367</c:v>
                </c:pt>
                <c:pt idx="10">
                  <c:v>127.53128933333346</c:v>
                </c:pt>
                <c:pt idx="11">
                  <c:v>162.32186233333323</c:v>
                </c:pt>
                <c:pt idx="12">
                  <c:v>174.15117733333318</c:v>
                </c:pt>
                <c:pt idx="13">
                  <c:v>219.4669466666669</c:v>
                </c:pt>
                <c:pt idx="14">
                  <c:v>291.02214400000003</c:v>
                </c:pt>
                <c:pt idx="15">
                  <c:v>297.98535533333325</c:v>
                </c:pt>
              </c:numCache>
            </c:numRef>
          </c:val>
          <c:extLst>
            <c:ext xmlns:c16="http://schemas.microsoft.com/office/drawing/2014/chart" uri="{C3380CC4-5D6E-409C-BE32-E72D297353CC}">
              <c16:uniqueId val="{00000008-9C00-493B-8821-67BDF80AA985}"/>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0DD5-47DF-A589-A01193AA06CC}"/>
              </c:ext>
            </c:extLst>
          </c:dPt>
          <c:dPt>
            <c:idx val="3"/>
            <c:invertIfNegative val="0"/>
            <c:bubble3D val="0"/>
            <c:spPr>
              <a:solidFill>
                <a:srgbClr val="0070C0"/>
              </a:solidFill>
              <a:ln>
                <a:noFill/>
              </a:ln>
              <a:effectLst/>
            </c:spPr>
            <c:extLst>
              <c:ext xmlns:c16="http://schemas.microsoft.com/office/drawing/2014/chart" uri="{C3380CC4-5D6E-409C-BE32-E72D297353CC}">
                <c16:uniqueId val="{00000003-0DD5-47DF-A589-A01193AA06CC}"/>
              </c:ext>
            </c:extLst>
          </c:dPt>
          <c:dPt>
            <c:idx val="12"/>
            <c:invertIfNegative val="0"/>
            <c:bubble3D val="0"/>
            <c:spPr>
              <a:solidFill>
                <a:srgbClr val="0070C0"/>
              </a:solidFill>
              <a:ln>
                <a:noFill/>
              </a:ln>
              <a:effectLst/>
            </c:spPr>
            <c:extLst>
              <c:ext xmlns:c16="http://schemas.microsoft.com/office/drawing/2014/chart" uri="{C3380CC4-5D6E-409C-BE32-E72D297353CC}">
                <c16:uniqueId val="{00000005-0DD5-47DF-A589-A01193AA06CC}"/>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'[CUADRÓ Y GRÁFICOS.xlsx]OCUPADOS RURAL'!$B$5:$B$20</c:f>
              <c:strCache>
                <c:ptCount val="16"/>
                <c:pt idx="0">
                  <c:v>Ocupados Centros poblados y rural disperso</c:v>
                </c:pt>
                <c:pt idx="1">
                  <c:v>No informa</c:v>
                </c:pt>
                <c:pt idx="2">
                  <c:v>Información y comunicaciones</c:v>
                </c:pt>
                <c:pt idx="3">
                  <c:v>Actividades financieras y de seguros</c:v>
                </c:pt>
                <c:pt idx="4">
                  <c:v>Actividades inmobiliarias</c:v>
                </c:pt>
                <c:pt idx="5">
                  <c:v>Suministro de electricidad gas, agua y gestión de desechos</c:v>
                </c:pt>
                <c:pt idx="6">
                  <c:v>Explotación de minas y canteras</c:v>
                </c:pt>
                <c:pt idx="7">
                  <c:v>Actividades profesionales, científicas, técnicas y servicios administrativos</c:v>
                </c:pt>
                <c:pt idx="8">
                  <c:v>Transporte y almacenamiento</c:v>
                </c:pt>
                <c:pt idx="9">
                  <c:v>Administración pública y defensa, educación y atención de la salud humana</c:v>
                </c:pt>
                <c:pt idx="10">
                  <c:v>Construcción</c:v>
                </c:pt>
                <c:pt idx="11">
                  <c:v>Alojamiento y servicios de comida</c:v>
                </c:pt>
                <c:pt idx="12">
                  <c:v>Actividades artísticas, entretenimiento, recreación y otras actividades de servicios</c:v>
                </c:pt>
                <c:pt idx="13">
                  <c:v>Industrias manufactureras</c:v>
                </c:pt>
                <c:pt idx="14">
                  <c:v>Comercio y reparación de vehículos</c:v>
                </c:pt>
                <c:pt idx="15">
                  <c:v>Agricultura, ganadería, caza, silvicultura y pesca</c:v>
                </c:pt>
              </c:strCache>
            </c:strRef>
          </c:cat>
          <c:val>
            <c:numRef>
              <c:f>'[CUADRÓ Y GRÁFICOS.xlsx]OCUPADOS RURAL'!$C$5:$C$20</c:f>
              <c:numCache>
                <c:formatCode>#,##0</c:formatCode>
                <c:ptCount val="16"/>
                <c:pt idx="0">
                  <c:v>4723.8948309999996</c:v>
                </c:pt>
                <c:pt idx="1">
                  <c:v>0</c:v>
                </c:pt>
                <c:pt idx="2">
                  <c:v>7.4422090000000001</c:v>
                </c:pt>
                <c:pt idx="3">
                  <c:v>9.8812999999999995</c:v>
                </c:pt>
                <c:pt idx="4">
                  <c:v>10.025275000000001</c:v>
                </c:pt>
                <c:pt idx="5">
                  <c:v>26.257149999999999</c:v>
                </c:pt>
                <c:pt idx="6">
                  <c:v>43.074489</c:v>
                </c:pt>
                <c:pt idx="7">
                  <c:v>118.37868400000001</c:v>
                </c:pt>
                <c:pt idx="8">
                  <c:v>142.942857</c:v>
                </c:pt>
                <c:pt idx="9">
                  <c:v>157.16153499999999</c:v>
                </c:pt>
                <c:pt idx="10">
                  <c:v>203.63489300000001</c:v>
                </c:pt>
                <c:pt idx="11">
                  <c:v>206.701697</c:v>
                </c:pt>
                <c:pt idx="12">
                  <c:v>215.886483</c:v>
                </c:pt>
                <c:pt idx="13">
                  <c:v>284.38016099999999</c:v>
                </c:pt>
                <c:pt idx="14">
                  <c:v>415.87102199999998</c:v>
                </c:pt>
                <c:pt idx="15">
                  <c:v>2882.2570759999999</c:v>
                </c:pt>
              </c:numCache>
            </c:numRef>
          </c:val>
          <c:extLst>
            <c:ext xmlns:c16="http://schemas.microsoft.com/office/drawing/2014/chart" uri="{C3380CC4-5D6E-409C-BE32-E72D297353CC}">
              <c16:uniqueId val="{00000006-0DD5-47DF-A589-A01193AA06CC}"/>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'[CUADRÓ Y GRÁFICOS.xlsx]BALANCE RURAL'!$C$4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84AB-4EAB-8C57-9FD8729F5E0C}"/>
              </c:ext>
            </c:extLst>
          </c:dPt>
          <c:dPt>
            <c:idx val="3"/>
            <c:invertIfNegative val="0"/>
            <c:bubble3D val="0"/>
            <c:spPr>
              <a:solidFill>
                <a:srgbClr val="0070C0"/>
              </a:solidFill>
              <a:ln>
                <a:noFill/>
              </a:ln>
              <a:effectLst/>
            </c:spPr>
            <c:extLst>
              <c:ext xmlns:c16="http://schemas.microsoft.com/office/drawing/2014/chart" uri="{C3380CC4-5D6E-409C-BE32-E72D297353CC}">
                <c16:uniqueId val="{00000003-84AB-4EAB-8C57-9FD8729F5E0C}"/>
              </c:ext>
            </c:extLst>
          </c:dPt>
          <c:dPt>
            <c:idx val="6"/>
            <c:invertIfNegative val="0"/>
            <c:bubble3D val="0"/>
            <c:spPr>
              <a:solidFill>
                <a:srgbClr val="0070C0"/>
              </a:solidFill>
              <a:ln>
                <a:noFill/>
              </a:ln>
              <a:effectLst/>
            </c:spPr>
            <c:extLst>
              <c:ext xmlns:c16="http://schemas.microsoft.com/office/drawing/2014/chart" uri="{C3380CC4-5D6E-409C-BE32-E72D297353CC}">
                <c16:uniqueId val="{00000005-84AB-4EAB-8C57-9FD8729F5E0C}"/>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'[CUADRÓ Y GRÁFICOS.xlsx]BALANCE RURAL'!$B$5:$B$20</c:f>
              <c:strCache>
                <c:ptCount val="16"/>
                <c:pt idx="0">
                  <c:v>Ocupados Centros poblados y rural disperso</c:v>
                </c:pt>
                <c:pt idx="1">
                  <c:v>Agricultura, ganadería, caza, silvicultura y pesca</c:v>
                </c:pt>
                <c:pt idx="2">
                  <c:v>Explotación de minas y canteras</c:v>
                </c:pt>
                <c:pt idx="3">
                  <c:v>Transporte y almacenamiento</c:v>
                </c:pt>
                <c:pt idx="4">
                  <c:v>Actividades inmobiliarias</c:v>
                </c:pt>
                <c:pt idx="5">
                  <c:v>Actividades artísticas, entretenimiento, recreación y otras actividades de servicios</c:v>
                </c:pt>
                <c:pt idx="6">
                  <c:v>No informa</c:v>
                </c:pt>
                <c:pt idx="7">
                  <c:v>Actividades financieras y de seguros</c:v>
                </c:pt>
                <c:pt idx="8">
                  <c:v>Información y comunicaciones</c:v>
                </c:pt>
                <c:pt idx="9">
                  <c:v>Industrias manufactureras</c:v>
                </c:pt>
                <c:pt idx="10">
                  <c:v>Suministro de electricidad gas, agua y gestión de desechos</c:v>
                </c:pt>
                <c:pt idx="11">
                  <c:v>Administración pública y defensa, educación y atención de la salud humana</c:v>
                </c:pt>
                <c:pt idx="12">
                  <c:v>Construcción</c:v>
                </c:pt>
                <c:pt idx="13">
                  <c:v>Comercio y reparación de vehículos</c:v>
                </c:pt>
                <c:pt idx="14">
                  <c:v>Alojamiento y servicios de comida</c:v>
                </c:pt>
                <c:pt idx="15">
                  <c:v>Actividades profesionales, científicas, técnicas y servicios administrativos</c:v>
                </c:pt>
              </c:strCache>
            </c:strRef>
          </c:cat>
          <c:val>
            <c:numRef>
              <c:f>'[CUADRÓ Y GRÁFICOS.xlsx]BALANCE RURAL'!$C$5:$C$20</c:f>
              <c:numCache>
                <c:formatCode>_-* #,##0_-;\-* #,##0_-;_-* "-"??_-;_-@_-</c:formatCode>
                <c:ptCount val="16"/>
                <c:pt idx="0">
                  <c:v>97.505231000000094</c:v>
                </c:pt>
                <c:pt idx="1">
                  <c:v>-50.319557333332796</c:v>
                </c:pt>
                <c:pt idx="2">
                  <c:v>-10.785910999999999</c:v>
                </c:pt>
                <c:pt idx="3">
                  <c:v>-9.1245096666666541</c:v>
                </c:pt>
                <c:pt idx="4">
                  <c:v>-1.5338583333333329</c:v>
                </c:pt>
                <c:pt idx="5">
                  <c:v>-0.60868366666667839</c:v>
                </c:pt>
                <c:pt idx="6">
                  <c:v>0</c:v>
                </c:pt>
                <c:pt idx="7">
                  <c:v>1.389266666666666</c:v>
                </c:pt>
                <c:pt idx="8">
                  <c:v>1.8553423333333336</c:v>
                </c:pt>
                <c:pt idx="9">
                  <c:v>9.2272609999999986</c:v>
                </c:pt>
                <c:pt idx="10">
                  <c:v>9.6892166666666668</c:v>
                </c:pt>
                <c:pt idx="11">
                  <c:v>9.8424349999999663</c:v>
                </c:pt>
                <c:pt idx="12">
                  <c:v>18.079559666666682</c:v>
                </c:pt>
                <c:pt idx="13">
                  <c:v>29.626788666666641</c:v>
                </c:pt>
                <c:pt idx="14">
                  <c:v>35.90759700000001</c:v>
                </c:pt>
                <c:pt idx="15">
                  <c:v>54.260284000000013</c:v>
                </c:pt>
              </c:numCache>
            </c:numRef>
          </c:val>
          <c:extLst>
            <c:ext xmlns:c16="http://schemas.microsoft.com/office/drawing/2014/chart" uri="{C3380CC4-5D6E-409C-BE32-E72D297353CC}">
              <c16:uniqueId val="{00000006-84AB-4EAB-8C57-9FD8729F5E0C}"/>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_-* #,##0_-;\-* #,##0_-;_-* &quot;-&quot;??_-;_-@_-"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61358257099383E-2"/>
          <c:y val="5.0925903236890419E-2"/>
          <c:w val="0.90552239109646182"/>
          <c:h val="0.66521548283892395"/>
        </c:manualLayout>
      </c:layout>
      <c:lineChart>
        <c:grouping val="standard"/>
        <c:varyColors val="0"/>
        <c:ser>
          <c:idx val="0"/>
          <c:order val="0"/>
          <c:tx>
            <c:strRef>
              <c:f>'[Gráficos series desestacionalizadas.xlsx]Hoja1'!$E$1</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3"/>
              <c:layout>
                <c:manualLayout>
                  <c:x val="-7.7853071632889622E-3"/>
                  <c:y val="3.517449411165071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1123518608970228E-2"/>
                      <c:h val="4.6144597404846263E-2"/>
                    </c:manualLayout>
                  </c15:layout>
                </c:ext>
                <c:ext xmlns:c16="http://schemas.microsoft.com/office/drawing/2014/chart" uri="{C3380CC4-5D6E-409C-BE32-E72D297353CC}">
                  <c16:uniqueId val="{00000000-01DC-47F0-88D6-28AB1D6386A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'[Gráficos series desestacionalizadas.xlsx]Hoja1'!$D$227:$D$251</c:f>
              <c:strCache>
                <c:ptCount val="25"/>
                <c:pt idx="0">
                  <c:v>Oct-2019</c:v>
                </c:pt>
                <c:pt idx="1">
                  <c:v>Nov-2019</c:v>
                </c:pt>
                <c:pt idx="2">
                  <c:v>Dic-2019</c:v>
                </c:pt>
                <c:pt idx="3">
                  <c:v>Ene-2020</c:v>
                </c:pt>
                <c:pt idx="4">
                  <c:v>Feb-2020</c:v>
                </c:pt>
                <c:pt idx="5">
                  <c:v>Mar-2020</c:v>
                </c:pt>
                <c:pt idx="6">
                  <c:v>Abr-2020</c:v>
                </c:pt>
                <c:pt idx="7">
                  <c:v>May-2020</c:v>
                </c:pt>
                <c:pt idx="8">
                  <c:v>Jun-2020</c:v>
                </c:pt>
                <c:pt idx="9">
                  <c:v>Jul-2020</c:v>
                </c:pt>
                <c:pt idx="10">
                  <c:v>Ago-2020</c:v>
                </c:pt>
                <c:pt idx="11">
                  <c:v>Sep-2020</c:v>
                </c:pt>
                <c:pt idx="12">
                  <c:v>Oct-2020</c:v>
                </c:pt>
                <c:pt idx="13">
                  <c:v>Nov-2020</c:v>
                </c:pt>
                <c:pt idx="14">
                  <c:v>Dic-2020</c:v>
                </c:pt>
                <c:pt idx="15">
                  <c:v>Ene-2021</c:v>
                </c:pt>
                <c:pt idx="16">
                  <c:v>Feb-2021</c:v>
                </c:pt>
                <c:pt idx="17">
                  <c:v>Mar-2021</c:v>
                </c:pt>
                <c:pt idx="18">
                  <c:v>Abr-2021</c:v>
                </c:pt>
                <c:pt idx="19">
                  <c:v>May-2021</c:v>
                </c:pt>
                <c:pt idx="20">
                  <c:v>Jun-2021</c:v>
                </c:pt>
                <c:pt idx="21">
                  <c:v>Jul-2021</c:v>
                </c:pt>
                <c:pt idx="22">
                  <c:v>Ago-2021</c:v>
                </c:pt>
                <c:pt idx="23">
                  <c:v>Sep-2021</c:v>
                </c:pt>
                <c:pt idx="24">
                  <c:v>Oct-2021</c:v>
                </c:pt>
              </c:strCache>
            </c:strRef>
          </c:cat>
          <c:val>
            <c:numRef>
              <c:f>'[Gráficos series desestacionalizadas.xlsx]Hoja1'!$E$227:$E$251</c:f>
              <c:numCache>
                <c:formatCode>_-* #,##0.0_-;\-* #,##0.0_-;_-* "-"??_-;_-@_-</c:formatCode>
                <c:ptCount val="25"/>
                <c:pt idx="0">
                  <c:v>10.762611108027565</c:v>
                </c:pt>
                <c:pt idx="1">
                  <c:v>10.77912572635033</c:v>
                </c:pt>
                <c:pt idx="2">
                  <c:v>10.546023070393606</c:v>
                </c:pt>
                <c:pt idx="3">
                  <c:v>10.798600641835991</c:v>
                </c:pt>
                <c:pt idx="4">
                  <c:v>10.915612926878373</c:v>
                </c:pt>
                <c:pt idx="5">
                  <c:v>12.292032429015769</c:v>
                </c:pt>
                <c:pt idx="6">
                  <c:v>19.601679765160284</c:v>
                </c:pt>
                <c:pt idx="7">
                  <c:v>20.658443094925584</c:v>
                </c:pt>
                <c:pt idx="8">
                  <c:v>20.283029731325801</c:v>
                </c:pt>
                <c:pt idx="9">
                  <c:v>19.606047934504947</c:v>
                </c:pt>
                <c:pt idx="10">
                  <c:v>17.178612268634318</c:v>
                </c:pt>
                <c:pt idx="11">
                  <c:v>16.306447872454662</c:v>
                </c:pt>
                <c:pt idx="12">
                  <c:v>15.679368652006678</c:v>
                </c:pt>
                <c:pt idx="13">
                  <c:v>14.951630492371065</c:v>
                </c:pt>
                <c:pt idx="14" formatCode="_-* #,##0.0_-;\-* #,##0.0_-;_-* &quot;-&quot;?_-;_-@_-">
                  <c:v>14.523932782570851</c:v>
                </c:pt>
                <c:pt idx="15" formatCode="_-* #,##0.0_-;\-* #,##0.0_-;_-* &quot;-&quot;?_-;_-@_-">
                  <c:v>15.048227907022724</c:v>
                </c:pt>
                <c:pt idx="16" formatCode="_-* #,##0.0_-;\-* #,##0.0_-;_-* &quot;-&quot;?_-;_-@_-">
                  <c:v>14.633112331532722</c:v>
                </c:pt>
                <c:pt idx="17" formatCode="_-* #,##0.0_-;\-* #,##0.0_-;_-* &quot;-&quot;?_-;_-@_-">
                  <c:v>13.81534906962942</c:v>
                </c:pt>
                <c:pt idx="18" formatCode="_-* #,##0.0_-;\-* #,##0.0_-;_-* &quot;-&quot;?_-;_-@_-">
                  <c:v>14.860688467213867</c:v>
                </c:pt>
                <c:pt idx="19" formatCode="_-* #,##0.0_-;\-* #,##0.0_-;_-* &quot;-&quot;?_-;_-@_-">
                  <c:v>14.911814068134035</c:v>
                </c:pt>
                <c:pt idx="20" formatCode="_-* #,##0.0_-;\-* #,##0.0_-;_-* &quot;-&quot;?_-;_-@_-">
                  <c:v>14.716089658462442</c:v>
                </c:pt>
                <c:pt idx="21" formatCode="_-* #,##0.0_-;\-* #,##0.0_-;_-* &quot;-&quot;?_-;_-@_-">
                  <c:v>13.744287842982644</c:v>
                </c:pt>
                <c:pt idx="22" formatCode="_-* #,##0.0_-;\-* #,##0.0_-;_-* &quot;-&quot;?_-;_-@_-">
                  <c:v>12.771328809192598</c:v>
                </c:pt>
                <c:pt idx="23" formatCode="_-* #,##0.0_-;\-* #,##0.0_-;_-* &quot;-&quot;?_-;_-@_-">
                  <c:v>12.684398362114241</c:v>
                </c:pt>
                <c:pt idx="24" formatCode="_-* #,##0.0_-;\-* #,##0.0_-;_-* &quot;-&quot;?_-;_-@_-">
                  <c:v>12.761933124049282</c:v>
                </c:pt>
              </c:numCache>
            </c:numRef>
          </c:val>
          <c:smooth val="1"/>
          <c:extLst>
            <c:ext xmlns:c16="http://schemas.microsoft.com/office/drawing/2014/chart" uri="{C3380CC4-5D6E-409C-BE32-E72D297353CC}">
              <c16:uniqueId val="{00000001-01DC-47F0-88D6-28AB1D6386A5}"/>
            </c:ext>
          </c:extLst>
        </c:ser>
        <c:ser>
          <c:idx val="1"/>
          <c:order val="1"/>
          <c:tx>
            <c:strRef>
              <c:f>'[Gráficos series desestacionalizadas.xlsx]Hoja1'!$F$1</c:f>
              <c:strCache>
                <c:ptCount val="1"/>
                <c:pt idx="0">
                  <c:v>TD Trece ciudades y 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2"/>
              <c:layout>
                <c:manualLayout>
                  <c:x val="-3.2610031892209887E-2"/>
                  <c:y val="-3.1716821233452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DC-47F0-88D6-28AB1D6386A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 series desestacionalizadas.xlsx]Hoja1'!$D$227:$D$251</c:f>
              <c:strCache>
                <c:ptCount val="25"/>
                <c:pt idx="0">
                  <c:v>Oct-2019</c:v>
                </c:pt>
                <c:pt idx="1">
                  <c:v>Nov-2019</c:v>
                </c:pt>
                <c:pt idx="2">
                  <c:v>Dic-2019</c:v>
                </c:pt>
                <c:pt idx="3">
                  <c:v>Ene-2020</c:v>
                </c:pt>
                <c:pt idx="4">
                  <c:v>Feb-2020</c:v>
                </c:pt>
                <c:pt idx="5">
                  <c:v>Mar-2020</c:v>
                </c:pt>
                <c:pt idx="6">
                  <c:v>Abr-2020</c:v>
                </c:pt>
                <c:pt idx="7">
                  <c:v>May-2020</c:v>
                </c:pt>
                <c:pt idx="8">
                  <c:v>Jun-2020</c:v>
                </c:pt>
                <c:pt idx="9">
                  <c:v>Jul-2020</c:v>
                </c:pt>
                <c:pt idx="10">
                  <c:v>Ago-2020</c:v>
                </c:pt>
                <c:pt idx="11">
                  <c:v>Sep-2020</c:v>
                </c:pt>
                <c:pt idx="12">
                  <c:v>Oct-2020</c:v>
                </c:pt>
                <c:pt idx="13">
                  <c:v>Nov-2020</c:v>
                </c:pt>
                <c:pt idx="14">
                  <c:v>Dic-2020</c:v>
                </c:pt>
                <c:pt idx="15">
                  <c:v>Ene-2021</c:v>
                </c:pt>
                <c:pt idx="16">
                  <c:v>Feb-2021</c:v>
                </c:pt>
                <c:pt idx="17">
                  <c:v>Mar-2021</c:v>
                </c:pt>
                <c:pt idx="18">
                  <c:v>Abr-2021</c:v>
                </c:pt>
                <c:pt idx="19">
                  <c:v>May-2021</c:v>
                </c:pt>
                <c:pt idx="20">
                  <c:v>Jun-2021</c:v>
                </c:pt>
                <c:pt idx="21">
                  <c:v>Jul-2021</c:v>
                </c:pt>
                <c:pt idx="22">
                  <c:v>Ago-2021</c:v>
                </c:pt>
                <c:pt idx="23">
                  <c:v>Sep-2021</c:v>
                </c:pt>
                <c:pt idx="24">
                  <c:v>Oct-2021</c:v>
                </c:pt>
              </c:strCache>
            </c:strRef>
          </c:cat>
          <c:val>
            <c:numRef>
              <c:f>'[Gráficos series desestacionalizadas.xlsx]Hoja1'!$F$227:$F$251</c:f>
              <c:numCache>
                <c:formatCode>_-* #,##0.0_-;\-* #,##0.0_-;_-* "-"??_-;_-@_-</c:formatCode>
                <c:ptCount val="25"/>
                <c:pt idx="0">
                  <c:v>11.398528682383816</c:v>
                </c:pt>
                <c:pt idx="1">
                  <c:v>11.609726524642564</c:v>
                </c:pt>
                <c:pt idx="2">
                  <c:v>11.276971989522622</c:v>
                </c:pt>
                <c:pt idx="3">
                  <c:v>10.560837050588049</c:v>
                </c:pt>
                <c:pt idx="4">
                  <c:v>10.671021969977309</c:v>
                </c:pt>
                <c:pt idx="5">
                  <c:v>12.766686919864314</c:v>
                </c:pt>
                <c:pt idx="6">
                  <c:v>23.062009403397166</c:v>
                </c:pt>
                <c:pt idx="7">
                  <c:v>24.291715790872757</c:v>
                </c:pt>
                <c:pt idx="8">
                  <c:v>23.660580203095073</c:v>
                </c:pt>
                <c:pt idx="9">
                  <c:v>24.547669387027607</c:v>
                </c:pt>
                <c:pt idx="10">
                  <c:v>20.01414004742081</c:v>
                </c:pt>
                <c:pt idx="11">
                  <c:v>19.362170714599074</c:v>
                </c:pt>
                <c:pt idx="12">
                  <c:v>18.2507378432691</c:v>
                </c:pt>
                <c:pt idx="13">
                  <c:v>17.038560472909818</c:v>
                </c:pt>
                <c:pt idx="14" formatCode="_-* #,##0.0_-;\-* #,##0.0_-;_-* &quot;-&quot;?_-;_-@_-">
                  <c:v>16.614764663236649</c:v>
                </c:pt>
                <c:pt idx="15" formatCode="_-* #,##0.0_-;\-* #,##0.0_-;_-* &quot;-&quot;?_-;_-@_-">
                  <c:v>16.37955010193069</c:v>
                </c:pt>
                <c:pt idx="16" formatCode="_-* #,##0.0_-;\-* #,##0.0_-;_-* &quot;-&quot;?_-;_-@_-">
                  <c:v>16.957804868570069</c:v>
                </c:pt>
                <c:pt idx="17" formatCode="_-* #,##0.0_-;\-* #,##0.0_-;_-* &quot;-&quot;?_-;_-@_-">
                  <c:v>16.207703964534364</c:v>
                </c:pt>
                <c:pt idx="18" formatCode="_-* #,##0.0_-;\-* #,##0.0_-;_-* &quot;-&quot;?_-;_-@_-">
                  <c:v>17.255616066002112</c:v>
                </c:pt>
                <c:pt idx="19" formatCode="_-* #,##0.0_-;\-* #,##0.0_-;_-* &quot;-&quot;?_-;_-@_-">
                  <c:v>16.546991720447593</c:v>
                </c:pt>
                <c:pt idx="20" formatCode="_-* #,##0.0_-;\-* #,##0.0_-;_-* &quot;-&quot;?_-;_-@_-">
                  <c:v>16.289461188475869</c:v>
                </c:pt>
                <c:pt idx="21" formatCode="_-* #,##0.0_-;\-* #,##0.0_-;_-* &quot;-&quot;?_-;_-@_-">
                  <c:v>15.070233935109965</c:v>
                </c:pt>
                <c:pt idx="22" formatCode="_-* #,##0.0_-;\-* #,##0.0_-;_-* &quot;-&quot;?_-;_-@_-">
                  <c:v>14.696580635926161</c:v>
                </c:pt>
                <c:pt idx="23" formatCode="_-* #,##0.0_-;\-* #,##0.0_-;_-* &quot;-&quot;?_-;_-@_-">
                  <c:v>14.110544127230318</c:v>
                </c:pt>
                <c:pt idx="24" formatCode="_-* #,##0.0_-;\-* #,##0.0_-;_-* &quot;-&quot;?_-;_-@_-">
                  <c:v>13.67247551107765</c:v>
                </c:pt>
              </c:numCache>
            </c:numRef>
          </c:val>
          <c:smooth val="1"/>
          <c:extLst>
            <c:ext xmlns:c16="http://schemas.microsoft.com/office/drawing/2014/chart" uri="{C3380CC4-5D6E-409C-BE32-E72D297353CC}">
              <c16:uniqueId val="{00000003-01DC-47F0-88D6-28AB1D6386A5}"/>
            </c:ext>
          </c:extLst>
        </c:ser>
        <c:dLbls>
          <c:showLegendKey val="0"/>
          <c:showVal val="0"/>
          <c:showCatName val="0"/>
          <c:showSerName val="0"/>
          <c:showPercent val="0"/>
          <c:showBubbleSize val="0"/>
        </c:dLbls>
        <c:marker val="1"/>
        <c:smooth val="0"/>
        <c:axId val="81839359"/>
        <c:axId val="375175615"/>
      </c:lineChart>
      <c:catAx>
        <c:axId val="818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75175615"/>
        <c:crosses val="autoZero"/>
        <c:auto val="1"/>
        <c:lblAlgn val="ctr"/>
        <c:lblOffset val="100"/>
        <c:noMultiLvlLbl val="0"/>
      </c:catAx>
      <c:valAx>
        <c:axId val="375175615"/>
        <c:scaling>
          <c:orientation val="minMax"/>
          <c:min val="6"/>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Tasa</a:t>
                </a:r>
                <a:r>
                  <a:rPr lang="es-CO" baseline="0">
                    <a:solidFill>
                      <a:sysClr val="windowText" lastClr="000000"/>
                    </a:solidFill>
                  </a:rPr>
                  <a:t> de desempleo (%)</a:t>
                </a:r>
                <a:endParaRPr lang="es-CO">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8183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732934545973E-2"/>
          <c:y val="5.0925925925925923E-2"/>
          <c:w val="0.90552239109646182"/>
          <c:h val="0.62929644211140279"/>
        </c:manualLayout>
      </c:layout>
      <c:lineChart>
        <c:grouping val="standard"/>
        <c:varyColors val="0"/>
        <c:ser>
          <c:idx val="0"/>
          <c:order val="0"/>
          <c:tx>
            <c:strRef>
              <c:f>'[Gráficos series desestacionalizadas.xlsx]Hoja1'!$G$1</c:f>
              <c:strCache>
                <c:ptCount val="1"/>
                <c:pt idx="0">
                  <c:v>Ocupados total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D8-4E9F-B09E-C09E7F1B224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 series desestacionalizadas.xlsx]Hoja1'!$D$227:$D$251</c:f>
              <c:strCache>
                <c:ptCount val="25"/>
                <c:pt idx="0">
                  <c:v>Oct-2019</c:v>
                </c:pt>
                <c:pt idx="1">
                  <c:v>Nov-2019</c:v>
                </c:pt>
                <c:pt idx="2">
                  <c:v>Dic-2019</c:v>
                </c:pt>
                <c:pt idx="3">
                  <c:v>Ene-2020</c:v>
                </c:pt>
                <c:pt idx="4">
                  <c:v>Feb-2020</c:v>
                </c:pt>
                <c:pt idx="5">
                  <c:v>Mar-2020</c:v>
                </c:pt>
                <c:pt idx="6">
                  <c:v>Abr-2020</c:v>
                </c:pt>
                <c:pt idx="7">
                  <c:v>May-2020</c:v>
                </c:pt>
                <c:pt idx="8">
                  <c:v>Jun-2020</c:v>
                </c:pt>
                <c:pt idx="9">
                  <c:v>Jul-2020</c:v>
                </c:pt>
                <c:pt idx="10">
                  <c:v>Ago-2020</c:v>
                </c:pt>
                <c:pt idx="11">
                  <c:v>Sep-2020</c:v>
                </c:pt>
                <c:pt idx="12">
                  <c:v>Oct-2020</c:v>
                </c:pt>
                <c:pt idx="13">
                  <c:v>Nov-2020</c:v>
                </c:pt>
                <c:pt idx="14">
                  <c:v>Dic-2020</c:v>
                </c:pt>
                <c:pt idx="15">
                  <c:v>Ene-2021</c:v>
                </c:pt>
                <c:pt idx="16">
                  <c:v>Feb-2021</c:v>
                </c:pt>
                <c:pt idx="17">
                  <c:v>Mar-2021</c:v>
                </c:pt>
                <c:pt idx="18">
                  <c:v>Abr-2021</c:v>
                </c:pt>
                <c:pt idx="19">
                  <c:v>May-2021</c:v>
                </c:pt>
                <c:pt idx="20">
                  <c:v>Jun-2021</c:v>
                </c:pt>
                <c:pt idx="21">
                  <c:v>Jul-2021</c:v>
                </c:pt>
                <c:pt idx="22">
                  <c:v>Ago-2021</c:v>
                </c:pt>
                <c:pt idx="23">
                  <c:v>Sep-2021</c:v>
                </c:pt>
                <c:pt idx="24">
                  <c:v>Oct-2021</c:v>
                </c:pt>
              </c:strCache>
            </c:strRef>
          </c:cat>
          <c:val>
            <c:numRef>
              <c:f>'[Gráficos series desestacionalizadas.xlsx]Hoja1'!$G$227:$G$251</c:f>
              <c:numCache>
                <c:formatCode>_-* #,##0.0_-;\-* #,##0.0_-;_-* "-"??_-;_-@_-</c:formatCode>
                <c:ptCount val="25"/>
                <c:pt idx="0">
                  <c:v>22.127529659737601</c:v>
                </c:pt>
                <c:pt idx="1">
                  <c:v>22.300568962496889</c:v>
                </c:pt>
                <c:pt idx="2">
                  <c:v>22.28277511853457</c:v>
                </c:pt>
                <c:pt idx="3">
                  <c:v>22.335569617064511</c:v>
                </c:pt>
                <c:pt idx="4">
                  <c:v>22.319985076999522</c:v>
                </c:pt>
                <c:pt idx="5">
                  <c:v>20.837372761216411</c:v>
                </c:pt>
                <c:pt idx="6">
                  <c:v>16.479366129623571</c:v>
                </c:pt>
                <c:pt idx="7">
                  <c:v>17.49031827203434</c:v>
                </c:pt>
                <c:pt idx="8">
                  <c:v>18.350414151398439</c:v>
                </c:pt>
                <c:pt idx="9">
                  <c:v>18.237318469107528</c:v>
                </c:pt>
                <c:pt idx="10">
                  <c:v>19.57754718255655</c:v>
                </c:pt>
                <c:pt idx="11">
                  <c:v>20.143840118521599</c:v>
                </c:pt>
                <c:pt idx="12">
                  <c:v>20.631209703677673</c:v>
                </c:pt>
                <c:pt idx="13">
                  <c:v>20.783130125561073</c:v>
                </c:pt>
                <c:pt idx="14">
                  <c:v>20.935629382936291</c:v>
                </c:pt>
                <c:pt idx="15">
                  <c:v>20.706001216034331</c:v>
                </c:pt>
                <c:pt idx="16">
                  <c:v>21.08793519542224</c:v>
                </c:pt>
                <c:pt idx="17">
                  <c:v>21.10502557461648</c:v>
                </c:pt>
                <c:pt idx="18">
                  <c:v>20.432336864863171</c:v>
                </c:pt>
                <c:pt idx="19">
                  <c:v>20.769176085959081</c:v>
                </c:pt>
                <c:pt idx="20">
                  <c:v>20.666335899611632</c:v>
                </c:pt>
                <c:pt idx="21">
                  <c:v>21.181278945143561</c:v>
                </c:pt>
                <c:pt idx="22">
                  <c:v>21.582342111021831</c:v>
                </c:pt>
                <c:pt idx="23">
                  <c:v>21.624895548685181</c:v>
                </c:pt>
                <c:pt idx="24">
                  <c:v>21.471187562058962</c:v>
                </c:pt>
              </c:numCache>
            </c:numRef>
          </c:val>
          <c:smooth val="1"/>
          <c:extLst>
            <c:ext xmlns:c16="http://schemas.microsoft.com/office/drawing/2014/chart" uri="{C3380CC4-5D6E-409C-BE32-E72D297353CC}">
              <c16:uniqueId val="{00000000-66D8-4E9F-B09E-C09E7F1B2241}"/>
            </c:ext>
          </c:extLst>
        </c:ser>
        <c:dLbls>
          <c:showLegendKey val="0"/>
          <c:showVal val="0"/>
          <c:showCatName val="0"/>
          <c:showSerName val="0"/>
          <c:showPercent val="0"/>
          <c:showBubbleSize val="0"/>
        </c:dLbls>
        <c:marker val="1"/>
        <c:smooth val="0"/>
        <c:axId val="81839359"/>
        <c:axId val="375175615"/>
      </c:lineChart>
      <c:catAx>
        <c:axId val="818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75175615"/>
        <c:crosses val="autoZero"/>
        <c:auto val="1"/>
        <c:lblAlgn val="ctr"/>
        <c:lblOffset val="100"/>
        <c:noMultiLvlLbl val="0"/>
      </c:catAx>
      <c:valAx>
        <c:axId val="375175615"/>
        <c:scaling>
          <c:orientation val="minMax"/>
          <c:min val="15"/>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Ocupados (millones)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81839359"/>
        <c:crosses val="autoZero"/>
        <c:crossBetween val="between"/>
      </c:valAx>
      <c:spPr>
        <a:noFill/>
        <a:ln>
          <a:noFill/>
        </a:ln>
        <a:effectLst/>
      </c:spPr>
    </c:plotArea>
    <c:legend>
      <c:legendPos val="b"/>
      <c:layout>
        <c:manualLayout>
          <c:xMode val="edge"/>
          <c:yMode val="edge"/>
          <c:x val="0.42377610443180691"/>
          <c:y val="0.86344750648623059"/>
          <c:w val="0.15678261904670479"/>
          <c:h val="4.95556580358923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0.05511</cdr:x>
      <cdr:y>0.10027</cdr:y>
    </cdr:from>
    <cdr:to>
      <cdr:x>0.91603</cdr:x>
      <cdr:y>0.14489</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43923" y="491714"/>
          <a:ext cx="10059853" cy="21880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0.00339</cdr:x>
      <cdr:y>0.87115</cdr:y>
    </cdr:from>
    <cdr:to>
      <cdr:x>0.98135</cdr:x>
      <cdr:y>0.93524</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33650" y="4344649"/>
          <a:ext cx="9707490" cy="31963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3.xml><?xml version="1.0" encoding="utf-8"?>
<c:userShapes xmlns:c="http://schemas.openxmlformats.org/drawingml/2006/chart">
  <cdr:relSizeAnchor xmlns:cdr="http://schemas.openxmlformats.org/drawingml/2006/chartDrawing">
    <cdr:from>
      <cdr:x>0.05675</cdr:x>
      <cdr:y>0.0334</cdr:y>
    </cdr:from>
    <cdr:to>
      <cdr:x>0.96338</cdr:x>
      <cdr:y>0.09198</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63097" y="168949"/>
          <a:ext cx="10593882" cy="296284"/>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4.xml><?xml version="1.0" encoding="utf-8"?>
<c:userShapes xmlns:c="http://schemas.openxmlformats.org/drawingml/2006/chart">
  <cdr:relSizeAnchor xmlns:cdr="http://schemas.openxmlformats.org/drawingml/2006/chartDrawing">
    <cdr:from>
      <cdr:x>0.00665</cdr:x>
      <cdr:y>0.87063</cdr:y>
    </cdr:from>
    <cdr:to>
      <cdr:x>0.96733</cdr:x>
      <cdr:y>0.93472</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67212" y="4176159"/>
          <a:ext cx="9709668" cy="30742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5.xml><?xml version="1.0" encoding="utf-8"?>
<c:userShapes xmlns:c="http://schemas.openxmlformats.org/drawingml/2006/chart">
  <cdr:relSizeAnchor xmlns:cdr="http://schemas.openxmlformats.org/drawingml/2006/chartDrawing">
    <cdr:from>
      <cdr:x>0.39997</cdr:x>
      <cdr:y>0.09093</cdr:y>
    </cdr:from>
    <cdr:to>
      <cdr:x>0.44313</cdr:x>
      <cdr:y>0.09093</cdr:y>
    </cdr:to>
    <cdr:cxnSp macro="">
      <cdr:nvCxnSpPr>
        <cdr:cNvPr id="2" name="Conector recto 1">
          <a:extLst xmlns:a="http://schemas.openxmlformats.org/drawingml/2006/main">
            <a:ext uri="{FF2B5EF4-FFF2-40B4-BE49-F238E27FC236}">
              <a16:creationId xmlns:a16="http://schemas.microsoft.com/office/drawing/2014/main" id="{8B6A3C55-6807-41B8-8230-4E58D81BC26C}"/>
            </a:ext>
          </a:extLst>
        </cdr:cNvPr>
        <cdr:cNvCxnSpPr/>
      </cdr:nvCxnSpPr>
      <cdr:spPr>
        <a:xfrm xmlns:a="http://schemas.openxmlformats.org/drawingml/2006/main">
          <a:off x="4670485" y="321499"/>
          <a:ext cx="503979" cy="0"/>
        </a:xfrm>
        <a:prstGeom xmlns:a="http://schemas.openxmlformats.org/drawingml/2006/main" prst="line">
          <a:avLst/>
        </a:prstGeom>
        <a:ln xmlns:a="http://schemas.openxmlformats.org/drawingml/2006/main" w="3175">
          <a:solidFill>
            <a:schemeClr val="accent2"/>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0.33019</cdr:x>
      <cdr:y>0.21794</cdr:y>
    </cdr:from>
    <cdr:to>
      <cdr:x>0.37027</cdr:x>
      <cdr:y>0.21794</cdr:y>
    </cdr:to>
    <cdr:cxnSp macro="">
      <cdr:nvCxnSpPr>
        <cdr:cNvPr id="5" name="Conector recto 4">
          <a:extLst xmlns:a="http://schemas.openxmlformats.org/drawingml/2006/main">
            <a:ext uri="{FF2B5EF4-FFF2-40B4-BE49-F238E27FC236}">
              <a16:creationId xmlns:a16="http://schemas.microsoft.com/office/drawing/2014/main" id="{009737E7-1B83-433C-8A0F-2DDEE1B10448}"/>
            </a:ext>
          </a:extLst>
        </cdr:cNvPr>
        <cdr:cNvCxnSpPr/>
      </cdr:nvCxnSpPr>
      <cdr:spPr>
        <a:xfrm xmlns:a="http://schemas.openxmlformats.org/drawingml/2006/main">
          <a:off x="3855627" y="770580"/>
          <a:ext cx="468014" cy="0"/>
        </a:xfrm>
        <a:prstGeom xmlns:a="http://schemas.openxmlformats.org/drawingml/2006/main" prst="line">
          <a:avLst/>
        </a:prstGeom>
        <a:ln xmlns:a="http://schemas.openxmlformats.org/drawingml/2006/main" w="3175">
          <a:solidFill>
            <a:srgbClr val="0070C0"/>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0.30319</cdr:x>
      <cdr:y>0</cdr:y>
    </cdr:from>
    <cdr:to>
      <cdr:x>0.30319</cdr:x>
      <cdr:y>0.71966</cdr:y>
    </cdr:to>
    <cdr:cxnSp macro="">
      <cdr:nvCxnSpPr>
        <cdr:cNvPr id="9" name="Conector recto 8">
          <a:extLst xmlns:a="http://schemas.openxmlformats.org/drawingml/2006/main">
            <a:ext uri="{FF2B5EF4-FFF2-40B4-BE49-F238E27FC236}">
              <a16:creationId xmlns:a16="http://schemas.microsoft.com/office/drawing/2014/main" id="{8C54B36E-CE70-4FC7-AB14-5E24B00B7560}"/>
            </a:ext>
          </a:extLst>
        </cdr:cNvPr>
        <cdr:cNvCxnSpPr>
          <a:cxnSpLocks xmlns:a="http://schemas.openxmlformats.org/drawingml/2006/main"/>
        </cdr:cNvCxnSpPr>
      </cdr:nvCxnSpPr>
      <cdr:spPr>
        <a:xfrm xmlns:a="http://schemas.openxmlformats.org/drawingml/2006/main">
          <a:off x="3540299" y="0"/>
          <a:ext cx="0" cy="2544526"/>
        </a:xfrm>
        <a:prstGeom xmlns:a="http://schemas.openxmlformats.org/drawingml/2006/main" prst="line">
          <a:avLst/>
        </a:prstGeom>
        <a:ln xmlns:a="http://schemas.openxmlformats.org/drawingml/2006/main">
          <a:prstDash val="lg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1</cdr:x>
      <cdr:y>0.24655</cdr:y>
    </cdr:from>
    <cdr:to>
      <cdr:x>1</cdr:x>
      <cdr:y>1</cdr:y>
    </cdr:to>
    <cdr:cxnSp macro="">
      <cdr:nvCxnSpPr>
        <cdr:cNvPr id="10" name="Conector recto 9">
          <a:extLst xmlns:a="http://schemas.openxmlformats.org/drawingml/2006/main">
            <a:ext uri="{FF2B5EF4-FFF2-40B4-BE49-F238E27FC236}">
              <a16:creationId xmlns:a16="http://schemas.microsoft.com/office/drawing/2014/main" id="{0F38C076-12C6-4823-BDDF-81797E417CB0}"/>
            </a:ext>
          </a:extLst>
        </cdr:cNvPr>
        <cdr:cNvCxnSpPr>
          <a:cxnSpLocks xmlns:a="http://schemas.openxmlformats.org/drawingml/2006/main"/>
        </cdr:cNvCxnSpPr>
      </cdr:nvCxnSpPr>
      <cdr:spPr>
        <a:xfrm xmlns:a="http://schemas.openxmlformats.org/drawingml/2006/main">
          <a:off x="11742164" y="1271120"/>
          <a:ext cx="0" cy="2664000"/>
        </a:xfrm>
        <a:prstGeom xmlns:a="http://schemas.openxmlformats.org/drawingml/2006/main" prst="line">
          <a:avLst/>
        </a:prstGeom>
        <a:ln xmlns:a="http://schemas.openxmlformats.org/drawingml/2006/main">
          <a:prstDash val="lgDashDot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0.3027</cdr:x>
      <cdr:y>0.69803</cdr:y>
    </cdr:from>
    <cdr:to>
      <cdr:x>0.97787</cdr:x>
      <cdr:y>0.69803</cdr:y>
    </cdr:to>
    <cdr:cxnSp macro="">
      <cdr:nvCxnSpPr>
        <cdr:cNvPr id="11" name="Conector recto de flecha 10">
          <a:extLst xmlns:a="http://schemas.openxmlformats.org/drawingml/2006/main">
            <a:ext uri="{FF2B5EF4-FFF2-40B4-BE49-F238E27FC236}">
              <a16:creationId xmlns:a16="http://schemas.microsoft.com/office/drawing/2014/main" id="{5A19AD85-F6F5-4C41-A689-921BC3B0767C}"/>
            </a:ext>
          </a:extLst>
        </cdr:cNvPr>
        <cdr:cNvCxnSpPr>
          <a:cxnSpLocks xmlns:a="http://schemas.openxmlformats.org/drawingml/2006/main"/>
        </cdr:cNvCxnSpPr>
      </cdr:nvCxnSpPr>
      <cdr:spPr>
        <a:xfrm xmlns:a="http://schemas.openxmlformats.org/drawingml/2006/main" flipV="1">
          <a:off x="3534595" y="2468060"/>
          <a:ext cx="7884000" cy="0"/>
        </a:xfrm>
        <a:prstGeom xmlns:a="http://schemas.openxmlformats.org/drawingml/2006/main" prst="straightConnector1">
          <a:avLst/>
        </a:prstGeom>
        <a:ln xmlns:a="http://schemas.openxmlformats.org/drawingml/2006/main">
          <a:prstDash val="lgDashDotDot"/>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0.61051</cdr:x>
      <cdr:y>0.58857</cdr:y>
    </cdr:from>
    <cdr:to>
      <cdr:x>0.81611</cdr:x>
      <cdr:y>0.67562</cdr:y>
    </cdr:to>
    <cdr:sp macro="" textlink="">
      <cdr:nvSpPr>
        <cdr:cNvPr id="12" name="CuadroTexto 21">
          <a:extLst xmlns:a="http://schemas.openxmlformats.org/drawingml/2006/main">
            <a:ext uri="{FF2B5EF4-FFF2-40B4-BE49-F238E27FC236}">
              <a16:creationId xmlns:a16="http://schemas.microsoft.com/office/drawing/2014/main" id="{A05710A5-D743-4048-9166-0788517BD02E}"/>
            </a:ext>
          </a:extLst>
        </cdr:cNvPr>
        <cdr:cNvSpPr txBox="1"/>
      </cdr:nvSpPr>
      <cdr:spPr>
        <a:xfrm xmlns:a="http://schemas.openxmlformats.org/drawingml/2006/main">
          <a:off x="7128941" y="2081018"/>
          <a:ext cx="240075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sz="1400" dirty="0">
              <a:solidFill>
                <a:srgbClr val="0070C0"/>
              </a:solidFill>
            </a:rPr>
            <a:t>Periodo de pandemia</a:t>
          </a:r>
        </a:p>
      </cdr:txBody>
    </cdr:sp>
  </cdr:relSizeAnchor>
  <cdr:relSizeAnchor xmlns:cdr="http://schemas.openxmlformats.org/drawingml/2006/chartDrawing">
    <cdr:from>
      <cdr:x>0.97998</cdr:x>
      <cdr:y>0</cdr:y>
    </cdr:from>
    <cdr:to>
      <cdr:x>0.97998</cdr:x>
      <cdr:y>0.71966</cdr:y>
    </cdr:to>
    <cdr:cxnSp macro="">
      <cdr:nvCxnSpPr>
        <cdr:cNvPr id="13" name="Conector recto 12">
          <a:extLst xmlns:a="http://schemas.openxmlformats.org/drawingml/2006/main">
            <a:ext uri="{FF2B5EF4-FFF2-40B4-BE49-F238E27FC236}">
              <a16:creationId xmlns:a16="http://schemas.microsoft.com/office/drawing/2014/main" id="{C39A10BB-D09E-495A-A3D6-E90C129BF76C}"/>
            </a:ext>
          </a:extLst>
        </cdr:cNvPr>
        <cdr:cNvCxnSpPr>
          <a:cxnSpLocks xmlns:a="http://schemas.openxmlformats.org/drawingml/2006/main"/>
        </cdr:cNvCxnSpPr>
      </cdr:nvCxnSpPr>
      <cdr:spPr>
        <a:xfrm xmlns:a="http://schemas.openxmlformats.org/drawingml/2006/main">
          <a:off x="11443175" y="0"/>
          <a:ext cx="0" cy="2544510"/>
        </a:xfrm>
        <a:prstGeom xmlns:a="http://schemas.openxmlformats.org/drawingml/2006/main" prst="line">
          <a:avLst/>
        </a:prstGeom>
        <a:ln xmlns:a="http://schemas.openxmlformats.org/drawingml/2006/main">
          <a:prstDash val="lg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0.2957</cdr:x>
      <cdr:y>0.02676</cdr:y>
    </cdr:from>
    <cdr:to>
      <cdr:x>0.2957</cdr:x>
      <cdr:y>0.68188</cdr:y>
    </cdr:to>
    <cdr:cxnSp macro="">
      <cdr:nvCxnSpPr>
        <cdr:cNvPr id="2" name="Conector recto 1">
          <a:extLst xmlns:a="http://schemas.openxmlformats.org/drawingml/2006/main">
            <a:ext uri="{FF2B5EF4-FFF2-40B4-BE49-F238E27FC236}">
              <a16:creationId xmlns:a16="http://schemas.microsoft.com/office/drawing/2014/main" id="{778271FC-5276-4458-817C-BA29F402FBE1}"/>
            </a:ext>
          </a:extLst>
        </cdr:cNvPr>
        <cdr:cNvCxnSpPr>
          <a:cxnSpLocks xmlns:a="http://schemas.openxmlformats.org/drawingml/2006/main"/>
        </cdr:cNvCxnSpPr>
      </cdr:nvCxnSpPr>
      <cdr:spPr>
        <a:xfrm xmlns:a="http://schemas.openxmlformats.org/drawingml/2006/main">
          <a:off x="3465375" y="109370"/>
          <a:ext cx="0" cy="2677806"/>
        </a:xfrm>
        <a:prstGeom xmlns:a="http://schemas.openxmlformats.org/drawingml/2006/main" prst="line">
          <a:avLst/>
        </a:prstGeom>
        <a:ln xmlns:a="http://schemas.openxmlformats.org/drawingml/2006/main">
          <a:prstDash val="lgDashDot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0.62393</cdr:x>
      <cdr:y>0.56328</cdr:y>
    </cdr:from>
    <cdr:to>
      <cdr:x>0.82879</cdr:x>
      <cdr:y>0.63857</cdr:y>
    </cdr:to>
    <cdr:sp macro="" textlink="">
      <cdr:nvSpPr>
        <cdr:cNvPr id="3" name="CuadroTexto 16">
          <a:extLst xmlns:a="http://schemas.openxmlformats.org/drawingml/2006/main">
            <a:ext uri="{FF2B5EF4-FFF2-40B4-BE49-F238E27FC236}">
              <a16:creationId xmlns:a16="http://schemas.microsoft.com/office/drawing/2014/main" id="{C6B9517C-D155-49A5-B6B6-FB89EBDFBD95}"/>
            </a:ext>
          </a:extLst>
        </cdr:cNvPr>
        <cdr:cNvSpPr txBox="1"/>
      </cdr:nvSpPr>
      <cdr:spPr>
        <a:xfrm xmlns:a="http://schemas.openxmlformats.org/drawingml/2006/main">
          <a:off x="7311895" y="2302400"/>
          <a:ext cx="240075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sz="1400" dirty="0">
              <a:solidFill>
                <a:srgbClr val="0070C0"/>
              </a:solidFill>
            </a:rPr>
            <a:t>Periodo de pandemia</a:t>
          </a:r>
        </a:p>
      </cdr:txBody>
    </cdr:sp>
  </cdr:relSizeAnchor>
  <cdr:relSizeAnchor xmlns:cdr="http://schemas.openxmlformats.org/drawingml/2006/chartDrawing">
    <cdr:from>
      <cdr:x>0.9805</cdr:x>
      <cdr:y>0.01894</cdr:y>
    </cdr:from>
    <cdr:to>
      <cdr:x>0.9805</cdr:x>
      <cdr:y>0.67406</cdr:y>
    </cdr:to>
    <cdr:cxnSp macro="">
      <cdr:nvCxnSpPr>
        <cdr:cNvPr id="6" name="Conector recto 5">
          <a:extLst xmlns:a="http://schemas.openxmlformats.org/drawingml/2006/main">
            <a:ext uri="{FF2B5EF4-FFF2-40B4-BE49-F238E27FC236}">
              <a16:creationId xmlns:a16="http://schemas.microsoft.com/office/drawing/2014/main" id="{DE872944-2E62-4915-8393-11F3A866FC84}"/>
            </a:ext>
          </a:extLst>
        </cdr:cNvPr>
        <cdr:cNvCxnSpPr>
          <a:cxnSpLocks xmlns:a="http://schemas.openxmlformats.org/drawingml/2006/main"/>
        </cdr:cNvCxnSpPr>
      </cdr:nvCxnSpPr>
      <cdr:spPr>
        <a:xfrm xmlns:a="http://schemas.openxmlformats.org/drawingml/2006/main">
          <a:off x="11490566" y="77410"/>
          <a:ext cx="0" cy="2677805"/>
        </a:xfrm>
        <a:prstGeom xmlns:a="http://schemas.openxmlformats.org/drawingml/2006/main" prst="line">
          <a:avLst/>
        </a:prstGeom>
        <a:ln xmlns:a="http://schemas.openxmlformats.org/drawingml/2006/main">
          <a:prstDash val="lgDashDot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0.33275</cdr:x>
      <cdr:y>0.11641</cdr:y>
    </cdr:from>
    <cdr:to>
      <cdr:x>0.3715</cdr:x>
      <cdr:y>0.11641</cdr:y>
    </cdr:to>
    <cdr:cxnSp macro="">
      <cdr:nvCxnSpPr>
        <cdr:cNvPr id="2" name="Conector recto 1">
          <a:extLst xmlns:a="http://schemas.openxmlformats.org/drawingml/2006/main">
            <a:ext uri="{FF2B5EF4-FFF2-40B4-BE49-F238E27FC236}">
              <a16:creationId xmlns:a16="http://schemas.microsoft.com/office/drawing/2014/main" id="{06784AF8-DCBC-483E-AEAE-98E92775F06F}"/>
            </a:ext>
          </a:extLst>
        </cdr:cNvPr>
        <cdr:cNvCxnSpPr/>
      </cdr:nvCxnSpPr>
      <cdr:spPr>
        <a:xfrm xmlns:a="http://schemas.openxmlformats.org/drawingml/2006/main">
          <a:off x="4018395" y="420164"/>
          <a:ext cx="468014" cy="0"/>
        </a:xfrm>
        <a:prstGeom xmlns:a="http://schemas.openxmlformats.org/drawingml/2006/main" prst="line">
          <a:avLst/>
        </a:prstGeom>
        <a:ln xmlns:a="http://schemas.openxmlformats.org/drawingml/2006/main" w="3175">
          <a:solidFill>
            <a:srgbClr val="0070C0"/>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0.32992</cdr:x>
      <cdr:y>0.42627</cdr:y>
    </cdr:from>
    <cdr:to>
      <cdr:x>0.37165</cdr:x>
      <cdr:y>0.42627</cdr:y>
    </cdr:to>
    <cdr:cxnSp macro="">
      <cdr:nvCxnSpPr>
        <cdr:cNvPr id="3" name="Conector recto 2">
          <a:extLst xmlns:a="http://schemas.openxmlformats.org/drawingml/2006/main">
            <a:ext uri="{FF2B5EF4-FFF2-40B4-BE49-F238E27FC236}">
              <a16:creationId xmlns:a16="http://schemas.microsoft.com/office/drawing/2014/main" id="{727335F8-ECA2-4B07-B86C-ADBBB8509F99}"/>
            </a:ext>
          </a:extLst>
        </cdr:cNvPr>
        <cdr:cNvCxnSpPr/>
      </cdr:nvCxnSpPr>
      <cdr:spPr>
        <a:xfrm xmlns:a="http://schemas.openxmlformats.org/drawingml/2006/main">
          <a:off x="3984167" y="1538625"/>
          <a:ext cx="503979" cy="0"/>
        </a:xfrm>
        <a:prstGeom xmlns:a="http://schemas.openxmlformats.org/drawingml/2006/main" prst="line">
          <a:avLst/>
        </a:prstGeom>
        <a:ln xmlns:a="http://schemas.openxmlformats.org/drawingml/2006/main" w="3175">
          <a:solidFill>
            <a:schemeClr val="accent2"/>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08BD4-7D12-41EE-B6F2-011DE6E9A97D}" type="datetimeFigureOut">
              <a:rPr lang="es-CO" smtClean="0"/>
              <a:pPr/>
              <a:t>30/11/2021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1DC31-9DF6-4E87-BB41-49CE280BEA01}" type="slidenum">
              <a:rPr lang="es-CO" smtClean="0"/>
              <a:pPr/>
              <a:t>‹Nº›</a:t>
            </a:fld>
            <a:endParaRPr lang="es-CO"/>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a:t>
            </a:fld>
            <a:endParaRPr lang="es-CO"/>
          </a:p>
        </p:txBody>
      </p:sp>
    </p:spTree>
    <p:extLst>
      <p:ext uri="{BB962C8B-B14F-4D97-AF65-F5344CB8AC3E}">
        <p14:creationId xmlns:p14="http://schemas.microsoft.com/office/powerpoint/2010/main" val="386342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10</a:t>
            </a:fld>
            <a:endParaRPr lang="es-ES"/>
          </a:p>
        </p:txBody>
      </p:sp>
    </p:spTree>
    <p:extLst>
      <p:ext uri="{BB962C8B-B14F-4D97-AF65-F5344CB8AC3E}">
        <p14:creationId xmlns:p14="http://schemas.microsoft.com/office/powerpoint/2010/main" val="788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11</a:t>
            </a:fld>
            <a:endParaRPr lang="es-ES"/>
          </a:p>
        </p:txBody>
      </p:sp>
    </p:spTree>
    <p:extLst>
      <p:ext uri="{BB962C8B-B14F-4D97-AF65-F5344CB8AC3E}">
        <p14:creationId xmlns:p14="http://schemas.microsoft.com/office/powerpoint/2010/main" val="3941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12</a:t>
            </a:fld>
            <a:endParaRPr lang="es-CO"/>
          </a:p>
        </p:txBody>
      </p:sp>
    </p:spTree>
    <p:extLst>
      <p:ext uri="{BB962C8B-B14F-4D97-AF65-F5344CB8AC3E}">
        <p14:creationId xmlns:p14="http://schemas.microsoft.com/office/powerpoint/2010/main" val="114568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13</a:t>
            </a:fld>
            <a:endParaRPr lang="es-ES"/>
          </a:p>
        </p:txBody>
      </p:sp>
    </p:spTree>
    <p:extLst>
      <p:ext uri="{BB962C8B-B14F-4D97-AF65-F5344CB8AC3E}">
        <p14:creationId xmlns:p14="http://schemas.microsoft.com/office/powerpoint/2010/main" val="1422440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14</a:t>
            </a:fld>
            <a:endParaRPr lang="es-ES"/>
          </a:p>
        </p:txBody>
      </p:sp>
    </p:spTree>
    <p:extLst>
      <p:ext uri="{BB962C8B-B14F-4D97-AF65-F5344CB8AC3E}">
        <p14:creationId xmlns:p14="http://schemas.microsoft.com/office/powerpoint/2010/main" val="161812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15</a:t>
            </a:fld>
            <a:endParaRPr lang="es-ES"/>
          </a:p>
        </p:txBody>
      </p:sp>
    </p:spTree>
    <p:extLst>
      <p:ext uri="{BB962C8B-B14F-4D97-AF65-F5344CB8AC3E}">
        <p14:creationId xmlns:p14="http://schemas.microsoft.com/office/powerpoint/2010/main" val="1852231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FF1DC31-9DF6-4E87-BB41-49CE280BEA01}" type="slidenum">
              <a:rPr lang="es-CO" smtClean="0"/>
              <a:pPr/>
              <a:t>16</a:t>
            </a:fld>
            <a:endParaRPr lang="es-CO"/>
          </a:p>
        </p:txBody>
      </p:sp>
    </p:spTree>
    <p:extLst>
      <p:ext uri="{BB962C8B-B14F-4D97-AF65-F5344CB8AC3E}">
        <p14:creationId xmlns:p14="http://schemas.microsoft.com/office/powerpoint/2010/main" val="196185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2</a:t>
            </a:fld>
            <a:endParaRPr lang="es-ES"/>
          </a:p>
        </p:txBody>
      </p:sp>
    </p:spTree>
    <p:extLst>
      <p:ext uri="{BB962C8B-B14F-4D97-AF65-F5344CB8AC3E}">
        <p14:creationId xmlns:p14="http://schemas.microsoft.com/office/powerpoint/2010/main" val="413156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3</a:t>
            </a:fld>
            <a:endParaRPr lang="es-ES"/>
          </a:p>
        </p:txBody>
      </p:sp>
    </p:spTree>
    <p:extLst>
      <p:ext uri="{BB962C8B-B14F-4D97-AF65-F5344CB8AC3E}">
        <p14:creationId xmlns:p14="http://schemas.microsoft.com/office/powerpoint/2010/main" val="167508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4</a:t>
            </a:fld>
            <a:endParaRPr lang="es-ES"/>
          </a:p>
        </p:txBody>
      </p:sp>
    </p:spTree>
    <p:extLst>
      <p:ext uri="{BB962C8B-B14F-4D97-AF65-F5344CB8AC3E}">
        <p14:creationId xmlns:p14="http://schemas.microsoft.com/office/powerpoint/2010/main" val="290924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5</a:t>
            </a:fld>
            <a:endParaRPr lang="es-ES"/>
          </a:p>
        </p:txBody>
      </p:sp>
    </p:spTree>
    <p:extLst>
      <p:ext uri="{BB962C8B-B14F-4D97-AF65-F5344CB8AC3E}">
        <p14:creationId xmlns:p14="http://schemas.microsoft.com/office/powerpoint/2010/main" val="331096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6</a:t>
            </a:fld>
            <a:endParaRPr lang="es-ES"/>
          </a:p>
        </p:txBody>
      </p:sp>
    </p:spTree>
    <p:extLst>
      <p:ext uri="{BB962C8B-B14F-4D97-AF65-F5344CB8AC3E}">
        <p14:creationId xmlns:p14="http://schemas.microsoft.com/office/powerpoint/2010/main" val="284929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7</a:t>
            </a:fld>
            <a:endParaRPr lang="es-ES"/>
          </a:p>
        </p:txBody>
      </p:sp>
    </p:spTree>
    <p:extLst>
      <p:ext uri="{BB962C8B-B14F-4D97-AF65-F5344CB8AC3E}">
        <p14:creationId xmlns:p14="http://schemas.microsoft.com/office/powerpoint/2010/main" val="302247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8</a:t>
            </a:fld>
            <a:endParaRPr lang="es-ES"/>
          </a:p>
        </p:txBody>
      </p:sp>
    </p:spTree>
    <p:extLst>
      <p:ext uri="{BB962C8B-B14F-4D97-AF65-F5344CB8AC3E}">
        <p14:creationId xmlns:p14="http://schemas.microsoft.com/office/powerpoint/2010/main" val="396299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9</a:t>
            </a:fld>
            <a:endParaRPr lang="es-ES"/>
          </a:p>
        </p:txBody>
      </p:sp>
    </p:spTree>
    <p:extLst>
      <p:ext uri="{BB962C8B-B14F-4D97-AF65-F5344CB8AC3E}">
        <p14:creationId xmlns:p14="http://schemas.microsoft.com/office/powerpoint/2010/main" val="117779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11/30/2021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11/30/2021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5981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11/30/2021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1210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11/30/2021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pPr/>
              <a:t>11/30/2021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pPr/>
              <a:t>11/30/2021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pPr/>
              <a:t>11/30/2021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FF54713-5269-4F50-8B2F-CA7ED317C641}" type="datetimeFigureOut">
              <a:rPr lang="en-US" smtClean="0"/>
              <a:pPr/>
              <a:t>11/30/2021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F54713-5269-4F50-8B2F-CA7ED317C641}" type="datetimeFigureOut">
              <a:rPr lang="en-US" smtClean="0"/>
              <a:pPr/>
              <a:t>11/30/2021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11/30/2021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19042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11/30/2021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341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838200" y="64836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54713-5269-4F50-8B2F-CA7ED317C641}" type="datetimeFigureOut">
              <a:rPr lang="en-US" smtClean="0"/>
              <a:pPr/>
              <a:t>11/30/2021</a:t>
            </a:fld>
            <a:endParaRPr lang="en-US"/>
          </a:p>
        </p:txBody>
      </p:sp>
      <p:sp>
        <p:nvSpPr>
          <p:cNvPr id="5" name="Marcador de pie de página 4"/>
          <p:cNvSpPr>
            <a:spLocks noGrp="1"/>
          </p:cNvSpPr>
          <p:nvPr>
            <p:ph type="ftr" sz="quarter" idx="3"/>
          </p:nvPr>
        </p:nvSpPr>
        <p:spPr>
          <a:xfrm>
            <a:off x="4038600" y="64836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4836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FF117-CA8F-4489-8F53-44BE72E1A5B7}" type="slidenum">
              <a:rPr lang="en-US" smtClean="0"/>
              <a:pPr/>
              <a:t>‹Nº›</a:t>
            </a:fld>
            <a:endParaRPr lang="en-US"/>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b="0" kern="1200">
          <a:solidFill>
            <a:schemeClr val="accent1">
              <a:lumMod val="50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5" y="2414575"/>
            <a:ext cx="6087595" cy="2185214"/>
          </a:xfrm>
          <a:prstGeom prst="rect">
            <a:avLst/>
          </a:prstGeom>
          <a:noFill/>
        </p:spPr>
        <p:txBody>
          <a:bodyPr wrap="square" rtlCol="0">
            <a:spAutoFit/>
          </a:bodyPr>
          <a:lstStyle/>
          <a:p>
            <a:r>
              <a:rPr lang="es-ES" sz="3200" dirty="0">
                <a:solidFill>
                  <a:prstClr val="white"/>
                </a:solidFill>
                <a:latin typeface="Arial Black" panose="020B0A04020102020204" pitchFamily="34" charset="0"/>
              </a:rPr>
              <a:t>Mercado laboral</a:t>
            </a:r>
            <a:br>
              <a:rPr lang="es-ES" sz="3200" dirty="0">
                <a:solidFill>
                  <a:prstClr val="white"/>
                </a:solidFill>
                <a:latin typeface="Arial Black" panose="020B0A04020102020204" pitchFamily="34" charset="0"/>
              </a:rPr>
            </a:br>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Octubre de 2021</a:t>
            </a:r>
          </a:p>
          <a:p>
            <a:r>
              <a:rPr lang="es-ES" sz="2400" dirty="0">
                <a:solidFill>
                  <a:prstClr val="white"/>
                </a:solidFill>
                <a:latin typeface="Arial Black" panose="020B0A04020102020204" pitchFamily="34" charset="0"/>
              </a:rPr>
              <a:t>Trimestre móvil </a:t>
            </a:r>
          </a:p>
          <a:p>
            <a:r>
              <a:rPr lang="es-ES" sz="2400" dirty="0">
                <a:solidFill>
                  <a:prstClr val="white"/>
                </a:solidFill>
                <a:latin typeface="Arial Black" panose="020B0A04020102020204" pitchFamily="34" charset="0"/>
              </a:rPr>
              <a:t>Agosto 2021 – octubre 2021</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30 de noviembre de 2021</a:t>
            </a:r>
          </a:p>
        </p:txBody>
      </p:sp>
    </p:spTree>
    <p:extLst>
      <p:ext uri="{BB962C8B-B14F-4D97-AF65-F5344CB8AC3E}">
        <p14:creationId xmlns:p14="http://schemas.microsoft.com/office/powerpoint/2010/main" val="348994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 variación y contribución  a la variación de la población ocupada según ramas de actividad centro poblados y rural disperso trimestre móvil </a:t>
            </a:r>
            <a:r>
              <a:rPr lang="es-MX" altLang="es-CO" sz="2400" b="1" dirty="0">
                <a:solidFill>
                  <a:srgbClr val="395F9B"/>
                </a:solidFill>
                <a:latin typeface="+mn-lt"/>
                <a:ea typeface="+mn-ea"/>
                <a:cs typeface="+mn-cs"/>
              </a:rPr>
              <a:t>agosto – octubre (2020-2021)</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718970"/>
            <a:ext cx="9972460" cy="923330"/>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La actividad económica con la </a:t>
            </a:r>
            <a:r>
              <a:rPr lang="es-ES" b="1" dirty="0">
                <a:solidFill>
                  <a:srgbClr val="395F9B"/>
                </a:solidFill>
                <a:ea typeface="Calibri" panose="020F0502020204030204" pitchFamily="34" charset="0"/>
                <a:cs typeface="Arial" panose="020B0604020202020204" pitchFamily="34" charset="0"/>
              </a:rPr>
              <a:t>mayor participación en la generación de empleo en el campo, fue la agricultura, ganadería, caza, silvicultura y pesca con el 61,0%, </a:t>
            </a:r>
            <a:r>
              <a:rPr lang="es-ES" dirty="0">
                <a:solidFill>
                  <a:srgbClr val="395F9B"/>
                </a:solidFill>
                <a:ea typeface="Calibri" panose="020F0502020204030204" pitchFamily="34" charset="0"/>
                <a:cs typeface="Arial" panose="020B0604020202020204" pitchFamily="34" charset="0"/>
              </a:rPr>
              <a:t>quien presentó una disminución de 1,7% respecto al mismo periodo del año anterior.</a:t>
            </a:r>
          </a:p>
        </p:txBody>
      </p:sp>
      <p:sp>
        <p:nvSpPr>
          <p:cNvPr id="12" name="Rectángulo 11">
            <a:extLst>
              <a:ext uri="{FF2B5EF4-FFF2-40B4-BE49-F238E27FC236}">
                <a16:creationId xmlns:a16="http://schemas.microsoft.com/office/drawing/2014/main" id="{559DE9EF-B01F-4DE5-9DAD-826A6F56C32A}"/>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8103A851-ED29-4DCD-BED5-9C71799842CD}"/>
              </a:ext>
            </a:extLst>
          </p:cNvPr>
          <p:cNvGraphicFramePr>
            <a:graphicFrameLocks noGrp="1"/>
          </p:cNvGraphicFramePr>
          <p:nvPr>
            <p:extLst>
              <p:ext uri="{D42A27DB-BD31-4B8C-83A1-F6EECF244321}">
                <p14:modId xmlns:p14="http://schemas.microsoft.com/office/powerpoint/2010/main" val="103994229"/>
              </p:ext>
            </p:extLst>
          </p:nvPr>
        </p:nvGraphicFramePr>
        <p:xfrm>
          <a:off x="98863" y="1544839"/>
          <a:ext cx="11717107" cy="3953385"/>
        </p:xfrm>
        <a:graphic>
          <a:graphicData uri="http://schemas.openxmlformats.org/drawingml/2006/table">
            <a:tbl>
              <a:tblPr>
                <a:tableStyleId>{2D5ABB26-0587-4C30-8999-92F81FD0307C}</a:tableStyleId>
              </a:tblPr>
              <a:tblGrid>
                <a:gridCol w="6480000">
                  <a:extLst>
                    <a:ext uri="{9D8B030D-6E8A-4147-A177-3AD203B41FA5}">
                      <a16:colId xmlns:a16="http://schemas.microsoft.com/office/drawing/2014/main" val="189227951"/>
                    </a:ext>
                  </a:extLst>
                </a:gridCol>
                <a:gridCol w="901946">
                  <a:extLst>
                    <a:ext uri="{9D8B030D-6E8A-4147-A177-3AD203B41FA5}">
                      <a16:colId xmlns:a16="http://schemas.microsoft.com/office/drawing/2014/main" val="4223561760"/>
                    </a:ext>
                  </a:extLst>
                </a:gridCol>
                <a:gridCol w="901946">
                  <a:extLst>
                    <a:ext uri="{9D8B030D-6E8A-4147-A177-3AD203B41FA5}">
                      <a16:colId xmlns:a16="http://schemas.microsoft.com/office/drawing/2014/main" val="4164489013"/>
                    </a:ext>
                  </a:extLst>
                </a:gridCol>
                <a:gridCol w="803685">
                  <a:extLst>
                    <a:ext uri="{9D8B030D-6E8A-4147-A177-3AD203B41FA5}">
                      <a16:colId xmlns:a16="http://schemas.microsoft.com/office/drawing/2014/main" val="3495393162"/>
                    </a:ext>
                  </a:extLst>
                </a:gridCol>
                <a:gridCol w="901946">
                  <a:extLst>
                    <a:ext uri="{9D8B030D-6E8A-4147-A177-3AD203B41FA5}">
                      <a16:colId xmlns:a16="http://schemas.microsoft.com/office/drawing/2014/main" val="2206405447"/>
                    </a:ext>
                  </a:extLst>
                </a:gridCol>
                <a:gridCol w="901946">
                  <a:extLst>
                    <a:ext uri="{9D8B030D-6E8A-4147-A177-3AD203B41FA5}">
                      <a16:colId xmlns:a16="http://schemas.microsoft.com/office/drawing/2014/main" val="3214949123"/>
                    </a:ext>
                  </a:extLst>
                </a:gridCol>
                <a:gridCol w="825638">
                  <a:extLst>
                    <a:ext uri="{9D8B030D-6E8A-4147-A177-3AD203B41FA5}">
                      <a16:colId xmlns:a16="http://schemas.microsoft.com/office/drawing/2014/main" val="855868113"/>
                    </a:ext>
                  </a:extLst>
                </a:gridCol>
              </a:tblGrid>
              <a:tr h="378554">
                <a:tc>
                  <a:txBody>
                    <a:bodyPr/>
                    <a:lstStyle/>
                    <a:p>
                      <a:pPr algn="ctr" fontAlgn="ctr"/>
                      <a:r>
                        <a:rPr lang="es-CO" sz="1100" u="none" strike="noStrike" dirty="0">
                          <a:solidFill>
                            <a:schemeClr val="bg1"/>
                          </a:solidFill>
                          <a:effectLst/>
                        </a:rPr>
                        <a:t>Rama de actividad</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rtl="0" fontAlgn="ctr"/>
                      <a:r>
                        <a:rPr lang="es-CO" sz="900" b="0" i="0" u="none" strike="noStrike" dirty="0">
                          <a:solidFill>
                            <a:srgbClr val="FFFFFF"/>
                          </a:solidFill>
                          <a:effectLst/>
                          <a:latin typeface="Arial" panose="020B0604020202020204" pitchFamily="34" charset="0"/>
                        </a:rPr>
                        <a:t>Ago 20 –  Oct 20</a:t>
                      </a:r>
                    </a:p>
                  </a:txBody>
                  <a:tcPr marL="9525" marR="9525" marT="9525" marB="0" anchor="ctr">
                    <a:solidFill>
                      <a:srgbClr val="27689D"/>
                    </a:solidFill>
                  </a:tcPr>
                </a:tc>
                <a:tc>
                  <a:txBody>
                    <a:bodyPr/>
                    <a:lstStyle/>
                    <a:p>
                      <a:pPr algn="ctr" rtl="0" fontAlgn="ctr"/>
                      <a:r>
                        <a:rPr lang="es-CO" sz="900" b="0" i="0" u="none" strike="noStrike" dirty="0">
                          <a:solidFill>
                            <a:srgbClr val="FFFFFF"/>
                          </a:solidFill>
                          <a:effectLst/>
                          <a:latin typeface="Arial" panose="020B0604020202020204" pitchFamily="34" charset="0"/>
                        </a:rPr>
                        <a:t>Ago 21 –  oct 21</a:t>
                      </a: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Variación</a:t>
                      </a:r>
                      <a:br>
                        <a:rPr lang="es-CO" sz="1100" u="none" strike="noStrike" dirty="0">
                          <a:solidFill>
                            <a:schemeClr val="bg1"/>
                          </a:solidFill>
                          <a:effectLst/>
                        </a:rPr>
                      </a:br>
                      <a:r>
                        <a:rPr lang="es-CO" sz="1100" u="none" strike="noStrike" dirty="0">
                          <a:solidFill>
                            <a:schemeClr val="bg1"/>
                          </a:solidFill>
                          <a:effectLst/>
                        </a:rPr>
                        <a:t>absoluta</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Variación (%)</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Distribución </a:t>
                      </a:r>
                    </a:p>
                    <a:p>
                      <a:pPr algn="ctr" fontAlgn="ctr"/>
                      <a:r>
                        <a:rPr lang="es-CO" sz="1100" u="none" strike="noStrike" dirty="0">
                          <a:solidFill>
                            <a:schemeClr val="bg1"/>
                          </a:solidFill>
                          <a:effectLst/>
                        </a:rPr>
                        <a:t>(%)</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Contribución </a:t>
                      </a:r>
                    </a:p>
                    <a:p>
                      <a:pPr algn="ctr" fontAlgn="ctr"/>
                      <a:r>
                        <a:rPr lang="es-CO" sz="1100" u="none" strike="noStrike" dirty="0">
                          <a:solidFill>
                            <a:schemeClr val="bg1"/>
                          </a:solidFill>
                          <a:effectLst/>
                        </a:rPr>
                        <a:t>p.p</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extLst>
                  <a:ext uri="{0D108BD9-81ED-4DB2-BD59-A6C34878D82A}">
                    <a16:rowId xmlns:a16="http://schemas.microsoft.com/office/drawing/2014/main" val="3469043533"/>
                  </a:ext>
                </a:extLst>
              </a:tr>
              <a:tr h="190500">
                <a:tc>
                  <a:txBody>
                    <a:bodyPr/>
                    <a:lstStyle/>
                    <a:p>
                      <a:pPr algn="l" rtl="0" fontAlgn="ctr"/>
                      <a:r>
                        <a:rPr lang="es-CO" sz="1400" b="1" i="0" u="none" strike="noStrike" dirty="0">
                          <a:solidFill>
                            <a:srgbClr val="27689D"/>
                          </a:solidFill>
                          <a:effectLst/>
                          <a:latin typeface="Arial" panose="020B0604020202020204" pitchFamily="34" charset="0"/>
                        </a:rPr>
                        <a:t>Ocupados Centros poblados y rural disperso</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4.626</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4.724</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98</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2,1</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100,0</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2,1</a:t>
                      </a:r>
                    </a:p>
                  </a:txBody>
                  <a:tcPr marL="9525" marR="9525" marT="9525" marB="0" anchor="ctr"/>
                </a:tc>
                <a:extLst>
                  <a:ext uri="{0D108BD9-81ED-4DB2-BD59-A6C34878D82A}">
                    <a16:rowId xmlns:a16="http://schemas.microsoft.com/office/drawing/2014/main" val="2106418088"/>
                  </a:ext>
                </a:extLst>
              </a:tr>
              <a:tr h="203810">
                <a:tc>
                  <a:txBody>
                    <a:bodyPr/>
                    <a:lstStyle/>
                    <a:p>
                      <a:pPr algn="l" rtl="0" fontAlgn="ctr"/>
                      <a:r>
                        <a:rPr lang="es-MX" sz="1400" b="1" i="0" u="none" strike="noStrike" dirty="0">
                          <a:solidFill>
                            <a:srgbClr val="009267"/>
                          </a:solidFill>
                          <a:effectLst/>
                          <a:latin typeface="Arial" panose="020B0604020202020204" pitchFamily="34" charset="0"/>
                        </a:rPr>
                        <a:t>Agricultura, ganadería, caza, silvicultura y pesca</a:t>
                      </a:r>
                    </a:p>
                  </a:txBody>
                  <a:tcPr marL="9525" marR="9525" marT="9525" marB="0" anchor="ctr">
                    <a:solidFill>
                      <a:schemeClr val="bg1">
                        <a:lumMod val="95000"/>
                      </a:schemeClr>
                    </a:solidFill>
                  </a:tcPr>
                </a:tc>
                <a:tc>
                  <a:txBody>
                    <a:bodyPr/>
                    <a:lstStyle/>
                    <a:p>
                      <a:pPr algn="r" rtl="0" fontAlgn="ctr"/>
                      <a:r>
                        <a:rPr lang="es-CO" sz="1400" b="1" i="0" u="none" strike="noStrike">
                          <a:solidFill>
                            <a:srgbClr val="009267"/>
                          </a:solidFill>
                          <a:effectLst/>
                          <a:latin typeface="Arial" panose="020B0604020202020204" pitchFamily="34" charset="0"/>
                        </a:rPr>
                        <a:t>2.933</a:t>
                      </a:r>
                    </a:p>
                  </a:txBody>
                  <a:tcPr marL="9525" marR="9525" marT="9525" marB="0" anchor="ctr">
                    <a:solidFill>
                      <a:schemeClr val="bg1">
                        <a:lumMod val="95000"/>
                      </a:schemeClr>
                    </a:solidFill>
                  </a:tcPr>
                </a:tc>
                <a:tc>
                  <a:txBody>
                    <a:bodyPr/>
                    <a:lstStyle/>
                    <a:p>
                      <a:pPr algn="r" rtl="0" fontAlgn="ctr"/>
                      <a:r>
                        <a:rPr lang="es-CO" sz="1400" b="1" i="0" u="none" strike="noStrike">
                          <a:solidFill>
                            <a:srgbClr val="009267"/>
                          </a:solidFill>
                          <a:effectLst/>
                          <a:latin typeface="Arial" panose="020B0604020202020204" pitchFamily="34" charset="0"/>
                        </a:rPr>
                        <a:t>2.882</a:t>
                      </a:r>
                    </a:p>
                  </a:txBody>
                  <a:tcPr marL="9525" marR="9525" marT="9525" marB="0" anchor="ctr">
                    <a:solidFill>
                      <a:schemeClr val="bg1">
                        <a:lumMod val="95000"/>
                      </a:schemeClr>
                    </a:solidFill>
                  </a:tcPr>
                </a:tc>
                <a:tc>
                  <a:txBody>
                    <a:bodyPr/>
                    <a:lstStyle/>
                    <a:p>
                      <a:pPr algn="r" rtl="0" fontAlgn="ctr"/>
                      <a:r>
                        <a:rPr lang="es-CO" sz="1400" b="1" i="0" u="none" strike="noStrike">
                          <a:solidFill>
                            <a:srgbClr val="009267"/>
                          </a:solidFill>
                          <a:effectLst/>
                          <a:latin typeface="Arial" panose="020B0604020202020204" pitchFamily="34" charset="0"/>
                        </a:rPr>
                        <a:t>-50</a:t>
                      </a:r>
                    </a:p>
                  </a:txBody>
                  <a:tcPr marL="9525" marR="9525" marT="9525" marB="0" anchor="ctr">
                    <a:solidFill>
                      <a:schemeClr val="bg1">
                        <a:lumMod val="95000"/>
                      </a:schemeClr>
                    </a:solidFill>
                  </a:tcPr>
                </a:tc>
                <a:tc>
                  <a:txBody>
                    <a:bodyPr/>
                    <a:lstStyle/>
                    <a:p>
                      <a:pPr algn="r" rtl="0" fontAlgn="ctr"/>
                      <a:r>
                        <a:rPr lang="es-CO" sz="1400" b="1" i="0" u="none" strike="noStrike">
                          <a:solidFill>
                            <a:srgbClr val="009267"/>
                          </a:solidFill>
                          <a:effectLst/>
                          <a:latin typeface="Arial" panose="020B0604020202020204" pitchFamily="34" charset="0"/>
                        </a:rPr>
                        <a:t>-1,7</a:t>
                      </a:r>
                    </a:p>
                  </a:txBody>
                  <a:tcPr marL="9525" marR="9525" marT="9525" marB="0" anchor="ctr">
                    <a:solidFill>
                      <a:schemeClr val="bg1">
                        <a:lumMod val="95000"/>
                      </a:schemeClr>
                    </a:solidFill>
                  </a:tcPr>
                </a:tc>
                <a:tc>
                  <a:txBody>
                    <a:bodyPr/>
                    <a:lstStyle/>
                    <a:p>
                      <a:pPr algn="r" rtl="0" fontAlgn="ctr"/>
                      <a:r>
                        <a:rPr lang="es-CO" sz="1400" b="1" i="0" u="none" strike="noStrike">
                          <a:solidFill>
                            <a:srgbClr val="009267"/>
                          </a:solidFill>
                          <a:effectLst/>
                          <a:latin typeface="Arial" panose="020B0604020202020204" pitchFamily="34" charset="0"/>
                        </a:rPr>
                        <a:t>61,0</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9267"/>
                          </a:solidFill>
                          <a:effectLst/>
                          <a:latin typeface="Arial" panose="020B0604020202020204" pitchFamily="34" charset="0"/>
                        </a:rPr>
                        <a:t>-1,1</a:t>
                      </a:r>
                    </a:p>
                  </a:txBody>
                  <a:tcPr marL="9525" marR="9525" marT="9525" marB="0" anchor="ctr">
                    <a:solidFill>
                      <a:schemeClr val="bg1">
                        <a:lumMod val="95000"/>
                      </a:schemeClr>
                    </a:solidFill>
                  </a:tcPr>
                </a:tc>
                <a:extLst>
                  <a:ext uri="{0D108BD9-81ED-4DB2-BD59-A6C34878D82A}">
                    <a16:rowId xmlns:a16="http://schemas.microsoft.com/office/drawing/2014/main" val="2111482066"/>
                  </a:ext>
                </a:extLst>
              </a:tr>
              <a:tr h="190500">
                <a:tc>
                  <a:txBody>
                    <a:bodyPr/>
                    <a:lstStyle/>
                    <a:p>
                      <a:pPr algn="l" rtl="0" fontAlgn="ctr"/>
                      <a:r>
                        <a:rPr lang="es-MX" sz="1400" b="0" i="0" u="none" strike="noStrike">
                          <a:solidFill>
                            <a:srgbClr val="27689D"/>
                          </a:solidFill>
                          <a:effectLst/>
                          <a:latin typeface="Arial" panose="020B0604020202020204" pitchFamily="34" charset="0"/>
                        </a:rPr>
                        <a:t>Comercio y reparación de vehículos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386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416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0,6</a:t>
                      </a:r>
                    </a:p>
                  </a:txBody>
                  <a:tcPr marL="9525" marR="9525" marT="9525" marB="0" anchor="ctr"/>
                </a:tc>
                <a:extLst>
                  <a:ext uri="{0D108BD9-81ED-4DB2-BD59-A6C34878D82A}">
                    <a16:rowId xmlns:a16="http://schemas.microsoft.com/office/drawing/2014/main" val="4204633357"/>
                  </a:ext>
                </a:extLst>
              </a:tr>
              <a:tr h="190500">
                <a:tc>
                  <a:txBody>
                    <a:bodyPr/>
                    <a:lstStyle/>
                    <a:p>
                      <a:pPr algn="l" rtl="0" fontAlgn="ctr"/>
                      <a:r>
                        <a:rPr lang="es-CO" sz="1400" b="0" i="0" u="none" strike="noStrike">
                          <a:solidFill>
                            <a:srgbClr val="27689D"/>
                          </a:solidFill>
                          <a:effectLst/>
                          <a:latin typeface="Arial" panose="020B0604020202020204" pitchFamily="34" charset="0"/>
                        </a:rPr>
                        <a:t>Industrias manufactureras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275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284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extLst>
                  <a:ext uri="{0D108BD9-81ED-4DB2-BD59-A6C34878D82A}">
                    <a16:rowId xmlns:a16="http://schemas.microsoft.com/office/drawing/2014/main" val="265841951"/>
                  </a:ext>
                </a:extLst>
              </a:tr>
              <a:tr h="190500">
                <a:tc>
                  <a:txBody>
                    <a:bodyPr/>
                    <a:lstStyle/>
                    <a:p>
                      <a:pPr algn="l" rtl="0" fontAlgn="ctr"/>
                      <a:r>
                        <a:rPr lang="es-MX" sz="1400" b="0" i="0" u="none" strike="noStrike">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216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216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2682578239"/>
                  </a:ext>
                </a:extLst>
              </a:tr>
              <a:tr h="205642">
                <a:tc>
                  <a:txBody>
                    <a:bodyPr/>
                    <a:lstStyle/>
                    <a:p>
                      <a:pPr algn="l" rtl="0" fontAlgn="ctr"/>
                      <a:r>
                        <a:rPr lang="es-MX" sz="1400" b="0" i="0" u="none" strike="noStrike">
                          <a:solidFill>
                            <a:srgbClr val="27689D"/>
                          </a:solidFill>
                          <a:effectLst/>
                          <a:latin typeface="Arial" panose="020B0604020202020204" pitchFamily="34" charset="0"/>
                        </a:rPr>
                        <a:t>Alojamiento y servicios de comida</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171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207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21,0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0,8</a:t>
                      </a:r>
                    </a:p>
                  </a:txBody>
                  <a:tcPr marL="9525" marR="9525" marT="9525" marB="0" anchor="ctr">
                    <a:solidFill>
                      <a:schemeClr val="bg1">
                        <a:lumMod val="95000"/>
                      </a:schemeClr>
                    </a:solidFill>
                  </a:tcPr>
                </a:tc>
                <a:extLst>
                  <a:ext uri="{0D108BD9-81ED-4DB2-BD59-A6C34878D82A}">
                    <a16:rowId xmlns:a16="http://schemas.microsoft.com/office/drawing/2014/main" val="1323804413"/>
                  </a:ext>
                </a:extLst>
              </a:tr>
              <a:tr h="190500">
                <a:tc>
                  <a:txBody>
                    <a:bodyPr/>
                    <a:lstStyle/>
                    <a:p>
                      <a:pPr algn="l" rtl="0" fontAlgn="ctr"/>
                      <a:r>
                        <a:rPr lang="es-CO" sz="1400" b="0" i="0" u="none" strike="noStrike">
                          <a:solidFill>
                            <a:srgbClr val="27689D"/>
                          </a:solidFill>
                          <a:effectLst/>
                          <a:latin typeface="Arial" panose="020B0604020202020204" pitchFamily="34" charset="0"/>
                        </a:rPr>
                        <a:t>Construcción</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186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204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9,7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0,4</a:t>
                      </a:r>
                    </a:p>
                  </a:txBody>
                  <a:tcPr marL="9525" marR="9525" marT="9525" marB="0" anchor="ctr"/>
                </a:tc>
                <a:extLst>
                  <a:ext uri="{0D108BD9-81ED-4DB2-BD59-A6C34878D82A}">
                    <a16:rowId xmlns:a16="http://schemas.microsoft.com/office/drawing/2014/main" val="2281171808"/>
                  </a:ext>
                </a:extLst>
              </a:tr>
              <a:tr h="190500">
                <a:tc>
                  <a:txBody>
                    <a:bodyPr/>
                    <a:lstStyle/>
                    <a:p>
                      <a:pPr algn="l" rtl="0" fontAlgn="ctr"/>
                      <a:r>
                        <a:rPr lang="es-MX" sz="1400" b="0"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147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157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extLst>
                  <a:ext uri="{0D108BD9-81ED-4DB2-BD59-A6C34878D82A}">
                    <a16:rowId xmlns:a16="http://schemas.microsoft.com/office/drawing/2014/main" val="3865928582"/>
                  </a:ext>
                </a:extLst>
              </a:tr>
              <a:tr h="0">
                <a:tc>
                  <a:txBody>
                    <a:bodyPr/>
                    <a:lstStyle/>
                    <a:p>
                      <a:pPr algn="l" rtl="0" fontAlgn="ctr"/>
                      <a:r>
                        <a:rPr lang="es-CO" sz="1400" b="0" i="0" u="none" strike="noStrike">
                          <a:solidFill>
                            <a:srgbClr val="27689D"/>
                          </a:solidFill>
                          <a:effectLst/>
                          <a:latin typeface="Arial" panose="020B0604020202020204" pitchFamily="34" charset="0"/>
                        </a:rPr>
                        <a:t>Transporte y almacenamiento</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152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143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extLst>
                  <a:ext uri="{0D108BD9-81ED-4DB2-BD59-A6C34878D82A}">
                    <a16:rowId xmlns:a16="http://schemas.microsoft.com/office/drawing/2014/main" val="2629164496"/>
                  </a:ext>
                </a:extLst>
              </a:tr>
              <a:tr h="190500">
                <a:tc>
                  <a:txBody>
                    <a:bodyPr/>
                    <a:lstStyle/>
                    <a:p>
                      <a:pPr algn="l" rtl="0" fontAlgn="ctr"/>
                      <a:r>
                        <a:rPr lang="es-MX" sz="1400" b="0" i="0" u="none" strike="noStrike">
                          <a:solidFill>
                            <a:srgbClr val="27689D"/>
                          </a:solidFill>
                          <a:effectLst/>
                          <a:latin typeface="Arial" panose="020B0604020202020204" pitchFamily="34" charset="0"/>
                        </a:rPr>
                        <a:t>Actividades profesionales, científicas, técnicas y servicios administrativos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118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84,6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1,2</a:t>
                      </a:r>
                    </a:p>
                  </a:txBody>
                  <a:tcPr marL="9525" marR="9525" marT="9525" marB="0" anchor="ctr">
                    <a:solidFill>
                      <a:schemeClr val="bg1">
                        <a:lumMod val="95000"/>
                      </a:schemeClr>
                    </a:solidFill>
                  </a:tcPr>
                </a:tc>
                <a:extLst>
                  <a:ext uri="{0D108BD9-81ED-4DB2-BD59-A6C34878D82A}">
                    <a16:rowId xmlns:a16="http://schemas.microsoft.com/office/drawing/2014/main" val="2679875187"/>
                  </a:ext>
                </a:extLst>
              </a:tr>
              <a:tr h="190500">
                <a:tc>
                  <a:txBody>
                    <a:bodyPr/>
                    <a:lstStyle/>
                    <a:p>
                      <a:pPr algn="l" rtl="0" fontAlgn="ctr"/>
                      <a:r>
                        <a:rPr lang="es-MX" sz="1400" b="0" i="0" u="none" strike="noStrike">
                          <a:solidFill>
                            <a:srgbClr val="27689D"/>
                          </a:solidFill>
                          <a:effectLst/>
                          <a:latin typeface="Arial" panose="020B0604020202020204" pitchFamily="34" charset="0"/>
                        </a:rPr>
                        <a:t>Explotación de minas y canteras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54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-20,0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extLst>
                  <a:ext uri="{0D108BD9-81ED-4DB2-BD59-A6C34878D82A}">
                    <a16:rowId xmlns:a16="http://schemas.microsoft.com/office/drawing/2014/main" val="3974113204"/>
                  </a:ext>
                </a:extLst>
              </a:tr>
              <a:tr h="190500">
                <a:tc>
                  <a:txBody>
                    <a:bodyPr/>
                    <a:lstStyle/>
                    <a:p>
                      <a:pPr algn="l" rtl="0" fontAlgn="ctr"/>
                      <a:r>
                        <a:rPr lang="es-MX" sz="1400" b="0" i="0" u="none" strike="noStrike">
                          <a:solidFill>
                            <a:srgbClr val="27689D"/>
                          </a:solidFill>
                          <a:effectLst/>
                          <a:latin typeface="Arial" panose="020B0604020202020204" pitchFamily="34" charset="0"/>
                        </a:rPr>
                        <a:t>Suministro de electricidad gas, agua y gestión de desechos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58,5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extLst>
                  <a:ext uri="{0D108BD9-81ED-4DB2-BD59-A6C34878D82A}">
                    <a16:rowId xmlns:a16="http://schemas.microsoft.com/office/drawing/2014/main" val="3280634974"/>
                  </a:ext>
                </a:extLst>
              </a:tr>
              <a:tr h="190500">
                <a:tc>
                  <a:txBody>
                    <a:bodyPr/>
                    <a:lstStyle/>
                    <a:p>
                      <a:pPr algn="l" rtl="0" fontAlgn="ctr"/>
                      <a:r>
                        <a:rPr lang="es-CO" sz="1400" b="0" i="0" u="none" strike="noStrike">
                          <a:solidFill>
                            <a:srgbClr val="27689D"/>
                          </a:solidFill>
                          <a:effectLst/>
                          <a:latin typeface="Arial" panose="020B0604020202020204" pitchFamily="34" charset="0"/>
                        </a:rPr>
                        <a:t>Actividades inmobiliarias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-13,3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1048514266"/>
                  </a:ext>
                </a:extLst>
              </a:tr>
              <a:tr h="190500">
                <a:tc>
                  <a:txBody>
                    <a:bodyPr/>
                    <a:lstStyle/>
                    <a:p>
                      <a:pPr algn="l" rtl="0" fontAlgn="ctr"/>
                      <a:r>
                        <a:rPr lang="es-MX" sz="1400" b="0" i="0" u="none" strike="noStrike">
                          <a:solidFill>
                            <a:srgbClr val="27689D"/>
                          </a:solidFill>
                          <a:effectLst/>
                          <a:latin typeface="Arial" panose="020B0604020202020204" pitchFamily="34" charset="0"/>
                        </a:rPr>
                        <a:t>Actividades financieras y de seguros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16,4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1194630654"/>
                  </a:ext>
                </a:extLst>
              </a:tr>
              <a:tr h="231556">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33,2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424942504"/>
                  </a:ext>
                </a:extLst>
              </a:tr>
              <a:tr h="190500">
                <a:tc>
                  <a:txBody>
                    <a:bodyPr/>
                    <a:lstStyle/>
                    <a:p>
                      <a:pPr algn="l" rtl="0" fontAlgn="ctr"/>
                      <a:r>
                        <a:rPr lang="es-CO" sz="1400" b="0" i="0" u="none" strike="noStrike">
                          <a:solidFill>
                            <a:srgbClr val="27689D"/>
                          </a:solidFill>
                          <a:effectLst/>
                          <a:latin typeface="Arial" panose="020B0604020202020204" pitchFamily="34" charset="0"/>
                        </a:rPr>
                        <a:t>No informa</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endParaRPr lang="es-CO" sz="1400" b="0" i="0" u="none" strike="noStrike">
                        <a:solidFill>
                          <a:srgbClr val="27689D"/>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2452838487"/>
                  </a:ext>
                </a:extLst>
              </a:tr>
            </a:tbl>
          </a:graphicData>
        </a:graphic>
      </p:graphicFrame>
      <p:sp>
        <p:nvSpPr>
          <p:cNvPr id="7" name="Rectángulo 6">
            <a:extLst>
              <a:ext uri="{FF2B5EF4-FFF2-40B4-BE49-F238E27FC236}">
                <a16:creationId xmlns:a16="http://schemas.microsoft.com/office/drawing/2014/main" id="{E70D8018-9D60-420C-8C31-4032796A7C6D}"/>
              </a:ext>
            </a:extLst>
          </p:cNvPr>
          <p:cNvSpPr/>
          <p:nvPr/>
        </p:nvSpPr>
        <p:spPr>
          <a:xfrm>
            <a:off x="149127" y="5507075"/>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188566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variación absoluta y contribución a la variación de la población ocupada según posición ocupacional centros poblados y rural disperso trimestre móvil </a:t>
            </a:r>
            <a:r>
              <a:rPr lang="es-MX" altLang="es-CO" sz="2400" b="1" dirty="0">
                <a:solidFill>
                  <a:srgbClr val="395F9B"/>
                </a:solidFill>
                <a:latin typeface="+mn-lt"/>
                <a:ea typeface="+mn-ea"/>
                <a:cs typeface="+mn-cs"/>
              </a:rPr>
              <a:t>agosto – octubre (2020-2021)</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385074"/>
            <a:ext cx="9972460" cy="1477328"/>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Las posiciones ocupacionales que más incidieron en el aumento del número de ocupados en el sector rural, fueron </a:t>
            </a:r>
            <a:r>
              <a:rPr lang="es-ES" b="1" dirty="0">
                <a:solidFill>
                  <a:srgbClr val="395F9B"/>
                </a:solidFill>
                <a:ea typeface="Calibri" panose="020F0502020204030204" pitchFamily="34" charset="0"/>
                <a:cs typeface="Arial" panose="020B0604020202020204" pitchFamily="34" charset="0"/>
              </a:rPr>
              <a:t>el trabajador por cuenta propia (3,5 p.p) </a:t>
            </a:r>
            <a:r>
              <a:rPr lang="es-ES" dirty="0">
                <a:solidFill>
                  <a:srgbClr val="395F9B"/>
                </a:solidFill>
                <a:ea typeface="Calibri" panose="020F0502020204030204" pitchFamily="34" charset="0"/>
                <a:cs typeface="Arial" panose="020B0604020202020204" pitchFamily="34" charset="0"/>
              </a:rPr>
              <a:t>y el </a:t>
            </a:r>
            <a:r>
              <a:rPr lang="es-ES" b="1" dirty="0">
                <a:solidFill>
                  <a:srgbClr val="395F9B"/>
                </a:solidFill>
                <a:ea typeface="Calibri" panose="020F0502020204030204" pitchFamily="34" charset="0"/>
                <a:cs typeface="Arial" panose="020B0604020202020204" pitchFamily="34" charset="0"/>
              </a:rPr>
              <a:t>obrero empleado particular  (1,6 p.p). </a:t>
            </a:r>
            <a:r>
              <a:rPr lang="es-ES" dirty="0">
                <a:solidFill>
                  <a:srgbClr val="395F9B"/>
                </a:solidFill>
                <a:ea typeface="Calibri" panose="020F0502020204030204" pitchFamily="34" charset="0"/>
                <a:cs typeface="Arial" panose="020B0604020202020204" pitchFamily="34" charset="0"/>
              </a:rPr>
              <a:t>Por su parte disminuyeron en el número de ocupados el trabajador familiar sin remuneración (-1,9 p.p), el </a:t>
            </a:r>
            <a:r>
              <a:rPr lang="es-MX" dirty="0">
                <a:solidFill>
                  <a:srgbClr val="27689D"/>
                </a:solidFill>
                <a:latin typeface="Arial" panose="020B0604020202020204" pitchFamily="34" charset="0"/>
                <a:ea typeface="Calibri" panose="020F0502020204030204" pitchFamily="34" charset="0"/>
                <a:cs typeface="Arial" panose="020B0604020202020204" pitchFamily="34" charset="0"/>
              </a:rPr>
              <a:t>jornalero o peón </a:t>
            </a:r>
            <a:r>
              <a:rPr lang="es-ES" dirty="0">
                <a:solidFill>
                  <a:srgbClr val="395F9B"/>
                </a:solidFill>
                <a:ea typeface="Calibri" panose="020F0502020204030204" pitchFamily="34" charset="0"/>
                <a:cs typeface="Arial" panose="020B0604020202020204" pitchFamily="34" charset="0"/>
              </a:rPr>
              <a:t>(-0,7 p.p), el empleado doméstico (-0,2 p.p) y el patrón o empleador (-0,2 p.p)</a:t>
            </a:r>
          </a:p>
        </p:txBody>
      </p:sp>
      <p:sp>
        <p:nvSpPr>
          <p:cNvPr id="9" name="Rectángulo 8">
            <a:extLst>
              <a:ext uri="{FF2B5EF4-FFF2-40B4-BE49-F238E27FC236}">
                <a16:creationId xmlns:a16="http://schemas.microsoft.com/office/drawing/2014/main" id="{FF763505-EBC8-4C33-AA7C-D70FE93D4D5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9ABB0C72-6D40-4150-A4AF-697B75078BC4}"/>
              </a:ext>
            </a:extLst>
          </p:cNvPr>
          <p:cNvGraphicFramePr>
            <a:graphicFrameLocks noGrp="1"/>
          </p:cNvGraphicFramePr>
          <p:nvPr>
            <p:extLst>
              <p:ext uri="{D42A27DB-BD31-4B8C-83A1-F6EECF244321}">
                <p14:modId xmlns:p14="http://schemas.microsoft.com/office/powerpoint/2010/main" val="2301822482"/>
              </p:ext>
            </p:extLst>
          </p:nvPr>
        </p:nvGraphicFramePr>
        <p:xfrm>
          <a:off x="286178" y="2027691"/>
          <a:ext cx="11507772" cy="2665095"/>
        </p:xfrm>
        <a:graphic>
          <a:graphicData uri="http://schemas.openxmlformats.org/drawingml/2006/table">
            <a:tbl>
              <a:tblPr>
                <a:tableStyleId>{2D5ABB26-0587-4C30-8999-92F81FD0307C}</a:tableStyleId>
              </a:tblPr>
              <a:tblGrid>
                <a:gridCol w="5034453">
                  <a:extLst>
                    <a:ext uri="{9D8B030D-6E8A-4147-A177-3AD203B41FA5}">
                      <a16:colId xmlns:a16="http://schemas.microsoft.com/office/drawing/2014/main" val="3561659838"/>
                    </a:ext>
                  </a:extLst>
                </a:gridCol>
                <a:gridCol w="1595187">
                  <a:extLst>
                    <a:ext uri="{9D8B030D-6E8A-4147-A177-3AD203B41FA5}">
                      <a16:colId xmlns:a16="http://schemas.microsoft.com/office/drawing/2014/main" val="3508573707"/>
                    </a:ext>
                  </a:extLst>
                </a:gridCol>
                <a:gridCol w="1404000">
                  <a:extLst>
                    <a:ext uri="{9D8B030D-6E8A-4147-A177-3AD203B41FA5}">
                      <a16:colId xmlns:a16="http://schemas.microsoft.com/office/drawing/2014/main" val="4033847746"/>
                    </a:ext>
                  </a:extLst>
                </a:gridCol>
                <a:gridCol w="1224588">
                  <a:extLst>
                    <a:ext uri="{9D8B030D-6E8A-4147-A177-3AD203B41FA5}">
                      <a16:colId xmlns:a16="http://schemas.microsoft.com/office/drawing/2014/main" val="1021643690"/>
                    </a:ext>
                  </a:extLst>
                </a:gridCol>
                <a:gridCol w="989544">
                  <a:extLst>
                    <a:ext uri="{9D8B030D-6E8A-4147-A177-3AD203B41FA5}">
                      <a16:colId xmlns:a16="http://schemas.microsoft.com/office/drawing/2014/main" val="1976285331"/>
                    </a:ext>
                  </a:extLst>
                </a:gridCol>
                <a:gridCol w="1260000">
                  <a:extLst>
                    <a:ext uri="{9D8B030D-6E8A-4147-A177-3AD203B41FA5}">
                      <a16:colId xmlns:a16="http://schemas.microsoft.com/office/drawing/2014/main" val="2950576361"/>
                    </a:ext>
                  </a:extLst>
                </a:gridCol>
              </a:tblGrid>
              <a:tr h="361950">
                <a:tc>
                  <a:txBody>
                    <a:bodyPr/>
                    <a:lstStyle/>
                    <a:p>
                      <a:pPr algn="l" fontAlgn="ctr"/>
                      <a:r>
                        <a:rPr lang="es-CO" sz="1400" b="1" u="none" strike="noStrike" dirty="0">
                          <a:solidFill>
                            <a:schemeClr val="bg1"/>
                          </a:solidFill>
                          <a:effectLst/>
                        </a:rPr>
                        <a:t>Posición ocupacional</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rtl="0" fontAlgn="ctr"/>
                      <a:r>
                        <a:rPr lang="es-CO" sz="1100" b="1" i="0" u="none" strike="noStrike" dirty="0">
                          <a:solidFill>
                            <a:srgbClr val="FFFFFF"/>
                          </a:solidFill>
                          <a:effectLst/>
                          <a:latin typeface="Arial" panose="020B0604020202020204" pitchFamily="34" charset="0"/>
                        </a:rPr>
                        <a:t>Ago 20 –  Oct 20</a:t>
                      </a:r>
                    </a:p>
                  </a:txBody>
                  <a:tcPr marL="9525" marR="9525" marT="9525" marB="0" anchor="ctr">
                    <a:solidFill>
                      <a:srgbClr val="27689D"/>
                    </a:solidFill>
                  </a:tcPr>
                </a:tc>
                <a:tc>
                  <a:txBody>
                    <a:bodyPr/>
                    <a:lstStyle/>
                    <a:p>
                      <a:pPr algn="ctr" rtl="0" fontAlgn="ctr"/>
                      <a:r>
                        <a:rPr lang="es-CO" sz="1100" b="1" i="0" u="none" strike="noStrike" dirty="0">
                          <a:solidFill>
                            <a:srgbClr val="FFFFFF"/>
                          </a:solidFill>
                          <a:effectLst/>
                          <a:latin typeface="Arial" panose="020B0604020202020204" pitchFamily="34" charset="0"/>
                        </a:rPr>
                        <a:t>Ago 21 –  Oct 21</a:t>
                      </a: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Distribución (%)</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Variación absoluta</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Contribución en p.p</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extLst>
                  <a:ext uri="{0D108BD9-81ED-4DB2-BD59-A6C34878D82A}">
                    <a16:rowId xmlns:a16="http://schemas.microsoft.com/office/drawing/2014/main" val="3209232560"/>
                  </a:ext>
                </a:extLst>
              </a:tr>
              <a:tr h="190500">
                <a:tc>
                  <a:txBody>
                    <a:bodyPr/>
                    <a:lstStyle/>
                    <a:p>
                      <a:pPr algn="l" rtl="0" fontAlgn="ctr"/>
                      <a:r>
                        <a:rPr lang="es-CO" sz="1400" b="1" i="0" u="none" strike="noStrike">
                          <a:solidFill>
                            <a:srgbClr val="27689D"/>
                          </a:solidFill>
                          <a:effectLst/>
                          <a:latin typeface="Arial" panose="020B0604020202020204" pitchFamily="34" charset="0"/>
                        </a:rPr>
                        <a:t>Ocupados Centros poblados y rural disperso</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4.626</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4.724</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100</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98</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2,1</a:t>
                      </a:r>
                    </a:p>
                  </a:txBody>
                  <a:tcPr marL="9525" marR="9525" marT="9525" marB="0" anchor="ctr"/>
                </a:tc>
                <a:extLst>
                  <a:ext uri="{0D108BD9-81ED-4DB2-BD59-A6C34878D82A}">
                    <a16:rowId xmlns:a16="http://schemas.microsoft.com/office/drawing/2014/main" val="2749224692"/>
                  </a:ext>
                </a:extLst>
              </a:tr>
              <a:tr h="190500">
                <a:tc>
                  <a:txBody>
                    <a:bodyPr/>
                    <a:lstStyle/>
                    <a:p>
                      <a:pPr algn="l" rtl="0" fontAlgn="ctr"/>
                      <a:r>
                        <a:rPr lang="es-CO" sz="1400" b="0" i="0" u="none" strike="noStrike">
                          <a:solidFill>
                            <a:srgbClr val="27689D"/>
                          </a:solidFill>
                          <a:effectLst/>
                          <a:latin typeface="Arial" panose="020B0604020202020204" pitchFamily="34" charset="0"/>
                        </a:rPr>
                        <a:t>Trabajador por cuenta propia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2.348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2.512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164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3,5</a:t>
                      </a:r>
                    </a:p>
                  </a:txBody>
                  <a:tcPr marL="9525" marR="9525" marT="9525" marB="0" anchor="ctr">
                    <a:solidFill>
                      <a:schemeClr val="bg1">
                        <a:lumMod val="95000"/>
                      </a:schemeClr>
                    </a:solidFill>
                  </a:tcPr>
                </a:tc>
                <a:extLst>
                  <a:ext uri="{0D108BD9-81ED-4DB2-BD59-A6C34878D82A}">
                    <a16:rowId xmlns:a16="http://schemas.microsoft.com/office/drawing/2014/main" val="582614009"/>
                  </a:ext>
                </a:extLst>
              </a:tr>
              <a:tr h="190500">
                <a:tc>
                  <a:txBody>
                    <a:bodyPr/>
                    <a:lstStyle/>
                    <a:p>
                      <a:pPr algn="l" rtl="0" fontAlgn="ctr"/>
                      <a:r>
                        <a:rPr lang="es-CO" sz="1400" b="0" i="0" u="none" strike="noStrike">
                          <a:solidFill>
                            <a:srgbClr val="27689D"/>
                          </a:solidFill>
                          <a:effectLst/>
                          <a:latin typeface="Arial" panose="020B0604020202020204" pitchFamily="34" charset="0"/>
                        </a:rPr>
                        <a:t>Obrero, empleado particular  </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829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901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72</a:t>
                      </a:r>
                    </a:p>
                  </a:txBody>
                  <a:tcPr marL="9525" marR="9525" marT="9525" marB="0" anchor="ctr"/>
                </a:tc>
                <a:tc>
                  <a:txBody>
                    <a:bodyPr/>
                    <a:lstStyle/>
                    <a:p>
                      <a:pPr algn="r" rtl="0" fontAlgn="ctr"/>
                      <a:r>
                        <a:rPr lang="es-CO" sz="1400" b="0" i="0" u="none" strike="noStrike" dirty="0">
                          <a:solidFill>
                            <a:srgbClr val="27689D"/>
                          </a:solidFill>
                          <a:effectLst/>
                          <a:latin typeface="Arial" panose="020B0604020202020204" pitchFamily="34" charset="0"/>
                        </a:rPr>
                        <a:t>1,6</a:t>
                      </a:r>
                    </a:p>
                  </a:txBody>
                  <a:tcPr marL="9525" marR="9525" marT="9525" marB="0" anchor="ctr"/>
                </a:tc>
                <a:extLst>
                  <a:ext uri="{0D108BD9-81ED-4DB2-BD59-A6C34878D82A}">
                    <a16:rowId xmlns:a16="http://schemas.microsoft.com/office/drawing/2014/main" val="1807551602"/>
                  </a:ext>
                </a:extLst>
              </a:tr>
              <a:tr h="190500">
                <a:tc>
                  <a:txBody>
                    <a:bodyPr/>
                    <a:lstStyle/>
                    <a:p>
                      <a:pPr algn="l" rtl="0" fontAlgn="ctr"/>
                      <a:r>
                        <a:rPr lang="es-MX" sz="1400" b="0" i="0" u="none" strike="noStrike">
                          <a:solidFill>
                            <a:srgbClr val="27689D"/>
                          </a:solidFill>
                          <a:effectLst/>
                          <a:latin typeface="Arial" panose="020B0604020202020204" pitchFamily="34" charset="0"/>
                        </a:rPr>
                        <a:t>Trabajador sin remuneración en empresas de otros hogares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solidFill>
                      <a:schemeClr val="bg1">
                        <a:lumMod val="95000"/>
                      </a:schemeClr>
                    </a:solidFill>
                  </a:tcPr>
                </a:tc>
                <a:extLst>
                  <a:ext uri="{0D108BD9-81ED-4DB2-BD59-A6C34878D82A}">
                    <a16:rowId xmlns:a16="http://schemas.microsoft.com/office/drawing/2014/main" val="1896556990"/>
                  </a:ext>
                </a:extLst>
              </a:tr>
              <a:tr h="190500">
                <a:tc>
                  <a:txBody>
                    <a:bodyPr/>
                    <a:lstStyle/>
                    <a:p>
                      <a:pPr algn="l" rtl="0" fontAlgn="ctr"/>
                      <a:r>
                        <a:rPr lang="es-CO" sz="1400" b="0" i="0" u="none" strike="noStrike">
                          <a:solidFill>
                            <a:srgbClr val="27689D"/>
                          </a:solidFill>
                          <a:effectLst/>
                          <a:latin typeface="Arial" panose="020B0604020202020204" pitchFamily="34" charset="0"/>
                        </a:rPr>
                        <a:t>Obrero, empleado del gobierno </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50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3730317723"/>
                  </a:ext>
                </a:extLst>
              </a:tr>
              <a:tr h="190500">
                <a:tc>
                  <a:txBody>
                    <a:bodyPr/>
                    <a:lstStyle/>
                    <a:p>
                      <a:pPr algn="l" rtl="0" fontAlgn="ctr"/>
                      <a:r>
                        <a:rPr lang="es-CO" sz="1400" b="0" i="0" u="none" strike="noStrike">
                          <a:solidFill>
                            <a:srgbClr val="27689D"/>
                          </a:solidFill>
                          <a:effectLst/>
                          <a:latin typeface="Arial" panose="020B0604020202020204" pitchFamily="34" charset="0"/>
                        </a:rPr>
                        <a:t>Otro</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solidFill>
                      <a:schemeClr val="bg1">
                        <a:lumMod val="95000"/>
                      </a:schemeClr>
                    </a:solidFill>
                  </a:tcPr>
                </a:tc>
                <a:extLst>
                  <a:ext uri="{0D108BD9-81ED-4DB2-BD59-A6C34878D82A}">
                    <a16:rowId xmlns:a16="http://schemas.microsoft.com/office/drawing/2014/main" val="2289958466"/>
                  </a:ext>
                </a:extLst>
              </a:tr>
              <a:tr h="190500">
                <a:tc>
                  <a:txBody>
                    <a:bodyPr/>
                    <a:lstStyle/>
                    <a:p>
                      <a:pPr algn="l" rtl="0" fontAlgn="ctr"/>
                      <a:r>
                        <a:rPr lang="es-CO" sz="1400" b="0" i="0" u="none" strike="noStrike">
                          <a:solidFill>
                            <a:srgbClr val="27689D"/>
                          </a:solidFill>
                          <a:effectLst/>
                          <a:latin typeface="Arial" panose="020B0604020202020204" pitchFamily="34" charset="0"/>
                        </a:rPr>
                        <a:t>Patrón o empleador</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177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169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extLst>
                  <a:ext uri="{0D108BD9-81ED-4DB2-BD59-A6C34878D82A}">
                    <a16:rowId xmlns:a16="http://schemas.microsoft.com/office/drawing/2014/main" val="3696674013"/>
                  </a:ext>
                </a:extLst>
              </a:tr>
              <a:tr h="190500">
                <a:tc>
                  <a:txBody>
                    <a:bodyPr/>
                    <a:lstStyle/>
                    <a:p>
                      <a:pPr algn="l" rtl="0" fontAlgn="ctr"/>
                      <a:r>
                        <a:rPr lang="es-CO" sz="1400" b="0" i="0" u="none" strike="noStrike">
                          <a:solidFill>
                            <a:srgbClr val="27689D"/>
                          </a:solidFill>
                          <a:effectLst/>
                          <a:latin typeface="Arial" panose="020B0604020202020204" pitchFamily="34" charset="0"/>
                        </a:rPr>
                        <a:t>Empleado doméstico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107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96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extLst>
                  <a:ext uri="{0D108BD9-81ED-4DB2-BD59-A6C34878D82A}">
                    <a16:rowId xmlns:a16="http://schemas.microsoft.com/office/drawing/2014/main" val="3511971047"/>
                  </a:ext>
                </a:extLst>
              </a:tr>
              <a:tr h="190500">
                <a:tc>
                  <a:txBody>
                    <a:bodyPr/>
                    <a:lstStyle/>
                    <a:p>
                      <a:pPr algn="l" rtl="0" fontAlgn="ctr"/>
                      <a:r>
                        <a:rPr lang="es-CO" sz="1400" b="0" i="0" u="none" strike="noStrike">
                          <a:solidFill>
                            <a:srgbClr val="27689D"/>
                          </a:solidFill>
                          <a:effectLst/>
                          <a:latin typeface="Arial" panose="020B0604020202020204" pitchFamily="34" charset="0"/>
                        </a:rPr>
                        <a:t>Jornalero o Peón</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666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632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-0,7</a:t>
                      </a:r>
                    </a:p>
                  </a:txBody>
                  <a:tcPr marL="9525" marR="9525" marT="9525" marB="0" anchor="ctr"/>
                </a:tc>
                <a:extLst>
                  <a:ext uri="{0D108BD9-81ED-4DB2-BD59-A6C34878D82A}">
                    <a16:rowId xmlns:a16="http://schemas.microsoft.com/office/drawing/2014/main" val="4215790938"/>
                  </a:ext>
                </a:extLst>
              </a:tr>
              <a:tr h="190500">
                <a:tc>
                  <a:txBody>
                    <a:bodyPr/>
                    <a:lstStyle/>
                    <a:p>
                      <a:pPr algn="l" rtl="0" fontAlgn="ctr"/>
                      <a:r>
                        <a:rPr lang="es-CO" sz="1400" b="0" i="0" u="none" strike="noStrike">
                          <a:solidFill>
                            <a:srgbClr val="27689D"/>
                          </a:solidFill>
                          <a:effectLst/>
                          <a:latin typeface="Arial" panose="020B0604020202020204" pitchFamily="34" charset="0"/>
                        </a:rPr>
                        <a:t>Trabajador familiar sin remuneración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395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305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-89</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-1,9</a:t>
                      </a:r>
                    </a:p>
                  </a:txBody>
                  <a:tcPr marL="9525" marR="9525" marT="9525" marB="0" anchor="ctr">
                    <a:solidFill>
                      <a:schemeClr val="bg1">
                        <a:lumMod val="95000"/>
                      </a:schemeClr>
                    </a:solidFill>
                  </a:tcPr>
                </a:tc>
                <a:extLst>
                  <a:ext uri="{0D108BD9-81ED-4DB2-BD59-A6C34878D82A}">
                    <a16:rowId xmlns:a16="http://schemas.microsoft.com/office/drawing/2014/main" val="1546335790"/>
                  </a:ext>
                </a:extLst>
              </a:tr>
            </a:tbl>
          </a:graphicData>
        </a:graphic>
      </p:graphicFrame>
      <p:sp>
        <p:nvSpPr>
          <p:cNvPr id="11" name="Rectángulo 10">
            <a:extLst>
              <a:ext uri="{FF2B5EF4-FFF2-40B4-BE49-F238E27FC236}">
                <a16:creationId xmlns:a16="http://schemas.microsoft.com/office/drawing/2014/main" id="{B30885F2-CB75-4E91-A5EC-C0075B168A1C}"/>
              </a:ext>
            </a:extLst>
          </p:cNvPr>
          <p:cNvSpPr/>
          <p:nvPr/>
        </p:nvSpPr>
        <p:spPr>
          <a:xfrm>
            <a:off x="208332" y="4724316"/>
            <a:ext cx="11542234" cy="220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289960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6" y="2414575"/>
            <a:ext cx="6098104" cy="3170099"/>
          </a:xfrm>
          <a:prstGeom prst="rect">
            <a:avLst/>
          </a:prstGeom>
          <a:noFill/>
        </p:spPr>
        <p:txBody>
          <a:bodyPr wrap="square" rtlCol="0">
            <a:spAutoFit/>
          </a:bodyPr>
          <a:lstStyle/>
          <a:p>
            <a:r>
              <a:rPr lang="es-ES" sz="3200" dirty="0">
                <a:solidFill>
                  <a:prstClr val="white"/>
                </a:solidFill>
                <a:latin typeface="Arial Black" panose="020B0A04020102020204" pitchFamily="34" charset="0"/>
              </a:rPr>
              <a:t>Tasa de desempleo y población ocupada series desestacionalizadas</a:t>
            </a:r>
          </a:p>
          <a:p>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Octubre de 2021</a:t>
            </a:r>
          </a:p>
          <a:p>
            <a:r>
              <a:rPr lang="es-ES" sz="2400" dirty="0">
                <a:solidFill>
                  <a:prstClr val="white"/>
                </a:solidFill>
                <a:latin typeface="Arial Black" panose="020B0A04020102020204" pitchFamily="34" charset="0"/>
              </a:rPr>
              <a:t>Trimestre móvil </a:t>
            </a:r>
          </a:p>
          <a:p>
            <a:r>
              <a:rPr lang="es-ES" sz="2400" dirty="0">
                <a:solidFill>
                  <a:prstClr val="white"/>
                </a:solidFill>
                <a:latin typeface="Arial Black" panose="020B0A04020102020204" pitchFamily="34" charset="0"/>
              </a:rPr>
              <a:t>Agosto 2021 – octubre 2021</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30 de noviembre de 2021</a:t>
            </a:r>
          </a:p>
        </p:txBody>
      </p:sp>
    </p:spTree>
    <p:extLst>
      <p:ext uri="{BB962C8B-B14F-4D97-AF65-F5344CB8AC3E}">
        <p14:creationId xmlns:p14="http://schemas.microsoft.com/office/powerpoint/2010/main" val="291795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desestacionalizada* total nacional </a:t>
            </a:r>
            <a:r>
              <a:rPr lang="es-MX" altLang="es-CO" sz="2400" b="1" dirty="0">
                <a:solidFill>
                  <a:srgbClr val="395F9B"/>
                </a:solidFill>
                <a:latin typeface="+mn-lt"/>
                <a:ea typeface="+mn-ea"/>
                <a:cs typeface="+mn-cs"/>
              </a:rPr>
              <a:t>y 13 ciudades y áreas metropolitanas. Mensual octubre de 2019 – octubre de 2021</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 Las series desestacionalizadas permiten hacer comparaciones en periodos consecutivos.</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3262736-F5CA-432A-AA5E-45F5DDAA4B84}"/>
              </a:ext>
            </a:extLst>
          </p:cNvPr>
          <p:cNvSpPr/>
          <p:nvPr/>
        </p:nvSpPr>
        <p:spPr>
          <a:xfrm>
            <a:off x="-30478" y="4884442"/>
            <a:ext cx="2030020"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 en </a:t>
            </a:r>
          </a:p>
          <a:p>
            <a:r>
              <a:rPr lang="es-CO" dirty="0">
                <a:solidFill>
                  <a:srgbClr val="395F9B"/>
                </a:solidFill>
                <a:latin typeface="+mj-lt"/>
                <a:ea typeface="Calibri" panose="020F0502020204030204" pitchFamily="34" charset="0"/>
                <a:cs typeface="Arial" panose="020B0604020202020204" pitchFamily="34" charset="0"/>
              </a:rPr>
              <a:t>octubre</a:t>
            </a:r>
            <a:endParaRPr lang="es-CO" dirty="0">
              <a:latin typeface="+mj-lt"/>
              <a:cs typeface="Arial" panose="020B0604020202020204" pitchFamily="34" charset="0"/>
            </a:endParaRPr>
          </a:p>
        </p:txBody>
      </p:sp>
      <p:sp>
        <p:nvSpPr>
          <p:cNvPr id="8" name="Rectángulo 7">
            <a:extLst>
              <a:ext uri="{FF2B5EF4-FFF2-40B4-BE49-F238E27FC236}">
                <a16:creationId xmlns:a16="http://schemas.microsoft.com/office/drawing/2014/main" id="{3B37A31D-6B4A-4D14-8090-F5EC801C402A}"/>
              </a:ext>
            </a:extLst>
          </p:cNvPr>
          <p:cNvSpPr/>
          <p:nvPr/>
        </p:nvSpPr>
        <p:spPr>
          <a:xfrm>
            <a:off x="1412729" y="5253773"/>
            <a:ext cx="1062440"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12,8%</a:t>
            </a:r>
            <a:endParaRPr lang="es-CO" sz="2400" b="1" dirty="0">
              <a:solidFill>
                <a:srgbClr val="00B050"/>
              </a:solidFill>
              <a:latin typeface="+mj-lt"/>
              <a:cs typeface="Arial" panose="020B0604020202020204" pitchFamily="34" charset="0"/>
            </a:endParaRPr>
          </a:p>
        </p:txBody>
      </p:sp>
      <p:sp>
        <p:nvSpPr>
          <p:cNvPr id="11" name="Rectángulo 10">
            <a:extLst>
              <a:ext uri="{FF2B5EF4-FFF2-40B4-BE49-F238E27FC236}">
                <a16:creationId xmlns:a16="http://schemas.microsoft.com/office/drawing/2014/main" id="{63CBA94C-C7DA-4332-96DD-A87259733597}"/>
              </a:ext>
            </a:extLst>
          </p:cNvPr>
          <p:cNvSpPr/>
          <p:nvPr/>
        </p:nvSpPr>
        <p:spPr>
          <a:xfrm>
            <a:off x="2451515" y="4940662"/>
            <a:ext cx="3158824" cy="1200329"/>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7,9 p.p </a:t>
            </a:r>
            <a:r>
              <a:rPr lang="es-CO" b="1" dirty="0">
                <a:solidFill>
                  <a:srgbClr val="27689D"/>
                </a:solidFill>
                <a:ea typeface="Calibri" panose="020F0502020204030204" pitchFamily="34" charset="0"/>
                <a:cs typeface="Arial" panose="020B0604020202020204" pitchFamily="34" charset="0"/>
              </a:rPr>
              <a:t>a la tasa de mayo de 2020 (20,7%) </a:t>
            </a:r>
            <a:r>
              <a:rPr lang="es-CO" dirty="0">
                <a:solidFill>
                  <a:srgbClr val="27689D"/>
                </a:solidFill>
                <a:ea typeface="Calibri" panose="020F0502020204030204" pitchFamily="34" charset="0"/>
                <a:cs typeface="Arial" panose="020B0604020202020204" pitchFamily="34" charset="0"/>
              </a:rPr>
              <a:t>que ha sido la más alta de los meses en pandemia.</a:t>
            </a:r>
          </a:p>
        </p:txBody>
      </p:sp>
      <p:cxnSp>
        <p:nvCxnSpPr>
          <p:cNvPr id="12" name="Conector recto 11">
            <a:extLst>
              <a:ext uri="{FF2B5EF4-FFF2-40B4-BE49-F238E27FC236}">
                <a16:creationId xmlns:a16="http://schemas.microsoft.com/office/drawing/2014/main" id="{60E014AD-2A70-41B0-B033-E4A392009332}"/>
              </a:ext>
            </a:extLst>
          </p:cNvPr>
          <p:cNvCxnSpPr>
            <a:cxnSpLocks/>
          </p:cNvCxnSpPr>
          <p:nvPr/>
        </p:nvCxnSpPr>
        <p:spPr>
          <a:xfrm>
            <a:off x="5622225" y="510139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0B898A01-518B-495E-AD15-C95A8C0A0955}"/>
              </a:ext>
            </a:extLst>
          </p:cNvPr>
          <p:cNvSpPr/>
          <p:nvPr/>
        </p:nvSpPr>
        <p:spPr>
          <a:xfrm>
            <a:off x="5664268" y="5143806"/>
            <a:ext cx="2236617"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13 ciudades y a.m en octubre</a:t>
            </a:r>
            <a:endParaRPr lang="es-CO" dirty="0">
              <a:latin typeface="+mj-lt"/>
              <a:cs typeface="Arial" panose="020B0604020202020204" pitchFamily="34" charset="0"/>
            </a:endParaRPr>
          </a:p>
          <a:p>
            <a:endParaRPr lang="es-CO" dirty="0">
              <a:latin typeface="+mj-lt"/>
              <a:cs typeface="Arial" panose="020B0604020202020204" pitchFamily="34" charset="0"/>
            </a:endParaRPr>
          </a:p>
        </p:txBody>
      </p:sp>
      <p:sp>
        <p:nvSpPr>
          <p:cNvPr id="17" name="Rectángulo 16">
            <a:extLst>
              <a:ext uri="{FF2B5EF4-FFF2-40B4-BE49-F238E27FC236}">
                <a16:creationId xmlns:a16="http://schemas.microsoft.com/office/drawing/2014/main" id="{9F1941FF-081D-4D18-A434-B3932EC2528A}"/>
              </a:ext>
            </a:extLst>
          </p:cNvPr>
          <p:cNvSpPr/>
          <p:nvPr/>
        </p:nvSpPr>
        <p:spPr>
          <a:xfrm>
            <a:off x="7370967" y="5360422"/>
            <a:ext cx="1321911"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13,7%</a:t>
            </a:r>
            <a:endParaRPr lang="es-CO" sz="2400" b="1" dirty="0">
              <a:solidFill>
                <a:srgbClr val="00B050"/>
              </a:solidFill>
              <a:latin typeface="+mj-lt"/>
              <a:cs typeface="Arial" panose="020B0604020202020204" pitchFamily="34" charset="0"/>
            </a:endParaRPr>
          </a:p>
        </p:txBody>
      </p:sp>
      <p:sp>
        <p:nvSpPr>
          <p:cNvPr id="19" name="Rectángulo 18">
            <a:extLst>
              <a:ext uri="{FF2B5EF4-FFF2-40B4-BE49-F238E27FC236}">
                <a16:creationId xmlns:a16="http://schemas.microsoft.com/office/drawing/2014/main" id="{0DDF7A5A-90AD-437C-93ED-DA6629A27751}"/>
              </a:ext>
            </a:extLst>
          </p:cNvPr>
          <p:cNvSpPr/>
          <p:nvPr/>
        </p:nvSpPr>
        <p:spPr>
          <a:xfrm>
            <a:off x="8692879" y="4940559"/>
            <a:ext cx="3551318" cy="1200329"/>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10,9 p.p </a:t>
            </a:r>
            <a:r>
              <a:rPr lang="es-CO" b="1" dirty="0">
                <a:solidFill>
                  <a:srgbClr val="27689D"/>
                </a:solidFill>
                <a:ea typeface="Calibri" panose="020F0502020204030204" pitchFamily="34" charset="0"/>
                <a:cs typeface="Arial" panose="020B0604020202020204" pitchFamily="34" charset="0"/>
              </a:rPr>
              <a:t>a la tasa de julio de 2020 </a:t>
            </a:r>
            <a:r>
              <a:rPr lang="es-CO" dirty="0">
                <a:solidFill>
                  <a:srgbClr val="27689D"/>
                </a:solidFill>
                <a:ea typeface="Calibri" panose="020F0502020204030204" pitchFamily="34" charset="0"/>
                <a:cs typeface="Arial" panose="020B0604020202020204" pitchFamily="34" charset="0"/>
              </a:rPr>
              <a:t>(24,5%) que ha sido la más alta de los meses en pandemia para este dominio.</a:t>
            </a:r>
          </a:p>
        </p:txBody>
      </p:sp>
      <p:graphicFrame>
        <p:nvGraphicFramePr>
          <p:cNvPr id="13" name="Gráfico 12">
            <a:extLst>
              <a:ext uri="{FF2B5EF4-FFF2-40B4-BE49-F238E27FC236}">
                <a16:creationId xmlns:a16="http://schemas.microsoft.com/office/drawing/2014/main" id="{E3B84D0E-BF09-4EA0-8916-0362B9096218}"/>
              </a:ext>
            </a:extLst>
          </p:cNvPr>
          <p:cNvGraphicFramePr>
            <a:graphicFrameLocks/>
          </p:cNvGraphicFramePr>
          <p:nvPr>
            <p:extLst>
              <p:ext uri="{D42A27DB-BD31-4B8C-83A1-F6EECF244321}">
                <p14:modId xmlns:p14="http://schemas.microsoft.com/office/powerpoint/2010/main" val="1528642445"/>
              </p:ext>
            </p:extLst>
          </p:nvPr>
        </p:nvGraphicFramePr>
        <p:xfrm>
          <a:off x="257503" y="1423407"/>
          <a:ext cx="11676994" cy="3535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178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desestacionalizada* total nacional</a:t>
            </a:r>
          </a:p>
          <a:p>
            <a:pPr algn="ctr">
              <a:lnSpc>
                <a:spcPct val="100000"/>
              </a:lnSpc>
              <a:spcBef>
                <a:spcPct val="0"/>
              </a:spcBef>
              <a:buClrTx/>
              <a:buSzTx/>
              <a:buNone/>
            </a:pPr>
            <a:r>
              <a:rPr lang="es-MX" altLang="es-CO" sz="2400" b="1" dirty="0">
                <a:solidFill>
                  <a:srgbClr val="395F9B"/>
                </a:solidFill>
                <a:latin typeface="+mn-lt"/>
                <a:ea typeface="+mn-ea"/>
                <a:cs typeface="+mn-cs"/>
              </a:rPr>
              <a:t>Mensual octubre de 2019 – octubre de 2021</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 Las series desestacionalizadas permiten hacer comparaciones en periodos consecutivos.</a:t>
            </a:r>
            <a:endParaRPr lang="es-CO" sz="800" dirty="0">
              <a:solidFill>
                <a:srgbClr val="395F9B"/>
              </a:solidFill>
              <a:effectLst/>
              <a:ea typeface="Calibri" panose="020F050202020403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C2CF81D2-E306-48C4-AC5F-6BC14E368630}"/>
              </a:ext>
            </a:extLst>
          </p:cNvPr>
          <p:cNvSpPr/>
          <p:nvPr/>
        </p:nvSpPr>
        <p:spPr>
          <a:xfrm>
            <a:off x="2157126" y="5564730"/>
            <a:ext cx="9791101" cy="923330"/>
          </a:xfrm>
          <a:prstGeom prst="rect">
            <a:avLst/>
          </a:prstGeom>
        </p:spPr>
        <p:txBody>
          <a:bodyPr wrap="square">
            <a:spAutoFit/>
          </a:bodyPr>
          <a:lstStyle/>
          <a:p>
            <a:pPr marL="285750" indent="-285750" algn="just">
              <a:buFont typeface="Arial" panose="020B0604020202020204" pitchFamily="34" charset="0"/>
              <a:buChar char="•"/>
            </a:pPr>
            <a:r>
              <a:rPr lang="es-CO" dirty="0">
                <a:solidFill>
                  <a:srgbClr val="27689D"/>
                </a:solidFill>
                <a:latin typeface="+mj-lt"/>
                <a:ea typeface="Calibri" panose="020F0502020204030204" pitchFamily="34" charset="0"/>
                <a:cs typeface="Arial" panose="020B0604020202020204" pitchFamily="34" charset="0"/>
              </a:rPr>
              <a:t>Al comparar abril de 2020, que ha sido el mes con el menor número de personas ocupadas en la pandemia (16,5 millones), con octubre del presente año (21,5 millones), se observa que </a:t>
            </a:r>
            <a:r>
              <a:rPr lang="es-CO" b="1" dirty="0">
                <a:solidFill>
                  <a:srgbClr val="27689D"/>
                </a:solidFill>
                <a:latin typeface="+mj-lt"/>
                <a:ea typeface="Calibri" panose="020F0502020204030204" pitchFamily="34" charset="0"/>
                <a:cs typeface="Arial" panose="020B0604020202020204" pitchFamily="34" charset="0"/>
              </a:rPr>
              <a:t>5,0 millones de personas han regresado a la ocupación</a:t>
            </a:r>
            <a:r>
              <a:rPr lang="es-CO" dirty="0">
                <a:solidFill>
                  <a:srgbClr val="27689D"/>
                </a:solidFill>
                <a:latin typeface="+mj-lt"/>
                <a:ea typeface="Calibri" panose="020F0502020204030204" pitchFamily="34" charset="0"/>
                <a:cs typeface="Arial" panose="020B0604020202020204" pitchFamily="34" charset="0"/>
              </a:rPr>
              <a:t>.</a:t>
            </a:r>
          </a:p>
        </p:txBody>
      </p:sp>
      <p:graphicFrame>
        <p:nvGraphicFramePr>
          <p:cNvPr id="7" name="Gráfico 6">
            <a:extLst>
              <a:ext uri="{FF2B5EF4-FFF2-40B4-BE49-F238E27FC236}">
                <a16:creationId xmlns:a16="http://schemas.microsoft.com/office/drawing/2014/main" id="{0BA0F679-CFB5-4012-BCC6-802128C757FA}"/>
              </a:ext>
            </a:extLst>
          </p:cNvPr>
          <p:cNvGraphicFramePr>
            <a:graphicFrameLocks/>
          </p:cNvGraphicFramePr>
          <p:nvPr>
            <p:extLst>
              <p:ext uri="{D42A27DB-BD31-4B8C-83A1-F6EECF244321}">
                <p14:modId xmlns:p14="http://schemas.microsoft.com/office/powerpoint/2010/main" val="2979541357"/>
              </p:ext>
            </p:extLst>
          </p:nvPr>
        </p:nvGraphicFramePr>
        <p:xfrm>
          <a:off x="236482" y="1077339"/>
          <a:ext cx="11719035" cy="4087505"/>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de flecha 10">
            <a:extLst>
              <a:ext uri="{FF2B5EF4-FFF2-40B4-BE49-F238E27FC236}">
                <a16:creationId xmlns:a16="http://schemas.microsoft.com/office/drawing/2014/main" id="{6ECC8617-1A56-45A7-B3CE-B4975583A0AC}"/>
              </a:ext>
            </a:extLst>
          </p:cNvPr>
          <p:cNvCxnSpPr>
            <a:cxnSpLocks/>
          </p:cNvCxnSpPr>
          <p:nvPr/>
        </p:nvCxnSpPr>
        <p:spPr>
          <a:xfrm>
            <a:off x="3733967" y="3736303"/>
            <a:ext cx="7992000" cy="0"/>
          </a:xfrm>
          <a:prstGeom prst="straightConnector1">
            <a:avLst/>
          </a:prstGeom>
          <a:ln>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040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Gráfico 23">
            <a:extLst>
              <a:ext uri="{FF2B5EF4-FFF2-40B4-BE49-F238E27FC236}">
                <a16:creationId xmlns:a16="http://schemas.microsoft.com/office/drawing/2014/main" id="{2829822F-E673-4E61-837D-7AE1C6954178}"/>
              </a:ext>
            </a:extLst>
          </p:cNvPr>
          <p:cNvGraphicFramePr>
            <a:graphicFrameLocks/>
          </p:cNvGraphicFramePr>
          <p:nvPr>
            <p:extLst>
              <p:ext uri="{D42A27DB-BD31-4B8C-83A1-F6EECF244321}">
                <p14:modId xmlns:p14="http://schemas.microsoft.com/office/powerpoint/2010/main" val="2189495901"/>
              </p:ext>
            </p:extLst>
          </p:nvPr>
        </p:nvGraphicFramePr>
        <p:xfrm>
          <a:off x="24143" y="1317596"/>
          <a:ext cx="12076336" cy="3609470"/>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con series desestacionalizadas</a:t>
            </a:r>
          </a:p>
          <a:p>
            <a:pPr algn="ctr">
              <a:lnSpc>
                <a:spcPct val="100000"/>
              </a:lnSpc>
              <a:spcBef>
                <a:spcPct val="0"/>
              </a:spcBef>
              <a:buClrTx/>
              <a:buSzTx/>
              <a:buNone/>
            </a:pPr>
            <a:r>
              <a:rPr lang="es-ES" altLang="es-CO" sz="2400" b="1" dirty="0">
                <a:solidFill>
                  <a:srgbClr val="395F9B"/>
                </a:solidFill>
                <a:latin typeface="+mn-lt"/>
                <a:ea typeface="+mn-ea"/>
                <a:cs typeface="+mn-cs"/>
              </a:rPr>
              <a:t>Centros poblados y rural disperso (agosto-octubre 19 / agosto- octubre 21)</a:t>
            </a:r>
            <a:r>
              <a:rPr lang="es-ES" altLang="es-CO" sz="1600" dirty="0">
                <a:solidFill>
                  <a:srgbClr val="395F9B"/>
                </a:solidFill>
                <a:latin typeface="+mn-lt"/>
                <a:ea typeface="+mn-ea"/>
                <a:cs typeface="+mn-cs"/>
              </a:rPr>
              <a:t>*</a:t>
            </a:r>
            <a:endParaRPr lang="es-ES" altLang="es-CO" sz="2400"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27158"/>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 Las series desestacionalizadas permiten hacer comparaciones en periodos consecutivos. </a:t>
            </a:r>
            <a:endParaRPr lang="es-CO" sz="800" dirty="0">
              <a:solidFill>
                <a:srgbClr val="395F9B"/>
              </a:solidFill>
              <a:effectLst/>
              <a:ea typeface="Calibri" panose="020F050202020403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9FE0CEE1-7E29-4C8C-BECE-378ECE29B203}"/>
              </a:ext>
            </a:extLst>
          </p:cNvPr>
          <p:cNvSpPr txBox="1"/>
          <p:nvPr/>
        </p:nvSpPr>
        <p:spPr>
          <a:xfrm>
            <a:off x="8784284" y="5266962"/>
            <a:ext cx="3349883" cy="1477328"/>
          </a:xfrm>
          <a:prstGeom prst="rect">
            <a:avLst/>
          </a:prstGeom>
          <a:noFill/>
        </p:spPr>
        <p:txBody>
          <a:bodyPr wrap="square">
            <a:spAutoFit/>
          </a:bodyPr>
          <a:lstStyle/>
          <a:p>
            <a:r>
              <a:rPr lang="es-CO" b="1" dirty="0">
                <a:solidFill>
                  <a:srgbClr val="27689D"/>
                </a:solidFill>
                <a:latin typeface="+mj-lt"/>
                <a:cs typeface="Arial" panose="020B0604020202020204" pitchFamily="34" charset="0"/>
              </a:rPr>
              <a:t>595 mil ocupados más que en el trimestre abril -junio de 2020 </a:t>
            </a:r>
            <a:r>
              <a:rPr lang="es-CO" dirty="0">
                <a:solidFill>
                  <a:srgbClr val="27689D"/>
                </a:solidFill>
                <a:latin typeface="+mj-lt"/>
                <a:cs typeface="Arial" panose="020B0604020202020204" pitchFamily="34" charset="0"/>
              </a:rPr>
              <a:t>que fue el de menor ocupación en pandemia (4,0 millones de ocupados)</a:t>
            </a:r>
          </a:p>
        </p:txBody>
      </p:sp>
      <p:sp>
        <p:nvSpPr>
          <p:cNvPr id="32" name="Rectángulo 31">
            <a:extLst>
              <a:ext uri="{FF2B5EF4-FFF2-40B4-BE49-F238E27FC236}">
                <a16:creationId xmlns:a16="http://schemas.microsoft.com/office/drawing/2014/main" id="{0E21BD6E-4EAB-4D29-85B0-B06B6D1A3C54}"/>
              </a:ext>
            </a:extLst>
          </p:cNvPr>
          <p:cNvSpPr/>
          <p:nvPr/>
        </p:nvSpPr>
        <p:spPr>
          <a:xfrm>
            <a:off x="-31530" y="5054005"/>
            <a:ext cx="2224277" cy="1292662"/>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Tasa de desempleo rural</a:t>
            </a:r>
          </a:p>
          <a:p>
            <a:pPr algn="ctr"/>
            <a:r>
              <a:rPr lang="es-CO" sz="2400" b="1" dirty="0">
                <a:solidFill>
                  <a:srgbClr val="00B050"/>
                </a:solidFill>
                <a:latin typeface="+mj-lt"/>
                <a:ea typeface="Calibri" panose="020F0502020204030204" pitchFamily="34" charset="0"/>
                <a:cs typeface="Arial" panose="020B0604020202020204" pitchFamily="34" charset="0"/>
              </a:rPr>
              <a:t>7,9%</a:t>
            </a:r>
          </a:p>
          <a:p>
            <a:pPr algn="ctr"/>
            <a:endParaRPr lang="es-CO" b="1" dirty="0">
              <a:solidFill>
                <a:srgbClr val="27689D"/>
              </a:solidFill>
              <a:latin typeface="+mj-lt"/>
              <a:cs typeface="Arial" panose="020B0604020202020204" pitchFamily="34" charset="0"/>
            </a:endParaRPr>
          </a:p>
        </p:txBody>
      </p:sp>
      <p:sp>
        <p:nvSpPr>
          <p:cNvPr id="35" name="Rectángulo 34">
            <a:extLst>
              <a:ext uri="{FF2B5EF4-FFF2-40B4-BE49-F238E27FC236}">
                <a16:creationId xmlns:a16="http://schemas.microsoft.com/office/drawing/2014/main" id="{B356F6A3-6080-4E6F-8A7F-34C8379C462C}"/>
              </a:ext>
            </a:extLst>
          </p:cNvPr>
          <p:cNvSpPr/>
          <p:nvPr/>
        </p:nvSpPr>
        <p:spPr>
          <a:xfrm>
            <a:off x="2102068" y="5210319"/>
            <a:ext cx="3821400" cy="1200329"/>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2,9 p.p </a:t>
            </a:r>
            <a:r>
              <a:rPr lang="es-CO" b="1" dirty="0">
                <a:solidFill>
                  <a:srgbClr val="27689D"/>
                </a:solidFill>
                <a:ea typeface="Calibri" panose="020F0502020204030204" pitchFamily="34" charset="0"/>
                <a:cs typeface="Arial" panose="020B0604020202020204" pitchFamily="34" charset="0"/>
              </a:rPr>
              <a:t>a la tasa del trimestre abril-junio de  2020 (10,8%) </a:t>
            </a:r>
            <a:r>
              <a:rPr lang="es-CO" dirty="0">
                <a:solidFill>
                  <a:srgbClr val="27689D"/>
                </a:solidFill>
                <a:ea typeface="Calibri" panose="020F0502020204030204" pitchFamily="34" charset="0"/>
                <a:cs typeface="Arial" panose="020B0604020202020204" pitchFamily="34" charset="0"/>
              </a:rPr>
              <a:t>que ha sido la tasa más alta en pandemia*.</a:t>
            </a:r>
          </a:p>
        </p:txBody>
      </p:sp>
      <p:sp>
        <p:nvSpPr>
          <p:cNvPr id="36" name="CuadroTexto 35">
            <a:extLst>
              <a:ext uri="{FF2B5EF4-FFF2-40B4-BE49-F238E27FC236}">
                <a16:creationId xmlns:a16="http://schemas.microsoft.com/office/drawing/2014/main" id="{E10A7262-B421-4075-A406-210FDE4188FD}"/>
              </a:ext>
            </a:extLst>
          </p:cNvPr>
          <p:cNvSpPr txBox="1"/>
          <p:nvPr/>
        </p:nvSpPr>
        <p:spPr>
          <a:xfrm>
            <a:off x="7318976" y="5284924"/>
            <a:ext cx="1358824" cy="1015663"/>
          </a:xfrm>
          <a:prstGeom prst="rect">
            <a:avLst/>
          </a:prstGeom>
          <a:noFill/>
        </p:spPr>
        <p:txBody>
          <a:bodyPr wrap="square">
            <a:spAutoFit/>
          </a:bodyPr>
          <a:lstStyle/>
          <a:p>
            <a:pPr algn="ctr"/>
            <a:endParaRPr lang="es-CO" b="1" dirty="0">
              <a:solidFill>
                <a:srgbClr val="27689D"/>
              </a:solidFill>
              <a:latin typeface="+mj-lt"/>
              <a:cs typeface="Arial" panose="020B0604020202020204" pitchFamily="34" charset="0"/>
            </a:endParaRPr>
          </a:p>
          <a:p>
            <a:pPr algn="ctr"/>
            <a:r>
              <a:rPr lang="es-CO" sz="2400" b="1" dirty="0">
                <a:solidFill>
                  <a:srgbClr val="00B050"/>
                </a:solidFill>
                <a:latin typeface="+mj-lt"/>
                <a:cs typeface="Arial" panose="020B0604020202020204" pitchFamily="34" charset="0"/>
              </a:rPr>
              <a:t>4,6</a:t>
            </a:r>
            <a:r>
              <a:rPr lang="es-CO" b="1" dirty="0">
                <a:solidFill>
                  <a:srgbClr val="00B050"/>
                </a:solidFill>
                <a:latin typeface="+mj-lt"/>
                <a:cs typeface="Arial" panose="020B0604020202020204" pitchFamily="34" charset="0"/>
              </a:rPr>
              <a:t> millones</a:t>
            </a:r>
            <a:endParaRPr lang="es-CO" dirty="0">
              <a:solidFill>
                <a:srgbClr val="00B050"/>
              </a:solidFill>
              <a:latin typeface="+mj-lt"/>
              <a:cs typeface="Arial" panose="020B0604020202020204" pitchFamily="34" charset="0"/>
            </a:endParaRPr>
          </a:p>
        </p:txBody>
      </p:sp>
      <p:sp>
        <p:nvSpPr>
          <p:cNvPr id="40" name="Rectángulo 39">
            <a:extLst>
              <a:ext uri="{FF2B5EF4-FFF2-40B4-BE49-F238E27FC236}">
                <a16:creationId xmlns:a16="http://schemas.microsoft.com/office/drawing/2014/main" id="{A68A20ED-D4B7-48D0-BC59-169060F73558}"/>
              </a:ext>
            </a:extLst>
          </p:cNvPr>
          <p:cNvSpPr/>
          <p:nvPr/>
        </p:nvSpPr>
        <p:spPr>
          <a:xfrm>
            <a:off x="2926705" y="4771543"/>
            <a:ext cx="6021660" cy="646331"/>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Trimestre agosto – octubre de 2021</a:t>
            </a:r>
            <a:endParaRPr lang="es-CO" sz="1800" b="1" dirty="0">
              <a:solidFill>
                <a:srgbClr val="00B050"/>
              </a:solidFill>
              <a:latin typeface="+mj-lt"/>
              <a:ea typeface="Calibri" panose="020F0502020204030204" pitchFamily="34" charset="0"/>
              <a:cs typeface="Arial" panose="020B0604020202020204" pitchFamily="34" charset="0"/>
            </a:endParaRPr>
          </a:p>
          <a:p>
            <a:pPr algn="ctr"/>
            <a:endParaRPr lang="es-CO" b="1" dirty="0">
              <a:solidFill>
                <a:srgbClr val="27689D"/>
              </a:solidFill>
              <a:latin typeface="+mj-lt"/>
              <a:cs typeface="Arial" panose="020B0604020202020204" pitchFamily="34" charset="0"/>
            </a:endParaRPr>
          </a:p>
        </p:txBody>
      </p:sp>
      <p:sp>
        <p:nvSpPr>
          <p:cNvPr id="41" name="CuadroTexto 40">
            <a:extLst>
              <a:ext uri="{FF2B5EF4-FFF2-40B4-BE49-F238E27FC236}">
                <a16:creationId xmlns:a16="http://schemas.microsoft.com/office/drawing/2014/main" id="{35D13944-7626-4F09-9441-1372AA947E43}"/>
              </a:ext>
            </a:extLst>
          </p:cNvPr>
          <p:cNvSpPr txBox="1"/>
          <p:nvPr/>
        </p:nvSpPr>
        <p:spPr>
          <a:xfrm>
            <a:off x="6119755" y="5194561"/>
            <a:ext cx="1342590" cy="1477328"/>
          </a:xfrm>
          <a:prstGeom prst="rect">
            <a:avLst/>
          </a:prstGeom>
          <a:noFill/>
        </p:spPr>
        <p:txBody>
          <a:bodyPr wrap="square">
            <a:spAutoFit/>
          </a:bodyPr>
          <a:lstStyle/>
          <a:p>
            <a:pPr algn="ctr"/>
            <a:r>
              <a:rPr lang="es-CO" b="1" dirty="0">
                <a:solidFill>
                  <a:srgbClr val="27689D"/>
                </a:solidFill>
                <a:latin typeface="+mj-lt"/>
                <a:cs typeface="Arial" panose="020B0604020202020204" pitchFamily="34" charset="0"/>
              </a:rPr>
              <a:t>Población ocupada en el sector rural</a:t>
            </a:r>
          </a:p>
        </p:txBody>
      </p:sp>
      <p:cxnSp>
        <p:nvCxnSpPr>
          <p:cNvPr id="42" name="Conector recto 41">
            <a:extLst>
              <a:ext uri="{FF2B5EF4-FFF2-40B4-BE49-F238E27FC236}">
                <a16:creationId xmlns:a16="http://schemas.microsoft.com/office/drawing/2014/main" id="{1170F958-DE03-4D9A-BBE3-7F7B2D74AECE}"/>
              </a:ext>
            </a:extLst>
          </p:cNvPr>
          <p:cNvCxnSpPr>
            <a:cxnSpLocks/>
          </p:cNvCxnSpPr>
          <p:nvPr/>
        </p:nvCxnSpPr>
        <p:spPr>
          <a:xfrm>
            <a:off x="6021611" y="5343127"/>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5F365DC7-FB9C-474F-9B28-075148281DF0}"/>
              </a:ext>
            </a:extLst>
          </p:cNvPr>
          <p:cNvCxnSpPr>
            <a:cxnSpLocks/>
          </p:cNvCxnSpPr>
          <p:nvPr/>
        </p:nvCxnSpPr>
        <p:spPr>
          <a:xfrm>
            <a:off x="9721501" y="2579234"/>
            <a:ext cx="0" cy="1044000"/>
          </a:xfrm>
          <a:prstGeom prst="line">
            <a:avLst/>
          </a:prstGeom>
          <a:ln>
            <a:solidFill>
              <a:srgbClr val="C00000"/>
            </a:solidFill>
            <a:prstDash val="lgDashDotDot"/>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4A861E14-1684-4FEF-85E4-E37224115EEB}"/>
              </a:ext>
            </a:extLst>
          </p:cNvPr>
          <p:cNvSpPr txBox="1"/>
          <p:nvPr/>
        </p:nvSpPr>
        <p:spPr>
          <a:xfrm>
            <a:off x="6062311" y="3279665"/>
            <a:ext cx="1710036" cy="230832"/>
          </a:xfrm>
          <a:prstGeom prst="rect">
            <a:avLst/>
          </a:prstGeom>
          <a:noFill/>
        </p:spPr>
        <p:txBody>
          <a:bodyPr wrap="square" rtlCol="0">
            <a:spAutoFit/>
          </a:bodyPr>
          <a:lstStyle/>
          <a:p>
            <a:pPr algn="ctr"/>
            <a:r>
              <a:rPr lang="es-CO" sz="900" dirty="0">
                <a:solidFill>
                  <a:srgbClr val="009267"/>
                </a:solidFill>
              </a:rPr>
              <a:t>Periodo de pandemia</a:t>
            </a:r>
          </a:p>
        </p:txBody>
      </p:sp>
      <p:cxnSp>
        <p:nvCxnSpPr>
          <p:cNvPr id="34" name="Conector recto de flecha 33">
            <a:extLst>
              <a:ext uri="{FF2B5EF4-FFF2-40B4-BE49-F238E27FC236}">
                <a16:creationId xmlns:a16="http://schemas.microsoft.com/office/drawing/2014/main" id="{4B9A8A82-991B-4AFA-B0DF-700517D5C6CD}"/>
              </a:ext>
            </a:extLst>
          </p:cNvPr>
          <p:cNvCxnSpPr>
            <a:cxnSpLocks/>
          </p:cNvCxnSpPr>
          <p:nvPr/>
        </p:nvCxnSpPr>
        <p:spPr>
          <a:xfrm>
            <a:off x="3727572" y="3534826"/>
            <a:ext cx="7596000" cy="3780"/>
          </a:xfrm>
          <a:prstGeom prst="straightConnector1">
            <a:avLst/>
          </a:prstGeom>
          <a:ln>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FE28F7EE-1579-4D46-8B0B-2CC99D1E1941}"/>
              </a:ext>
            </a:extLst>
          </p:cNvPr>
          <p:cNvCxnSpPr>
            <a:cxnSpLocks/>
          </p:cNvCxnSpPr>
          <p:nvPr/>
        </p:nvCxnSpPr>
        <p:spPr>
          <a:xfrm>
            <a:off x="8794447" y="2511657"/>
            <a:ext cx="0" cy="1116000"/>
          </a:xfrm>
          <a:prstGeom prst="line">
            <a:avLst/>
          </a:prstGeom>
          <a:ln>
            <a:solidFill>
              <a:srgbClr val="C0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00A6AD9D-CE58-4031-A8A0-B9B68FDA72F8}"/>
              </a:ext>
            </a:extLst>
          </p:cNvPr>
          <p:cNvCxnSpPr>
            <a:cxnSpLocks/>
          </p:cNvCxnSpPr>
          <p:nvPr/>
        </p:nvCxnSpPr>
        <p:spPr>
          <a:xfrm>
            <a:off x="8836398" y="3233568"/>
            <a:ext cx="864000" cy="0"/>
          </a:xfrm>
          <a:prstGeom prst="straightConnector1">
            <a:avLst/>
          </a:prstGeom>
          <a:ln>
            <a:solidFill>
              <a:srgbClr val="C00000"/>
            </a:solidFill>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a16="http://schemas.microsoft.com/office/drawing/2014/main" id="{694744D7-1D97-4E31-9324-38F06A3F0EEE}"/>
              </a:ext>
            </a:extLst>
          </p:cNvPr>
          <p:cNvSpPr txBox="1"/>
          <p:nvPr/>
        </p:nvSpPr>
        <p:spPr>
          <a:xfrm>
            <a:off x="8790116" y="2995309"/>
            <a:ext cx="928653" cy="230832"/>
          </a:xfrm>
          <a:prstGeom prst="rect">
            <a:avLst/>
          </a:prstGeom>
          <a:noFill/>
        </p:spPr>
        <p:txBody>
          <a:bodyPr wrap="square" rtlCol="0">
            <a:spAutoFit/>
          </a:bodyPr>
          <a:lstStyle/>
          <a:p>
            <a:pPr algn="ctr"/>
            <a:r>
              <a:rPr lang="es-CO" sz="900" dirty="0">
                <a:solidFill>
                  <a:srgbClr val="C00000"/>
                </a:solidFill>
              </a:rPr>
              <a:t>Paro Nacional</a:t>
            </a:r>
          </a:p>
        </p:txBody>
      </p:sp>
      <p:cxnSp>
        <p:nvCxnSpPr>
          <p:cNvPr id="44" name="Conector recto 43">
            <a:extLst>
              <a:ext uri="{FF2B5EF4-FFF2-40B4-BE49-F238E27FC236}">
                <a16:creationId xmlns:a16="http://schemas.microsoft.com/office/drawing/2014/main" id="{6ED920C2-DB41-4C5C-8839-F59656FFAEEE}"/>
              </a:ext>
            </a:extLst>
          </p:cNvPr>
          <p:cNvCxnSpPr>
            <a:cxnSpLocks/>
          </p:cNvCxnSpPr>
          <p:nvPr/>
        </p:nvCxnSpPr>
        <p:spPr>
          <a:xfrm>
            <a:off x="11326588" y="1319234"/>
            <a:ext cx="0" cy="2304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EC1EE5C0-74E7-4262-8B69-8823139EFDD3}"/>
              </a:ext>
            </a:extLst>
          </p:cNvPr>
          <p:cNvCxnSpPr>
            <a:cxnSpLocks/>
          </p:cNvCxnSpPr>
          <p:nvPr/>
        </p:nvCxnSpPr>
        <p:spPr>
          <a:xfrm>
            <a:off x="3696241" y="1328891"/>
            <a:ext cx="0" cy="2304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06784AF8-DCBC-483E-AEAE-98E92775F06F}"/>
              </a:ext>
            </a:extLst>
          </p:cNvPr>
          <p:cNvCxnSpPr/>
          <p:nvPr/>
        </p:nvCxnSpPr>
        <p:spPr>
          <a:xfrm>
            <a:off x="9951627" y="4199580"/>
            <a:ext cx="468014" cy="0"/>
          </a:xfrm>
          <a:prstGeom prst="line">
            <a:avLst/>
          </a:prstGeom>
          <a:ln w="3175">
            <a:solidFill>
              <a:srgbClr val="0070C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88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2" name="CuadroTexto 31"/>
          <p:cNvSpPr txBox="1"/>
          <p:nvPr/>
        </p:nvSpPr>
        <p:spPr>
          <a:xfrm>
            <a:off x="535218" y="5448160"/>
            <a:ext cx="1339390" cy="246221"/>
          </a:xfrm>
          <a:prstGeom prst="rect">
            <a:avLst/>
          </a:prstGeom>
          <a:noFill/>
        </p:spPr>
        <p:txBody>
          <a:bodyPr wrap="square" rtlCol="0">
            <a:spAutoFit/>
          </a:bodyPr>
          <a:lstStyle/>
          <a:p>
            <a:pPr algn="ctr"/>
            <a:r>
              <a:rPr lang="es-CO" sz="1000" dirty="0">
                <a:solidFill>
                  <a:prstClr val="white"/>
                </a:solidFill>
                <a:latin typeface="Arial" panose="020B0604020202020204" pitchFamily="34" charset="0"/>
                <a:cs typeface="Arial" panose="020B0604020202020204" pitchFamily="34" charset="0"/>
              </a:rPr>
              <a:t>MES</a:t>
            </a:r>
          </a:p>
        </p:txBody>
      </p:sp>
      <p:sp>
        <p:nvSpPr>
          <p:cNvPr id="33" name="CuadroTexto 32"/>
          <p:cNvSpPr txBox="1"/>
          <p:nvPr/>
        </p:nvSpPr>
        <p:spPr>
          <a:xfrm>
            <a:off x="506643" y="5558085"/>
            <a:ext cx="1339390" cy="584775"/>
          </a:xfrm>
          <a:prstGeom prst="rect">
            <a:avLst/>
          </a:prstGeom>
          <a:noFill/>
        </p:spPr>
        <p:txBody>
          <a:bodyPr wrap="square" rtlCol="0">
            <a:spAutoFit/>
          </a:bodyPr>
          <a:lstStyle/>
          <a:p>
            <a:pPr algn="ctr"/>
            <a:r>
              <a:rPr lang="es-CO" sz="3200" dirty="0">
                <a:solidFill>
                  <a:prstClr val="white"/>
                </a:solidFill>
                <a:latin typeface="Arial Black" panose="020B0A04020102020204" pitchFamily="34" charset="0"/>
                <a:cs typeface="Arial" panose="020B0604020202020204" pitchFamily="34" charset="0"/>
              </a:rPr>
              <a:t>11</a:t>
            </a:r>
          </a:p>
        </p:txBody>
      </p:sp>
      <p:sp>
        <p:nvSpPr>
          <p:cNvPr id="34" name="CuadroTexto 33"/>
          <p:cNvSpPr txBox="1"/>
          <p:nvPr/>
        </p:nvSpPr>
        <p:spPr>
          <a:xfrm>
            <a:off x="535218" y="5967719"/>
            <a:ext cx="1339390" cy="307777"/>
          </a:xfrm>
          <a:prstGeom prst="rect">
            <a:avLst/>
          </a:prstGeom>
          <a:noFill/>
        </p:spPr>
        <p:txBody>
          <a:bodyPr wrap="square" rtlCol="0">
            <a:spAutoFit/>
          </a:bodyPr>
          <a:lstStyle/>
          <a:p>
            <a:pPr algn="ctr"/>
            <a:r>
              <a:rPr lang="es-CO" sz="1400" dirty="0">
                <a:solidFill>
                  <a:prstClr val="white"/>
                </a:solidFill>
                <a:latin typeface="Arial" panose="020B0604020202020204" pitchFamily="34" charset="0"/>
                <a:cs typeface="Arial" panose="020B0604020202020204" pitchFamily="34" charset="0"/>
              </a:rPr>
              <a:t>2021</a:t>
            </a:r>
          </a:p>
        </p:txBody>
      </p:sp>
      <p:sp>
        <p:nvSpPr>
          <p:cNvPr id="2" name="Rectángulo 1"/>
          <p:cNvSpPr/>
          <p:nvPr/>
        </p:nvSpPr>
        <p:spPr>
          <a:xfrm>
            <a:off x="2326511" y="3159889"/>
            <a:ext cx="9865489" cy="93754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CuadroTexto 26"/>
          <p:cNvSpPr txBox="1"/>
          <p:nvPr/>
        </p:nvSpPr>
        <p:spPr>
          <a:xfrm>
            <a:off x="6166139" y="3352208"/>
            <a:ext cx="2219326" cy="553998"/>
          </a:xfrm>
          <a:prstGeom prst="rect">
            <a:avLst/>
          </a:prstGeom>
          <a:noFill/>
        </p:spPr>
        <p:txBody>
          <a:bodyPr wrap="square" rtlCol="0">
            <a:spAutoFit/>
          </a:bodyPr>
          <a:lstStyle/>
          <a:p>
            <a:pPr algn="ctr"/>
            <a:r>
              <a:rPr lang="es-CO" sz="3000" dirty="0">
                <a:solidFill>
                  <a:prstClr val="white"/>
                </a:solidFill>
                <a:latin typeface="Arial Black" panose="020B0A04020102020204" pitchFamily="34" charset="0"/>
                <a:cs typeface="Arial" panose="020B0604020202020204" pitchFamily="34" charset="0"/>
              </a:rPr>
              <a:t>Gracias</a:t>
            </a:r>
          </a:p>
        </p:txBody>
      </p:sp>
    </p:spTree>
    <p:extLst>
      <p:ext uri="{BB962C8B-B14F-4D97-AF65-F5344CB8AC3E}">
        <p14:creationId xmlns:p14="http://schemas.microsoft.com/office/powerpoint/2010/main" val="171458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total nacional en octubre (2002-2021)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7748" y="5165764"/>
            <a:ext cx="2600785" cy="923330"/>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Tasa de desempleo nacional en octubre de 2021</a:t>
            </a:r>
            <a:endParaRPr lang="es-CO" b="1"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2406873" y="5343852"/>
            <a:ext cx="1111945"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11,8%</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3482133" y="5163498"/>
            <a:ext cx="2802895"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2,9 p.p</a:t>
            </a:r>
          </a:p>
          <a:p>
            <a:r>
              <a:rPr lang="es-CO" b="1" dirty="0">
                <a:solidFill>
                  <a:srgbClr val="27689D"/>
                </a:solidFill>
                <a:ea typeface="Calibri" panose="020F0502020204030204" pitchFamily="34" charset="0"/>
                <a:cs typeface="Arial" panose="020B0604020202020204" pitchFamily="34" charset="0"/>
              </a:rPr>
              <a:t>a la tasa del mismo mes un año atrás (14,7%)</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305391" y="529057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C20CAAD6-D084-4416-80AF-5396A45349B0}"/>
              </a:ext>
            </a:extLst>
          </p:cNvPr>
          <p:cNvSpPr/>
          <p:nvPr/>
        </p:nvSpPr>
        <p:spPr>
          <a:xfrm>
            <a:off x="6378300" y="5167031"/>
            <a:ext cx="1676731" cy="1200329"/>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Población ocupada en octubre de 2021</a:t>
            </a:r>
            <a:endParaRPr lang="es-CO" b="1" dirty="0">
              <a:latin typeface="+mj-lt"/>
              <a:cs typeface="Arial" panose="020B0604020202020204" pitchFamily="34" charset="0"/>
            </a:endParaRPr>
          </a:p>
        </p:txBody>
      </p:sp>
      <p:sp>
        <p:nvSpPr>
          <p:cNvPr id="15" name="Rectángulo 14">
            <a:extLst>
              <a:ext uri="{FF2B5EF4-FFF2-40B4-BE49-F238E27FC236}">
                <a16:creationId xmlns:a16="http://schemas.microsoft.com/office/drawing/2014/main" id="{B755E341-EE68-4D06-A280-3C7E67610845}"/>
              </a:ext>
            </a:extLst>
          </p:cNvPr>
          <p:cNvSpPr/>
          <p:nvPr/>
        </p:nvSpPr>
        <p:spPr>
          <a:xfrm>
            <a:off x="7947646" y="5252570"/>
            <a:ext cx="1459112" cy="830997"/>
          </a:xfrm>
          <a:prstGeom prst="rect">
            <a:avLst/>
          </a:prstGeom>
        </p:spPr>
        <p:txBody>
          <a:bodyPr wrap="square">
            <a:spAutoFit/>
          </a:bodyPr>
          <a:lstStyle/>
          <a:p>
            <a:pPr algn="ctr"/>
            <a:r>
              <a:rPr lang="es-CO" sz="2400" b="1" dirty="0">
                <a:solidFill>
                  <a:srgbClr val="00B050"/>
                </a:solidFill>
                <a:latin typeface="+mj-lt"/>
                <a:ea typeface="Calibri" panose="020F0502020204030204" pitchFamily="34" charset="0"/>
                <a:cs typeface="Arial" panose="020B0604020202020204" pitchFamily="34" charset="0"/>
              </a:rPr>
              <a:t>22,1 millones</a:t>
            </a:r>
            <a:endParaRPr lang="es-CO" sz="2400" b="1" dirty="0">
              <a:solidFill>
                <a:srgbClr val="00B050"/>
              </a:solidFill>
              <a:latin typeface="+mj-lt"/>
              <a:cs typeface="Arial" panose="020B0604020202020204" pitchFamily="34" charset="0"/>
            </a:endParaRPr>
          </a:p>
        </p:txBody>
      </p:sp>
      <p:sp>
        <p:nvSpPr>
          <p:cNvPr id="17" name="Rectángulo 16">
            <a:extLst>
              <a:ext uri="{FF2B5EF4-FFF2-40B4-BE49-F238E27FC236}">
                <a16:creationId xmlns:a16="http://schemas.microsoft.com/office/drawing/2014/main" id="{453AD743-9E87-4294-A4D1-62C4D71FE91A}"/>
              </a:ext>
            </a:extLst>
          </p:cNvPr>
          <p:cNvSpPr/>
          <p:nvPr/>
        </p:nvSpPr>
        <p:spPr>
          <a:xfrm>
            <a:off x="9348291" y="5155254"/>
            <a:ext cx="2941061" cy="923330"/>
          </a:xfrm>
          <a:prstGeom prst="rect">
            <a:avLst/>
          </a:prstGeom>
        </p:spPr>
        <p:txBody>
          <a:bodyPr wrap="square">
            <a:spAutoFit/>
          </a:bodyPr>
          <a:lstStyle/>
          <a:p>
            <a:r>
              <a:rPr lang="es-CO" b="1" dirty="0">
                <a:solidFill>
                  <a:srgbClr val="27689D"/>
                </a:solidFill>
                <a:latin typeface="+mj-lt"/>
                <a:cs typeface="Arial" panose="020B0604020202020204" pitchFamily="34" charset="0"/>
              </a:rPr>
              <a:t>Superior en 854 mil a la población ocupada en octubre de 2020</a:t>
            </a:r>
          </a:p>
        </p:txBody>
      </p:sp>
      <p:graphicFrame>
        <p:nvGraphicFramePr>
          <p:cNvPr id="18" name="Gráfico 17">
            <a:extLst>
              <a:ext uri="{FF2B5EF4-FFF2-40B4-BE49-F238E27FC236}">
                <a16:creationId xmlns:a16="http://schemas.microsoft.com/office/drawing/2014/main" id="{0C04D1DC-A8EF-4392-9187-1131F0BDF33A}"/>
              </a:ext>
            </a:extLst>
          </p:cNvPr>
          <p:cNvGraphicFramePr>
            <a:graphicFrameLocks/>
          </p:cNvGraphicFramePr>
          <p:nvPr>
            <p:extLst>
              <p:ext uri="{D42A27DB-BD31-4B8C-83A1-F6EECF244321}">
                <p14:modId xmlns:p14="http://schemas.microsoft.com/office/powerpoint/2010/main" val="2202146600"/>
              </p:ext>
            </p:extLst>
          </p:nvPr>
        </p:nvGraphicFramePr>
        <p:xfrm>
          <a:off x="192254" y="943259"/>
          <a:ext cx="11807491" cy="4266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034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en octubre (2019-2021)</a:t>
            </a:r>
          </a:p>
          <a:p>
            <a:pPr algn="ctr">
              <a:lnSpc>
                <a:spcPct val="100000"/>
              </a:lnSpc>
              <a:spcBef>
                <a:spcPct val="0"/>
              </a:spcBef>
              <a:buClrTx/>
              <a:buSzTx/>
              <a:buNone/>
            </a:pPr>
            <a:r>
              <a:rPr lang="es-ES" altLang="es-CO" sz="2400" b="1" dirty="0">
                <a:solidFill>
                  <a:srgbClr val="395F9B"/>
                </a:solidFill>
                <a:latin typeface="+mn-lt"/>
                <a:ea typeface="+mn-ea"/>
                <a:cs typeface="+mn-cs"/>
              </a:rPr>
              <a:t>Total nacional</a:t>
            </a:r>
          </a:p>
        </p:txBody>
      </p:sp>
      <p:sp>
        <p:nvSpPr>
          <p:cNvPr id="27" name="Rectángulo 26">
            <a:extLst>
              <a:ext uri="{FF2B5EF4-FFF2-40B4-BE49-F238E27FC236}">
                <a16:creationId xmlns:a16="http://schemas.microsoft.com/office/drawing/2014/main" id="{57715B8D-A7FE-4CAC-8D24-DCB4DCE6AC7A}"/>
              </a:ext>
            </a:extLst>
          </p:cNvPr>
          <p:cNvSpPr/>
          <p:nvPr/>
        </p:nvSpPr>
        <p:spPr>
          <a:xfrm>
            <a:off x="345039" y="4931283"/>
            <a:ext cx="11647264" cy="646331"/>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En octubre de 2021, la población ocupada del país </a:t>
            </a:r>
            <a:r>
              <a:rPr lang="es-MX" b="1" dirty="0">
                <a:solidFill>
                  <a:srgbClr val="27689D"/>
                </a:solidFill>
                <a:latin typeface="+mj-lt"/>
                <a:ea typeface="Calibri" panose="020F0502020204030204" pitchFamily="34" charset="0"/>
                <a:cs typeface="Arial" panose="020B0604020202020204" pitchFamily="34" charset="0"/>
              </a:rPr>
              <a:t>aumentó en 854 mil personas </a:t>
            </a:r>
            <a:r>
              <a:rPr lang="es-MX" dirty="0">
                <a:solidFill>
                  <a:srgbClr val="27689D"/>
                </a:solidFill>
                <a:latin typeface="+mj-lt"/>
                <a:ea typeface="Calibri" panose="020F0502020204030204" pitchFamily="34" charset="0"/>
                <a:cs typeface="Arial" panose="020B0604020202020204" pitchFamily="34" charset="0"/>
              </a:rPr>
              <a:t>con respecto a octubre de 2020, pero </a:t>
            </a:r>
            <a:r>
              <a:rPr lang="es-MX" b="1" dirty="0">
                <a:solidFill>
                  <a:srgbClr val="27689D"/>
                </a:solidFill>
                <a:latin typeface="+mj-lt"/>
                <a:ea typeface="Calibri" panose="020F0502020204030204" pitchFamily="34" charset="0"/>
                <a:cs typeface="Arial" panose="020B0604020202020204" pitchFamily="34" charset="0"/>
              </a:rPr>
              <a:t>disminuyó en 685 mil ocupados al compararse con octubre de 2019 (mes sin COVID-19).</a:t>
            </a: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71254BB-150C-488E-96E8-6C9D77FE0FA9}"/>
              </a:ext>
            </a:extLst>
          </p:cNvPr>
          <p:cNvSpPr/>
          <p:nvPr/>
        </p:nvSpPr>
        <p:spPr>
          <a:xfrm>
            <a:off x="345039" y="4642805"/>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3" name="Tabla 2">
            <a:extLst>
              <a:ext uri="{FF2B5EF4-FFF2-40B4-BE49-F238E27FC236}">
                <a16:creationId xmlns:a16="http://schemas.microsoft.com/office/drawing/2014/main" id="{F400155B-A6AE-48F0-8952-4394A43B8608}"/>
              </a:ext>
            </a:extLst>
          </p:cNvPr>
          <p:cNvGraphicFramePr>
            <a:graphicFrameLocks noGrp="1"/>
          </p:cNvGraphicFramePr>
          <p:nvPr>
            <p:extLst>
              <p:ext uri="{D42A27DB-BD31-4B8C-83A1-F6EECF244321}">
                <p14:modId xmlns:p14="http://schemas.microsoft.com/office/powerpoint/2010/main" val="4043323266"/>
              </p:ext>
            </p:extLst>
          </p:nvPr>
        </p:nvGraphicFramePr>
        <p:xfrm>
          <a:off x="345039" y="1494081"/>
          <a:ext cx="11501922" cy="3447128"/>
        </p:xfrm>
        <a:graphic>
          <a:graphicData uri="http://schemas.openxmlformats.org/drawingml/2006/table">
            <a:tbl>
              <a:tblPr/>
              <a:tblGrid>
                <a:gridCol w="7164000">
                  <a:extLst>
                    <a:ext uri="{9D8B030D-6E8A-4147-A177-3AD203B41FA5}">
                      <a16:colId xmlns:a16="http://schemas.microsoft.com/office/drawing/2014/main" val="994517900"/>
                    </a:ext>
                  </a:extLst>
                </a:gridCol>
                <a:gridCol w="804451">
                  <a:extLst>
                    <a:ext uri="{9D8B030D-6E8A-4147-A177-3AD203B41FA5}">
                      <a16:colId xmlns:a16="http://schemas.microsoft.com/office/drawing/2014/main" val="4261950327"/>
                    </a:ext>
                  </a:extLst>
                </a:gridCol>
                <a:gridCol w="780610">
                  <a:extLst>
                    <a:ext uri="{9D8B030D-6E8A-4147-A177-3AD203B41FA5}">
                      <a16:colId xmlns:a16="http://schemas.microsoft.com/office/drawing/2014/main" val="1994977086"/>
                    </a:ext>
                  </a:extLst>
                </a:gridCol>
                <a:gridCol w="986261">
                  <a:extLst>
                    <a:ext uri="{9D8B030D-6E8A-4147-A177-3AD203B41FA5}">
                      <a16:colId xmlns:a16="http://schemas.microsoft.com/office/drawing/2014/main" val="490652956"/>
                    </a:ext>
                  </a:extLst>
                </a:gridCol>
                <a:gridCol w="986261">
                  <a:extLst>
                    <a:ext uri="{9D8B030D-6E8A-4147-A177-3AD203B41FA5}">
                      <a16:colId xmlns:a16="http://schemas.microsoft.com/office/drawing/2014/main" val="3832016345"/>
                    </a:ext>
                  </a:extLst>
                </a:gridCol>
                <a:gridCol w="780339">
                  <a:extLst>
                    <a:ext uri="{9D8B030D-6E8A-4147-A177-3AD203B41FA5}">
                      <a16:colId xmlns:a16="http://schemas.microsoft.com/office/drawing/2014/main" val="3930351818"/>
                    </a:ext>
                  </a:extLst>
                </a:gridCol>
              </a:tblGrid>
              <a:tr h="40787">
                <a:tc rowSpan="2">
                  <a:txBody>
                    <a:bodyPr/>
                    <a:lstStyle/>
                    <a:p>
                      <a:pPr algn="ctr" rtl="0" fontAlgn="ctr"/>
                      <a:r>
                        <a:rPr lang="es-CO" sz="1000" b="1" i="0" u="none" strike="noStrike" dirty="0">
                          <a:solidFill>
                            <a:srgbClr val="FFFFFF"/>
                          </a:solidFill>
                          <a:effectLst/>
                          <a:latin typeface="Arial" panose="020B0604020202020204" pitchFamily="34" charset="0"/>
                        </a:rPr>
                        <a:t> Rama de actividad </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octubre</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octubre</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octubre</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3721011515"/>
                  </a:ext>
                </a:extLst>
              </a:tr>
              <a:tr h="166036">
                <a:tc vMerge="1">
                  <a:txBody>
                    <a:bodyPr/>
                    <a:lstStyle/>
                    <a:p>
                      <a:endParaRPr lang="es-CO"/>
                    </a:p>
                  </a:txBody>
                  <a:tcPr/>
                </a:tc>
                <a:tc>
                  <a:txBody>
                    <a:bodyPr/>
                    <a:lstStyle/>
                    <a:p>
                      <a:pPr algn="ctr" rtl="0" fontAlgn="ctr"/>
                      <a:r>
                        <a:rPr lang="es-CO" sz="1000" b="1" i="0" u="none" strike="noStrike">
                          <a:solidFill>
                            <a:srgbClr val="FFFFFF"/>
                          </a:solidFill>
                          <a:effectLst/>
                          <a:latin typeface="Arial" panose="020B0604020202020204" pitchFamily="34" charset="0"/>
                        </a:rPr>
                        <a:t>2019</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2020</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2021</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2020-2019</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2021-2020</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719027799"/>
                  </a:ext>
                </a:extLst>
              </a:tr>
              <a:tr h="222441">
                <a:tc>
                  <a:txBody>
                    <a:bodyPr/>
                    <a:lstStyle/>
                    <a:p>
                      <a:pPr algn="l" rtl="0" fontAlgn="ctr"/>
                      <a:r>
                        <a:rPr lang="es-CO" sz="1400" b="1" i="0" u="none" strike="noStrike" dirty="0">
                          <a:solidFill>
                            <a:srgbClr val="27689D"/>
                          </a:solidFill>
                          <a:effectLst/>
                          <a:latin typeface="Arial" panose="020B0604020202020204" pitchFamily="34" charset="0"/>
                        </a:rPr>
                        <a:t>Ocupados Total Nacional</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22.813</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21.275</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22.128</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854</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-685</a:t>
                      </a:r>
                    </a:p>
                  </a:txBody>
                  <a:tcPr marL="9525" marR="9525" marT="9525" marB="0" anchor="ctr">
                    <a:lnL>
                      <a:noFill/>
                    </a:lnL>
                    <a:lnR>
                      <a:noFill/>
                    </a:lnR>
                    <a:lnT>
                      <a:noFill/>
                    </a:lnT>
                    <a:lnB>
                      <a:noFill/>
                    </a:lnB>
                  </a:tcPr>
                </a:tc>
                <a:extLst>
                  <a:ext uri="{0D108BD9-81ED-4DB2-BD59-A6C34878D82A}">
                    <a16:rowId xmlns:a16="http://schemas.microsoft.com/office/drawing/2014/main" val="3929140479"/>
                  </a:ext>
                </a:extLst>
              </a:tr>
              <a:tr h="199243">
                <a:tc>
                  <a:txBody>
                    <a:bodyPr/>
                    <a:lstStyle/>
                    <a:p>
                      <a:pPr algn="l" rtl="0" fontAlgn="ctr"/>
                      <a:r>
                        <a:rPr lang="es-MX" sz="1400" b="0" i="0" u="none" strike="noStrike" dirty="0">
                          <a:solidFill>
                            <a:srgbClr val="27689D"/>
                          </a:solidFill>
                          <a:effectLst/>
                          <a:latin typeface="Arial" panose="020B0604020202020204" pitchFamily="34" charset="0"/>
                        </a:rPr>
                        <a:t>Actividades profesionales, científicas, técnicas y servicios administrativos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1.444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1.228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1.440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212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801507775"/>
                  </a:ext>
                </a:extLst>
              </a:tr>
              <a:tr h="199243">
                <a:tc>
                  <a:txBody>
                    <a:bodyPr/>
                    <a:lstStyle/>
                    <a:p>
                      <a:pPr algn="l" rtl="0" fontAlgn="ctr"/>
                      <a:r>
                        <a:rPr lang="es-CO" sz="1400" b="0" i="0" u="none" strike="noStrike">
                          <a:solidFill>
                            <a:srgbClr val="27689D"/>
                          </a:solidFill>
                          <a:effectLst/>
                          <a:latin typeface="Arial" panose="020B0604020202020204" pitchFamily="34" charset="0"/>
                        </a:rPr>
                        <a:t>Industria manufacturera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2.665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2.520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2.657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137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lnL>
                      <a:noFill/>
                    </a:lnL>
                    <a:lnR>
                      <a:noFill/>
                    </a:lnR>
                    <a:lnT>
                      <a:noFill/>
                    </a:lnT>
                    <a:lnB>
                      <a:noFill/>
                    </a:lnB>
                  </a:tcPr>
                </a:tc>
                <a:extLst>
                  <a:ext uri="{0D108BD9-81ED-4DB2-BD59-A6C34878D82A}">
                    <a16:rowId xmlns:a16="http://schemas.microsoft.com/office/drawing/2014/main" val="3326641266"/>
                  </a:ext>
                </a:extLst>
              </a:tr>
              <a:tr h="199243">
                <a:tc>
                  <a:txBody>
                    <a:bodyPr/>
                    <a:lstStyle/>
                    <a:p>
                      <a:pPr algn="l" rtl="0" fontAlgn="ctr"/>
                      <a:r>
                        <a:rPr lang="es-MX" sz="1400" b="0" i="0" u="none" strike="noStrike">
                          <a:solidFill>
                            <a:srgbClr val="27689D"/>
                          </a:solidFill>
                          <a:effectLst/>
                          <a:latin typeface="Arial" panose="020B0604020202020204" pitchFamily="34" charset="0"/>
                        </a:rPr>
                        <a:t>Alojamiento y servicios de comida</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1.712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1.480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1.592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113</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-120</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3018476638"/>
                  </a:ext>
                </a:extLst>
              </a:tr>
              <a:tr h="199243">
                <a:tc>
                  <a:txBody>
                    <a:bodyPr/>
                    <a:lstStyle/>
                    <a:p>
                      <a:pPr algn="l" rtl="0" fontAlgn="ctr"/>
                      <a:r>
                        <a:rPr lang="es-CO" sz="1400" b="0" i="0" u="none" strike="noStrike">
                          <a:solidFill>
                            <a:srgbClr val="27689D"/>
                          </a:solidFill>
                          <a:effectLst/>
                          <a:latin typeface="Arial" panose="020B0604020202020204" pitchFamily="34" charset="0"/>
                        </a:rPr>
                        <a:t>Transporte y almacenamiento</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1.515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1.507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1.605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97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90</a:t>
                      </a:r>
                    </a:p>
                  </a:txBody>
                  <a:tcPr marL="9525" marR="9525" marT="9525" marB="0" anchor="ctr">
                    <a:lnL>
                      <a:noFill/>
                    </a:lnL>
                    <a:lnR>
                      <a:noFill/>
                    </a:lnR>
                    <a:lnT>
                      <a:noFill/>
                    </a:lnT>
                    <a:lnB>
                      <a:noFill/>
                    </a:lnB>
                  </a:tcPr>
                </a:tc>
                <a:extLst>
                  <a:ext uri="{0D108BD9-81ED-4DB2-BD59-A6C34878D82A}">
                    <a16:rowId xmlns:a16="http://schemas.microsoft.com/office/drawing/2014/main" val="2936320903"/>
                  </a:ext>
                </a:extLst>
              </a:tr>
              <a:tr h="186986">
                <a:tc>
                  <a:txBody>
                    <a:bodyPr/>
                    <a:lstStyle/>
                    <a:p>
                      <a:pPr algn="l" rtl="0" fontAlgn="ctr"/>
                      <a:r>
                        <a:rPr lang="es-MX" sz="1400" b="0"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2.542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2.289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2.380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91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-163</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087408792"/>
                  </a:ext>
                </a:extLst>
              </a:tr>
              <a:tr h="199243">
                <a:tc>
                  <a:txBody>
                    <a:bodyPr/>
                    <a:lstStyle/>
                    <a:p>
                      <a:pPr algn="l" rtl="0" fontAlgn="ctr"/>
                      <a:r>
                        <a:rPr lang="es-MX" sz="1400" b="0" i="0" u="none" strike="noStrike">
                          <a:solidFill>
                            <a:srgbClr val="27689D"/>
                          </a:solidFill>
                          <a:effectLst/>
                          <a:latin typeface="Arial" panose="020B0604020202020204" pitchFamily="34" charset="0"/>
                        </a:rPr>
                        <a:t>Actividades financieras y de seguros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319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233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322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88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lnL>
                      <a:noFill/>
                    </a:lnL>
                    <a:lnR>
                      <a:noFill/>
                    </a:lnR>
                    <a:lnT>
                      <a:noFill/>
                    </a:lnT>
                    <a:lnB>
                      <a:noFill/>
                    </a:lnB>
                  </a:tcPr>
                </a:tc>
                <a:extLst>
                  <a:ext uri="{0D108BD9-81ED-4DB2-BD59-A6C34878D82A}">
                    <a16:rowId xmlns:a16="http://schemas.microsoft.com/office/drawing/2014/main" val="2838401929"/>
                  </a:ext>
                </a:extLst>
              </a:tr>
              <a:tr h="199243">
                <a:tc>
                  <a:txBody>
                    <a:bodyPr/>
                    <a:lstStyle/>
                    <a:p>
                      <a:pPr algn="l" rtl="0" fontAlgn="ctr"/>
                      <a:r>
                        <a:rPr lang="es-CO" sz="1400" b="0" i="0" u="none" strike="noStrike">
                          <a:solidFill>
                            <a:srgbClr val="27689D"/>
                          </a:solidFill>
                          <a:effectLst/>
                          <a:latin typeface="Arial" panose="020B0604020202020204" pitchFamily="34" charset="0"/>
                        </a:rPr>
                        <a:t>Construcción</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1.496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1.464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1.539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75</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43</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453461761"/>
                  </a:ext>
                </a:extLst>
              </a:tr>
              <a:tr h="199243">
                <a:tc>
                  <a:txBody>
                    <a:bodyPr/>
                    <a:lstStyle/>
                    <a:p>
                      <a:pPr algn="l" rtl="0" fontAlgn="ctr"/>
                      <a:r>
                        <a:rPr lang="es-MX" sz="1400" b="0" i="0" u="none" strike="noStrike">
                          <a:solidFill>
                            <a:srgbClr val="27689D"/>
                          </a:solidFill>
                          <a:effectLst/>
                          <a:latin typeface="Arial" panose="020B0604020202020204" pitchFamily="34" charset="0"/>
                        </a:rPr>
                        <a:t>Comercio y reparación de vehículos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4.248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4.024</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4.093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69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-154</a:t>
                      </a:r>
                    </a:p>
                  </a:txBody>
                  <a:tcPr marL="9525" marR="9525" marT="9525" marB="0" anchor="ctr">
                    <a:lnL>
                      <a:noFill/>
                    </a:lnL>
                    <a:lnR>
                      <a:noFill/>
                    </a:lnR>
                    <a:lnT>
                      <a:noFill/>
                    </a:lnT>
                    <a:lnB>
                      <a:noFill/>
                    </a:lnB>
                  </a:tcPr>
                </a:tc>
                <a:extLst>
                  <a:ext uri="{0D108BD9-81ED-4DB2-BD59-A6C34878D82A}">
                    <a16:rowId xmlns:a16="http://schemas.microsoft.com/office/drawing/2014/main" val="95550213"/>
                  </a:ext>
                </a:extLst>
              </a:tr>
              <a:tr h="199243">
                <a:tc>
                  <a:txBody>
                    <a:bodyPr/>
                    <a:lstStyle/>
                    <a:p>
                      <a:pPr algn="l" rtl="0" fontAlgn="ctr"/>
                      <a:r>
                        <a:rPr lang="es-MX" sz="1400" b="1" i="0" u="none" strike="noStrike" dirty="0">
                          <a:solidFill>
                            <a:srgbClr val="009267"/>
                          </a:solidFill>
                          <a:effectLst/>
                          <a:latin typeface="Arial" panose="020B0604020202020204" pitchFamily="34" charset="0"/>
                        </a:rPr>
                        <a:t>Agricultura, ganadería, caza, silvicultura y pesca</a:t>
                      </a:r>
                    </a:p>
                  </a:txBody>
                  <a:tcPr marL="9525" marR="9525" marT="9525" marB="0" anchor="ctr">
                    <a:lnL>
                      <a:noFill/>
                    </a:lnL>
                    <a:lnR>
                      <a:noFill/>
                    </a:lnR>
                    <a:lnT>
                      <a:noFill/>
                    </a:lnT>
                    <a:lnB>
                      <a:noFill/>
                    </a:lnB>
                    <a:solidFill>
                      <a:srgbClr val="F2F2F2"/>
                    </a:solidFill>
                  </a:tcPr>
                </a:tc>
                <a:tc>
                  <a:txBody>
                    <a:bodyPr/>
                    <a:lstStyle/>
                    <a:p>
                      <a:pPr algn="r" rtl="0" fontAlgn="ctr"/>
                      <a:r>
                        <a:rPr lang="es-CO" sz="1400" b="1" i="0" u="none" strike="noStrike" dirty="0">
                          <a:solidFill>
                            <a:srgbClr val="009267"/>
                          </a:solidFill>
                          <a:effectLst/>
                          <a:latin typeface="Arial" panose="020B0604020202020204" pitchFamily="34" charset="0"/>
                        </a:rPr>
                        <a:t>3.845</a:t>
                      </a:r>
                    </a:p>
                  </a:txBody>
                  <a:tcPr marL="9525" marR="9525" marT="9525" marB="0" anchor="ctr">
                    <a:lnL>
                      <a:noFill/>
                    </a:lnL>
                    <a:lnR>
                      <a:noFill/>
                    </a:lnR>
                    <a:lnT>
                      <a:noFill/>
                    </a:lnT>
                    <a:lnB>
                      <a:noFill/>
                    </a:lnB>
                    <a:solidFill>
                      <a:srgbClr val="F2F2F2"/>
                    </a:solidFill>
                  </a:tcPr>
                </a:tc>
                <a:tc>
                  <a:txBody>
                    <a:bodyPr/>
                    <a:lstStyle/>
                    <a:p>
                      <a:pPr algn="r" rtl="0" fontAlgn="ctr"/>
                      <a:r>
                        <a:rPr lang="es-CO" sz="1400" b="1" i="0" u="none" strike="noStrike" dirty="0">
                          <a:solidFill>
                            <a:srgbClr val="009267"/>
                          </a:solidFill>
                          <a:effectLst/>
                          <a:latin typeface="Arial" panose="020B0604020202020204" pitchFamily="34" charset="0"/>
                        </a:rPr>
                        <a:t>3.644</a:t>
                      </a:r>
                    </a:p>
                  </a:txBody>
                  <a:tcPr marL="9525" marR="9525" marT="9525" marB="0" anchor="ctr">
                    <a:lnL>
                      <a:noFill/>
                    </a:lnL>
                    <a:lnR>
                      <a:noFill/>
                    </a:lnR>
                    <a:lnT>
                      <a:noFill/>
                    </a:lnT>
                    <a:lnB>
                      <a:noFill/>
                    </a:lnB>
                    <a:solidFill>
                      <a:srgbClr val="F2F2F2"/>
                    </a:solidFill>
                  </a:tcPr>
                </a:tc>
                <a:tc>
                  <a:txBody>
                    <a:bodyPr/>
                    <a:lstStyle/>
                    <a:p>
                      <a:pPr algn="r" rtl="0" fontAlgn="ctr"/>
                      <a:r>
                        <a:rPr lang="es-CO" sz="1400" b="1" i="0" u="none" strike="noStrike" dirty="0">
                          <a:solidFill>
                            <a:srgbClr val="009267"/>
                          </a:solidFill>
                          <a:effectLst/>
                          <a:latin typeface="Arial" panose="020B0604020202020204" pitchFamily="34" charset="0"/>
                        </a:rPr>
                        <a:t>3.693</a:t>
                      </a:r>
                    </a:p>
                  </a:txBody>
                  <a:tcPr marL="9525" marR="9525" marT="9525" marB="0" anchor="ctr">
                    <a:lnL>
                      <a:noFill/>
                    </a:lnL>
                    <a:lnR>
                      <a:noFill/>
                    </a:lnR>
                    <a:lnT>
                      <a:noFill/>
                    </a:lnT>
                    <a:lnB>
                      <a:noFill/>
                    </a:lnB>
                    <a:solidFill>
                      <a:srgbClr val="F2F2F2"/>
                    </a:solidFill>
                  </a:tcPr>
                </a:tc>
                <a:tc>
                  <a:txBody>
                    <a:bodyPr/>
                    <a:lstStyle/>
                    <a:p>
                      <a:pPr algn="r" rtl="0" fontAlgn="ctr"/>
                      <a:r>
                        <a:rPr lang="es-CO" sz="1400" b="1" i="0" u="none" strike="noStrike" dirty="0">
                          <a:solidFill>
                            <a:srgbClr val="009267"/>
                          </a:solidFill>
                          <a:effectLst/>
                          <a:latin typeface="Arial" panose="020B0604020202020204" pitchFamily="34" charset="0"/>
                        </a:rPr>
                        <a:t>49</a:t>
                      </a:r>
                    </a:p>
                  </a:txBody>
                  <a:tcPr marL="9525" marR="9525" marT="9525" marB="0" anchor="ctr">
                    <a:lnL>
                      <a:noFill/>
                    </a:lnL>
                    <a:lnR>
                      <a:noFill/>
                    </a:lnR>
                    <a:lnT>
                      <a:noFill/>
                    </a:lnT>
                    <a:lnB>
                      <a:noFill/>
                    </a:lnB>
                    <a:solidFill>
                      <a:srgbClr val="F2F2F2"/>
                    </a:solidFill>
                  </a:tcPr>
                </a:tc>
                <a:tc>
                  <a:txBody>
                    <a:bodyPr/>
                    <a:lstStyle/>
                    <a:p>
                      <a:pPr algn="r" rtl="0" fontAlgn="ctr"/>
                      <a:r>
                        <a:rPr lang="es-CO" sz="1400" b="1" i="0" u="none" strike="noStrike" dirty="0">
                          <a:solidFill>
                            <a:srgbClr val="009267"/>
                          </a:solidFill>
                          <a:effectLst/>
                          <a:latin typeface="Arial" panose="020B0604020202020204" pitchFamily="34" charset="0"/>
                        </a:rPr>
                        <a:t>-152</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355459173"/>
                  </a:ext>
                </a:extLst>
              </a:tr>
              <a:tr h="199243">
                <a:tc>
                  <a:txBody>
                    <a:bodyPr/>
                    <a:lstStyle/>
                    <a:p>
                      <a:pPr algn="l" rtl="0" fontAlgn="ctr"/>
                      <a:r>
                        <a:rPr lang="es-MX" sz="1400" b="0" i="0" u="none" strike="noStrike">
                          <a:solidFill>
                            <a:srgbClr val="27689D"/>
                          </a:solidFill>
                          <a:effectLst/>
                          <a:latin typeface="Arial" panose="020B0604020202020204" pitchFamily="34" charset="0"/>
                        </a:rPr>
                        <a:t>Suministro de Electricidad Gas y Agua^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293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359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392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33</a:t>
                      </a:r>
                    </a:p>
                  </a:txBody>
                  <a:tcPr marL="9525" marR="9525" marT="9525"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99</a:t>
                      </a:r>
                    </a:p>
                  </a:txBody>
                  <a:tcPr marL="9525" marR="9525" marT="9525" marB="0" anchor="ctr">
                    <a:lnL>
                      <a:noFill/>
                    </a:lnL>
                    <a:lnR>
                      <a:noFill/>
                    </a:lnR>
                    <a:lnT>
                      <a:noFill/>
                    </a:lnT>
                    <a:lnB>
                      <a:noFill/>
                    </a:lnB>
                  </a:tcPr>
                </a:tc>
                <a:extLst>
                  <a:ext uri="{0D108BD9-81ED-4DB2-BD59-A6C34878D82A}">
                    <a16:rowId xmlns:a16="http://schemas.microsoft.com/office/drawing/2014/main" val="1888869721"/>
                  </a:ext>
                </a:extLst>
              </a:tr>
              <a:tr h="199243">
                <a:tc>
                  <a:txBody>
                    <a:bodyPr/>
                    <a:lstStyle/>
                    <a:p>
                      <a:pPr algn="l" rtl="0" fontAlgn="ctr"/>
                      <a:r>
                        <a:rPr lang="es-CO" sz="1400" b="0" i="0" u="none" strike="noStrike" dirty="0">
                          <a:solidFill>
                            <a:srgbClr val="27689D"/>
                          </a:solidFill>
                          <a:effectLst/>
                          <a:latin typeface="Arial" panose="020B0604020202020204" pitchFamily="34" charset="0"/>
                        </a:rPr>
                        <a:t>Actividades inmobiliarias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307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287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258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231516227"/>
                  </a:ext>
                </a:extLst>
              </a:tr>
              <a:tr h="199243">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300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316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285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a:t>
                      </a:r>
                    </a:p>
                  </a:txBody>
                  <a:tcPr marL="9525" marR="9525" marT="9525" marB="0" anchor="ctr">
                    <a:lnL>
                      <a:noFill/>
                    </a:lnL>
                    <a:lnR>
                      <a:noFill/>
                    </a:lnR>
                    <a:lnT>
                      <a:noFill/>
                    </a:lnT>
                    <a:lnB>
                      <a:noFill/>
                    </a:lnB>
                  </a:tcPr>
                </a:tc>
                <a:extLst>
                  <a:ext uri="{0D108BD9-81ED-4DB2-BD59-A6C34878D82A}">
                    <a16:rowId xmlns:a16="http://schemas.microsoft.com/office/drawing/2014/main" val="1815818794"/>
                  </a:ext>
                </a:extLst>
              </a:tr>
              <a:tr h="115260">
                <a:tc>
                  <a:txBody>
                    <a:bodyPr/>
                    <a:lstStyle/>
                    <a:p>
                      <a:pPr algn="l" rtl="0" fontAlgn="ctr"/>
                      <a:r>
                        <a:rPr lang="es-MX" sz="1400" b="0" i="0" u="none" strike="noStrike">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2.127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1.923</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1.870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-54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-257</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761859933"/>
                  </a:ext>
                </a:extLst>
              </a:tr>
            </a:tbl>
          </a:graphicData>
        </a:graphic>
      </p:graphicFrame>
      <p:sp>
        <p:nvSpPr>
          <p:cNvPr id="11" name="Rectángulo 10">
            <a:extLst>
              <a:ext uri="{FF2B5EF4-FFF2-40B4-BE49-F238E27FC236}">
                <a16:creationId xmlns:a16="http://schemas.microsoft.com/office/drawing/2014/main" id="{9671FBAC-0695-46E2-8C32-C84C9F278D84}"/>
              </a:ext>
            </a:extLst>
          </p:cNvPr>
          <p:cNvSpPr/>
          <p:nvPr/>
        </p:nvSpPr>
        <p:spPr>
          <a:xfrm>
            <a:off x="2164709" y="5762752"/>
            <a:ext cx="9676574" cy="923330"/>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Por su parte, en octubre de 2021 la</a:t>
            </a:r>
            <a:r>
              <a:rPr lang="es-MX" b="1" dirty="0">
                <a:solidFill>
                  <a:srgbClr val="27689D"/>
                </a:solidFill>
                <a:latin typeface="+mj-lt"/>
                <a:ea typeface="Calibri" panose="020F0502020204030204" pitchFamily="34" charset="0"/>
                <a:cs typeface="Arial" panose="020B0604020202020204" pitchFamily="34" charset="0"/>
              </a:rPr>
              <a:t> agricultura, ganadería, caza, silvicultura y pesca aumentó en 49 mil ocupados en comparación </a:t>
            </a:r>
            <a:r>
              <a:rPr lang="es-MX" dirty="0">
                <a:solidFill>
                  <a:srgbClr val="27689D"/>
                </a:solidFill>
                <a:latin typeface="+mj-lt"/>
                <a:ea typeface="Calibri" panose="020F0502020204030204" pitchFamily="34" charset="0"/>
                <a:cs typeface="Arial" panose="020B0604020202020204" pitchFamily="34" charset="0"/>
              </a:rPr>
              <a:t>con octubre de 2020 y </a:t>
            </a:r>
            <a:r>
              <a:rPr lang="es-MX" b="1" dirty="0">
                <a:solidFill>
                  <a:srgbClr val="27689D"/>
                </a:solidFill>
                <a:latin typeface="+mj-lt"/>
                <a:ea typeface="Calibri" panose="020F0502020204030204" pitchFamily="34" charset="0"/>
                <a:cs typeface="Arial" panose="020B0604020202020204" pitchFamily="34" charset="0"/>
              </a:rPr>
              <a:t>se redujo en 152 mil ocupados </a:t>
            </a:r>
            <a:r>
              <a:rPr lang="es-MX" dirty="0">
                <a:solidFill>
                  <a:srgbClr val="27689D"/>
                </a:solidFill>
                <a:latin typeface="+mj-lt"/>
                <a:ea typeface="Calibri" panose="020F0502020204030204" pitchFamily="34" charset="0"/>
                <a:cs typeface="Arial" panose="020B0604020202020204" pitchFamily="34" charset="0"/>
              </a:rPr>
              <a:t>con respecto a octubre de 2019 (mes sin COVID – 19).</a:t>
            </a:r>
          </a:p>
        </p:txBody>
      </p:sp>
    </p:spTree>
    <p:extLst>
      <p:ext uri="{BB962C8B-B14F-4D97-AF65-F5344CB8AC3E}">
        <p14:creationId xmlns:p14="http://schemas.microsoft.com/office/powerpoint/2010/main" val="75148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393318"/>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principales indicadores del mercado laboral en los centros poblados y rural disperso en octubre (2020-2021)</a:t>
            </a:r>
          </a:p>
        </p:txBody>
      </p:sp>
      <p:sp>
        <p:nvSpPr>
          <p:cNvPr id="16" name="Rectángulo 15">
            <a:extLst>
              <a:ext uri="{FF2B5EF4-FFF2-40B4-BE49-F238E27FC236}">
                <a16:creationId xmlns:a16="http://schemas.microsoft.com/office/drawing/2014/main" id="{E2D86EF3-4A51-484F-BD0B-078C49634AE4}"/>
              </a:ext>
            </a:extLst>
          </p:cNvPr>
          <p:cNvSpPr/>
          <p:nvPr/>
        </p:nvSpPr>
        <p:spPr>
          <a:xfrm>
            <a:off x="0" y="6544389"/>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B705431B-FF9F-46D3-839F-0E7E7F665407}"/>
              </a:ext>
            </a:extLst>
          </p:cNvPr>
          <p:cNvSpPr/>
          <p:nvPr/>
        </p:nvSpPr>
        <p:spPr>
          <a:xfrm>
            <a:off x="2144104" y="4965832"/>
            <a:ext cx="9905123" cy="1754326"/>
          </a:xfrm>
          <a:prstGeom prst="rect">
            <a:avLst/>
          </a:prstGeom>
        </p:spPr>
        <p:txBody>
          <a:bodyPr wrap="square">
            <a:spAutoFit/>
          </a:bodyPr>
          <a:lstStyle/>
          <a:p>
            <a:pPr marL="285750" indent="-285750" algn="just">
              <a:buFont typeface="Arial" panose="020B0604020202020204" pitchFamily="34" charset="0"/>
              <a:buChar char="•"/>
            </a:pPr>
            <a:r>
              <a:rPr lang="es-MX" dirty="0">
                <a:solidFill>
                  <a:srgbClr val="27689D"/>
                </a:solidFill>
                <a:ea typeface="Calibri" panose="020F0502020204030204" pitchFamily="34" charset="0"/>
                <a:cs typeface="Arial" panose="020B0604020202020204" pitchFamily="34" charset="0"/>
              </a:rPr>
              <a:t>En octubre, </a:t>
            </a:r>
            <a:r>
              <a:rPr lang="es-MX" b="1" dirty="0">
                <a:solidFill>
                  <a:srgbClr val="27689D"/>
                </a:solidFill>
                <a:ea typeface="Calibri" panose="020F0502020204030204" pitchFamily="34" charset="0"/>
                <a:cs typeface="Arial" panose="020B0604020202020204" pitchFamily="34" charset="0"/>
              </a:rPr>
              <a:t>la tasa de desempleo en el sector rural fue de 7,4%</a:t>
            </a:r>
            <a:r>
              <a:rPr lang="es-MX" dirty="0">
                <a:solidFill>
                  <a:srgbClr val="27689D"/>
                </a:solidFill>
                <a:ea typeface="Calibri" panose="020F0502020204030204" pitchFamily="34" charset="0"/>
                <a:cs typeface="Arial" panose="020B0604020202020204" pitchFamily="34" charset="0"/>
              </a:rPr>
              <a:t>, lo que representó una </a:t>
            </a:r>
            <a:r>
              <a:rPr lang="es-MX" b="1" dirty="0">
                <a:solidFill>
                  <a:srgbClr val="27689D"/>
                </a:solidFill>
                <a:ea typeface="Calibri" panose="020F0502020204030204" pitchFamily="34" charset="0"/>
                <a:cs typeface="Arial" panose="020B0604020202020204" pitchFamily="34" charset="0"/>
              </a:rPr>
              <a:t>disminución de 0,4 puntos porcentuales</a:t>
            </a:r>
            <a:r>
              <a:rPr lang="es-MX" dirty="0">
                <a:solidFill>
                  <a:srgbClr val="27689D"/>
                </a:solidFill>
                <a:ea typeface="Calibri" panose="020F0502020204030204" pitchFamily="34" charset="0"/>
                <a:cs typeface="Arial" panose="020B0604020202020204" pitchFamily="34" charset="0"/>
              </a:rPr>
              <a:t> en comparación con la misma tasa presentada en octubre de 2020 (7,8%) </a:t>
            </a:r>
            <a:r>
              <a:rPr lang="es-MX" b="1" dirty="0">
                <a:solidFill>
                  <a:srgbClr val="27689D"/>
                </a:solidFill>
                <a:ea typeface="Calibri" panose="020F0502020204030204" pitchFamily="34" charset="0"/>
                <a:cs typeface="Arial" panose="020B0604020202020204" pitchFamily="34" charset="0"/>
              </a:rPr>
              <a:t>y un aumento de 1,5 puntos porcentuales con respecto a la tasa de desempleo presentada en octubre de 2019 (5,9%).</a:t>
            </a:r>
          </a:p>
          <a:p>
            <a:pPr marL="285750" indent="-285750" algn="just">
              <a:buFont typeface="Arial" panose="020B0604020202020204" pitchFamily="34" charset="0"/>
              <a:buChar char="•"/>
            </a:pPr>
            <a:r>
              <a:rPr lang="es-MX" dirty="0">
                <a:solidFill>
                  <a:srgbClr val="27689D"/>
                </a:solidFill>
                <a:latin typeface="+mj-lt"/>
                <a:ea typeface="Calibri" panose="020F0502020204030204" pitchFamily="34" charset="0"/>
                <a:cs typeface="Arial" panose="020B0604020202020204" pitchFamily="34" charset="0"/>
              </a:rPr>
              <a:t>En octubre, la población ocupada en el sector rural </a:t>
            </a:r>
            <a:r>
              <a:rPr lang="es-MX" b="1" dirty="0">
                <a:solidFill>
                  <a:srgbClr val="27689D"/>
                </a:solidFill>
                <a:latin typeface="+mj-lt"/>
                <a:ea typeface="Calibri" panose="020F0502020204030204" pitchFamily="34" charset="0"/>
                <a:cs typeface="Arial" panose="020B0604020202020204" pitchFamily="34" charset="0"/>
              </a:rPr>
              <a:t>aumentó en 69 mil personas </a:t>
            </a:r>
            <a:r>
              <a:rPr lang="es-MX" dirty="0">
                <a:solidFill>
                  <a:srgbClr val="27689D"/>
                </a:solidFill>
                <a:latin typeface="+mj-lt"/>
                <a:ea typeface="Calibri" panose="020F0502020204030204" pitchFamily="34" charset="0"/>
                <a:cs typeface="Arial" panose="020B0604020202020204" pitchFamily="34" charset="0"/>
              </a:rPr>
              <a:t>con respecto a octubre de 2020.</a:t>
            </a:r>
            <a:endParaRPr lang="es-MX" b="1" dirty="0">
              <a:solidFill>
                <a:srgbClr val="27689D"/>
              </a:solidFill>
              <a:latin typeface="+mj-lt"/>
              <a:ea typeface="Calibri" panose="020F0502020204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3BF157F4-22D7-48A6-B8D2-E536DE1DAC1A}"/>
              </a:ext>
            </a:extLst>
          </p:cNvPr>
          <p:cNvSpPr/>
          <p:nvPr/>
        </p:nvSpPr>
        <p:spPr>
          <a:xfrm>
            <a:off x="114737" y="3852641"/>
            <a:ext cx="5711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5" name="Tabla 4">
            <a:extLst>
              <a:ext uri="{FF2B5EF4-FFF2-40B4-BE49-F238E27FC236}">
                <a16:creationId xmlns:a16="http://schemas.microsoft.com/office/drawing/2014/main" id="{81AA2354-80B2-48F7-82A9-6B0851F06B9A}"/>
              </a:ext>
            </a:extLst>
          </p:cNvPr>
          <p:cNvGraphicFramePr>
            <a:graphicFrameLocks noGrp="1"/>
          </p:cNvGraphicFramePr>
          <p:nvPr>
            <p:extLst>
              <p:ext uri="{D42A27DB-BD31-4B8C-83A1-F6EECF244321}">
                <p14:modId xmlns:p14="http://schemas.microsoft.com/office/powerpoint/2010/main" val="1948934726"/>
              </p:ext>
            </p:extLst>
          </p:nvPr>
        </p:nvGraphicFramePr>
        <p:xfrm>
          <a:off x="0" y="1825056"/>
          <a:ext cx="6048000" cy="2105181"/>
        </p:xfrm>
        <a:graphic>
          <a:graphicData uri="http://schemas.openxmlformats.org/drawingml/2006/table">
            <a:tbl>
              <a:tblPr/>
              <a:tblGrid>
                <a:gridCol w="3710889">
                  <a:extLst>
                    <a:ext uri="{9D8B030D-6E8A-4147-A177-3AD203B41FA5}">
                      <a16:colId xmlns:a16="http://schemas.microsoft.com/office/drawing/2014/main" val="2688722200"/>
                    </a:ext>
                  </a:extLst>
                </a:gridCol>
                <a:gridCol w="779037">
                  <a:extLst>
                    <a:ext uri="{9D8B030D-6E8A-4147-A177-3AD203B41FA5}">
                      <a16:colId xmlns:a16="http://schemas.microsoft.com/office/drawing/2014/main" val="2316560644"/>
                    </a:ext>
                  </a:extLst>
                </a:gridCol>
                <a:gridCol w="779037">
                  <a:extLst>
                    <a:ext uri="{9D8B030D-6E8A-4147-A177-3AD203B41FA5}">
                      <a16:colId xmlns:a16="http://schemas.microsoft.com/office/drawing/2014/main" val="284198805"/>
                    </a:ext>
                  </a:extLst>
                </a:gridCol>
                <a:gridCol w="779037">
                  <a:extLst>
                    <a:ext uri="{9D8B030D-6E8A-4147-A177-3AD203B41FA5}">
                      <a16:colId xmlns:a16="http://schemas.microsoft.com/office/drawing/2014/main" val="1610604703"/>
                    </a:ext>
                  </a:extLst>
                </a:gridCol>
              </a:tblGrid>
              <a:tr h="331626">
                <a:tc>
                  <a:txBody>
                    <a:bodyPr/>
                    <a:lstStyle/>
                    <a:p>
                      <a:pPr algn="l" fontAlgn="ctr"/>
                      <a:r>
                        <a:rPr lang="es-CO" sz="1000" b="1" i="0" u="none" strike="noStrike" dirty="0">
                          <a:solidFill>
                            <a:srgbClr val="1F4E78"/>
                          </a:solidFill>
                          <a:effectLst/>
                          <a:latin typeface="Arial" panose="020B0604020202020204" pitchFamily="34" charset="0"/>
                        </a:rPr>
                        <a:t>Concepto</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dirty="0">
                          <a:solidFill>
                            <a:srgbClr val="1F4E78"/>
                          </a:solidFill>
                          <a:effectLst/>
                          <a:latin typeface="Arial" panose="020B0604020202020204" pitchFamily="34" charset="0"/>
                        </a:rPr>
                        <a:t>Octubre 2020</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dirty="0">
                          <a:solidFill>
                            <a:srgbClr val="1F4E78"/>
                          </a:solidFill>
                          <a:effectLst/>
                          <a:latin typeface="Arial" panose="020B0604020202020204" pitchFamily="34" charset="0"/>
                        </a:rPr>
                        <a:t>Octubre 2021</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a:solidFill>
                            <a:srgbClr val="1F4E78"/>
                          </a:solidFill>
                          <a:effectLst/>
                          <a:latin typeface="Arial" panose="020B0604020202020204" pitchFamily="34" charset="0"/>
                        </a:rPr>
                        <a:t>Variación absoluta</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50404950"/>
                  </a:ext>
                </a:extLst>
              </a:tr>
              <a:tr h="190500">
                <a:tc>
                  <a:txBody>
                    <a:bodyPr/>
                    <a:lstStyle/>
                    <a:p>
                      <a:pPr algn="l" rtl="0" fontAlgn="ctr"/>
                      <a:r>
                        <a:rPr lang="es-CO" sz="1600" b="1" i="0" u="none" strike="noStrike">
                          <a:solidFill>
                            <a:srgbClr val="1F4E78"/>
                          </a:solidFill>
                          <a:effectLst/>
                          <a:latin typeface="Arial" panose="020B0604020202020204" pitchFamily="34" charset="0"/>
                        </a:rPr>
                        <a:t>Población económicamente activa</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5.319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5.374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55 </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extLst>
                  <a:ext uri="{0D108BD9-81ED-4DB2-BD59-A6C34878D82A}">
                    <a16:rowId xmlns:a16="http://schemas.microsoft.com/office/drawing/2014/main" val="1697582499"/>
                  </a:ext>
                </a:extLst>
              </a:tr>
              <a:tr h="190500">
                <a:tc>
                  <a:txBody>
                    <a:bodyPr/>
                    <a:lstStyle/>
                    <a:p>
                      <a:pPr algn="l" rtl="0" fontAlgn="ctr"/>
                      <a:r>
                        <a:rPr lang="es-CO" sz="1600" b="1" i="0" u="none" strike="noStrike">
                          <a:solidFill>
                            <a:srgbClr val="1F4E78"/>
                          </a:solidFill>
                          <a:effectLst/>
                          <a:latin typeface="Arial" panose="020B0604020202020204" pitchFamily="34" charset="0"/>
                        </a:rPr>
                        <a:t>Ocupados</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4.905</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4.974</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69</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991251538"/>
                  </a:ext>
                </a:extLst>
              </a:tr>
              <a:tr h="190500">
                <a:tc>
                  <a:txBody>
                    <a:bodyPr/>
                    <a:lstStyle/>
                    <a:p>
                      <a:pPr algn="l" rtl="0" fontAlgn="ctr"/>
                      <a:r>
                        <a:rPr lang="es-CO" sz="1600" b="1" i="0" u="none" strike="noStrike">
                          <a:solidFill>
                            <a:srgbClr val="1F4E78"/>
                          </a:solidFill>
                          <a:effectLst/>
                          <a:latin typeface="Arial" panose="020B0604020202020204" pitchFamily="34" charset="0"/>
                        </a:rPr>
                        <a:t>Desocupados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414</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400</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-14</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2470008982"/>
                  </a:ext>
                </a:extLst>
              </a:tr>
              <a:tr h="190500">
                <a:tc>
                  <a:txBody>
                    <a:bodyPr/>
                    <a:lstStyle/>
                    <a:p>
                      <a:pPr algn="l" rtl="0" fontAlgn="ctr"/>
                      <a:r>
                        <a:rPr lang="es-CO" sz="1600" b="1" i="0" u="none" strike="noStrike" dirty="0">
                          <a:solidFill>
                            <a:srgbClr val="1F4E78"/>
                          </a:solidFill>
                          <a:effectLst/>
                          <a:latin typeface="Arial" panose="020B0604020202020204" pitchFamily="34" charset="0"/>
                        </a:rPr>
                        <a:t>Inactivos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3.506</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3.519</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13</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838238447"/>
                  </a:ext>
                </a:extLst>
              </a:tr>
              <a:tr h="190500">
                <a:tc>
                  <a:txBody>
                    <a:bodyPr/>
                    <a:lstStyle/>
                    <a:p>
                      <a:pPr algn="l" rtl="0" fontAlgn="ctr"/>
                      <a:r>
                        <a:rPr lang="es-CO" sz="1600" b="1" i="0" u="none" strike="noStrike" dirty="0">
                          <a:solidFill>
                            <a:srgbClr val="1F4E78"/>
                          </a:solidFill>
                          <a:effectLst/>
                          <a:latin typeface="Arial" panose="020B0604020202020204" pitchFamily="34" charset="0"/>
                        </a:rPr>
                        <a:t>Tasa de desempleo – TD (%)</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7,8</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7,4</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-0,4</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3401195030"/>
                  </a:ext>
                </a:extLst>
              </a:tr>
              <a:tr h="116598">
                <a:tc>
                  <a:txBody>
                    <a:bodyPr/>
                    <a:lstStyle/>
                    <a:p>
                      <a:pPr algn="l" rtl="0" fontAlgn="ctr"/>
                      <a:r>
                        <a:rPr lang="es-CO" sz="1600" b="1" i="0" u="none" strike="noStrike" dirty="0">
                          <a:solidFill>
                            <a:srgbClr val="1F4E78"/>
                          </a:solidFill>
                          <a:effectLst/>
                          <a:latin typeface="Arial" panose="020B0604020202020204" pitchFamily="34" charset="0"/>
                        </a:rPr>
                        <a:t>Tasa de ocupación – TO (%)</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55,6</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55,9</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0,3</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985355350"/>
                  </a:ext>
                </a:extLst>
              </a:tr>
              <a:tr h="190500">
                <a:tc>
                  <a:txBody>
                    <a:bodyPr/>
                    <a:lstStyle/>
                    <a:p>
                      <a:pPr algn="l" rtl="0" fontAlgn="ctr"/>
                      <a:r>
                        <a:rPr lang="es-CO" sz="1600" b="1" i="0" u="none" strike="noStrike" dirty="0">
                          <a:solidFill>
                            <a:srgbClr val="1F4E78"/>
                          </a:solidFill>
                          <a:effectLst/>
                          <a:latin typeface="Arial" panose="020B0604020202020204" pitchFamily="34" charset="0"/>
                        </a:rPr>
                        <a:t>Tasa global de participación –TGP (%)</a:t>
                      </a:r>
                    </a:p>
                  </a:txBody>
                  <a:tcPr marL="9525" marR="9525" marT="9525"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60,3</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60,4</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dirty="0">
                          <a:solidFill>
                            <a:srgbClr val="1F4E78"/>
                          </a:solidFill>
                          <a:effectLst/>
                          <a:latin typeface="Arial" panose="020B0604020202020204" pitchFamily="34" charset="0"/>
                        </a:rPr>
                        <a:t>0,1</a:t>
                      </a:r>
                    </a:p>
                  </a:txBody>
                  <a:tcPr marL="9525" marR="9525" marT="9525"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77560202"/>
                  </a:ext>
                </a:extLst>
              </a:tr>
            </a:tbl>
          </a:graphicData>
        </a:graphic>
      </p:graphicFrame>
      <p:graphicFrame>
        <p:nvGraphicFramePr>
          <p:cNvPr id="12" name="Gráfico 11">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643126171"/>
              </p:ext>
            </p:extLst>
          </p:nvPr>
        </p:nvGraphicFramePr>
        <p:xfrm>
          <a:off x="6108344" y="1190397"/>
          <a:ext cx="6069587" cy="3717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685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total nacional, cabeceras y rural </a:t>
            </a:r>
          </a:p>
          <a:p>
            <a:pPr algn="ctr">
              <a:lnSpc>
                <a:spcPct val="100000"/>
              </a:lnSpc>
              <a:spcBef>
                <a:spcPct val="0"/>
              </a:spcBef>
              <a:buClrTx/>
              <a:buSzTx/>
              <a:buNone/>
            </a:pPr>
            <a:r>
              <a:rPr lang="es-ES" altLang="es-CO" sz="2400" b="1" dirty="0">
                <a:solidFill>
                  <a:srgbClr val="395F9B"/>
                </a:solidFill>
                <a:latin typeface="+mn-lt"/>
                <a:ea typeface="+mn-ea"/>
                <a:cs typeface="+mn-cs"/>
              </a:rPr>
              <a:t>Trimestre móvil agosto – octubre (2001-2021)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20047" y="5196046"/>
            <a:ext cx="2030020"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a:t>
            </a:r>
            <a:endParaRPr lang="es-CO"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1429410" y="5479748"/>
            <a:ext cx="1095243"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12,1%</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2524653" y="5274908"/>
            <a:ext cx="3461521"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3,6 p.p</a:t>
            </a:r>
          </a:p>
          <a:p>
            <a:r>
              <a:rPr lang="es-CO" b="1" dirty="0">
                <a:solidFill>
                  <a:srgbClr val="27689D"/>
                </a:solidFill>
                <a:ea typeface="Calibri" panose="020F0502020204030204" pitchFamily="34" charset="0"/>
                <a:cs typeface="Arial" panose="020B0604020202020204" pitchFamily="34" charset="0"/>
              </a:rPr>
              <a:t>a la tasa del mismo trimestre un año atrás (15,7%)</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021616" y="522751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2C2D054A-CB9D-4969-9533-9DAC201BD6C0}"/>
              </a:ext>
            </a:extLst>
          </p:cNvPr>
          <p:cNvSpPr/>
          <p:nvPr/>
        </p:nvSpPr>
        <p:spPr>
          <a:xfrm>
            <a:off x="6259744" y="5265726"/>
            <a:ext cx="1591481"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rural</a:t>
            </a:r>
            <a:endParaRPr lang="es-CO" dirty="0">
              <a:latin typeface="+mj-lt"/>
              <a:cs typeface="Arial" panose="020B0604020202020204" pitchFamily="34" charset="0"/>
            </a:endParaRPr>
          </a:p>
        </p:txBody>
      </p:sp>
      <p:sp>
        <p:nvSpPr>
          <p:cNvPr id="26" name="Rectángulo 25">
            <a:extLst>
              <a:ext uri="{FF2B5EF4-FFF2-40B4-BE49-F238E27FC236}">
                <a16:creationId xmlns:a16="http://schemas.microsoft.com/office/drawing/2014/main" id="{7E3EB898-F77B-41D8-8631-7FAAB1CA6C44}"/>
              </a:ext>
            </a:extLst>
          </p:cNvPr>
          <p:cNvSpPr/>
          <p:nvPr/>
        </p:nvSpPr>
        <p:spPr>
          <a:xfrm>
            <a:off x="7601940" y="5482342"/>
            <a:ext cx="951026"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7,6%</a:t>
            </a:r>
            <a:endParaRPr lang="es-CO" sz="2400" b="1" dirty="0">
              <a:solidFill>
                <a:srgbClr val="00B050"/>
              </a:solidFill>
              <a:latin typeface="+mj-lt"/>
              <a:cs typeface="Arial" panose="020B0604020202020204" pitchFamily="34" charset="0"/>
            </a:endParaRPr>
          </a:p>
        </p:txBody>
      </p:sp>
      <p:sp>
        <p:nvSpPr>
          <p:cNvPr id="27" name="Rectángulo 26">
            <a:extLst>
              <a:ext uri="{FF2B5EF4-FFF2-40B4-BE49-F238E27FC236}">
                <a16:creationId xmlns:a16="http://schemas.microsoft.com/office/drawing/2014/main" id="{57715B8D-A7FE-4CAC-8D24-DCB4DCE6AC7A}"/>
              </a:ext>
            </a:extLst>
          </p:cNvPr>
          <p:cNvSpPr/>
          <p:nvPr/>
        </p:nvSpPr>
        <p:spPr>
          <a:xfrm>
            <a:off x="8813602" y="5282930"/>
            <a:ext cx="3378397"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0,9 p.p </a:t>
            </a:r>
          </a:p>
          <a:p>
            <a:r>
              <a:rPr lang="es-CO" b="1" dirty="0">
                <a:solidFill>
                  <a:srgbClr val="27689D"/>
                </a:solidFill>
                <a:ea typeface="Calibri" panose="020F0502020204030204" pitchFamily="34" charset="0"/>
                <a:cs typeface="Arial" panose="020B0604020202020204" pitchFamily="34" charset="0"/>
              </a:rPr>
              <a:t>a la tasa del mismo trimestre un año atrás (8,5%)</a:t>
            </a:r>
            <a:endParaRPr lang="es-CO" b="1" dirty="0">
              <a:solidFill>
                <a:srgbClr val="27689D"/>
              </a:solidFill>
              <a:cs typeface="Arial" panose="020B060402020202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13" name="Gráfico 12">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2239644423"/>
              </p:ext>
            </p:extLst>
          </p:nvPr>
        </p:nvGraphicFramePr>
        <p:xfrm>
          <a:off x="118960" y="1106393"/>
          <a:ext cx="11954080" cy="4125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865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47145" y="460244"/>
            <a:ext cx="12433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n-lt"/>
                <a:ea typeface="+mn-ea"/>
                <a:cs typeface="+mn-cs"/>
              </a:rPr>
              <a:t>Total nacional (miles de personas) trimestre móvil agosto – octubre de 2021</a:t>
            </a: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fue la segunda actividad económica que más personas ocupó en el trimestre con 3,6 millones de ocupados (16,3%). </a:t>
            </a:r>
            <a:endParaRPr lang="es-CO" b="1" dirty="0">
              <a:latin typeface="+mj-lt"/>
              <a:cs typeface="Arial" panose="020B0604020202020204" pitchFamily="34" charset="0"/>
            </a:endParaRPr>
          </a:p>
        </p:txBody>
      </p:sp>
      <p:sp>
        <p:nvSpPr>
          <p:cNvPr id="22" name="Rectángulo 21">
            <a:extLst>
              <a:ext uri="{FF2B5EF4-FFF2-40B4-BE49-F238E27FC236}">
                <a16:creationId xmlns:a16="http://schemas.microsoft.com/office/drawing/2014/main" id="{1BB8F261-014B-4753-B6FC-36D2325EAC9B}"/>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8" name="Gráfico 7">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3300663819"/>
              </p:ext>
            </p:extLst>
          </p:nvPr>
        </p:nvGraphicFramePr>
        <p:xfrm>
          <a:off x="253549" y="1080174"/>
          <a:ext cx="11684901" cy="5301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391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disminuyó en 88 mil ocupados.</a:t>
            </a:r>
            <a:endParaRPr lang="es-CO" b="1" dirty="0">
              <a:latin typeface="+mj-lt"/>
              <a:cs typeface="Arial" panose="020B0604020202020204" pitchFamily="34" charset="0"/>
            </a:endParaRPr>
          </a:p>
        </p:txBody>
      </p:sp>
      <p:sp>
        <p:nvSpPr>
          <p:cNvPr id="14" name="Rectángulo 13">
            <a:extLst>
              <a:ext uri="{FF2B5EF4-FFF2-40B4-BE49-F238E27FC236}">
                <a16:creationId xmlns:a16="http://schemas.microsoft.com/office/drawing/2014/main" id="{B1EF3C0D-4DED-4279-A318-0A909EFAAAA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1 CuadroTexto">
            <a:extLst>
              <a:ext uri="{FF2B5EF4-FFF2-40B4-BE49-F238E27FC236}">
                <a16:creationId xmlns:a16="http://schemas.microsoft.com/office/drawing/2014/main" id="{6C759FD7-E75E-409A-A4BF-463D5F069D22}"/>
              </a:ext>
            </a:extLst>
          </p:cNvPr>
          <p:cNvSpPr txBox="1">
            <a:spLocks noChangeArrowheads="1"/>
          </p:cNvSpPr>
          <p:nvPr/>
        </p:nvSpPr>
        <p:spPr bwMode="auto">
          <a:xfrm>
            <a:off x="13368" y="460244"/>
            <a:ext cx="121786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n-lt"/>
                <a:ea typeface="+mn-ea"/>
                <a:cs typeface="+mn-cs"/>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n-lt"/>
                <a:ea typeface="+mn-ea"/>
                <a:cs typeface="+mn-cs"/>
              </a:rPr>
              <a:t>Total nacional (miles de personas) trimestre móvil agosto – octubre (2020-2021)</a:t>
            </a:r>
          </a:p>
          <a:p>
            <a:pPr algn="ctr">
              <a:lnSpc>
                <a:spcPct val="100000"/>
              </a:lnSpc>
              <a:spcBef>
                <a:spcPct val="0"/>
              </a:spcBef>
              <a:buClrTx/>
              <a:buSzTx/>
              <a:buNone/>
            </a:pPr>
            <a:endParaRPr lang="es-MX" altLang="es-CO" sz="2400" b="1" dirty="0">
              <a:solidFill>
                <a:srgbClr val="395F9B"/>
              </a:solidFill>
              <a:latin typeface="+mn-lt"/>
              <a:ea typeface="+mn-ea"/>
              <a:cs typeface="+mn-cs"/>
            </a:endParaRPr>
          </a:p>
        </p:txBody>
      </p:sp>
      <p:graphicFrame>
        <p:nvGraphicFramePr>
          <p:cNvPr id="7" name="Gráfico 6">
            <a:extLst>
              <a:ext uri="{FF2B5EF4-FFF2-40B4-BE49-F238E27FC236}">
                <a16:creationId xmlns:a16="http://schemas.microsoft.com/office/drawing/2014/main" id="{00000000-0008-0000-0200-000010000000}"/>
              </a:ext>
            </a:extLst>
          </p:cNvPr>
          <p:cNvGraphicFramePr>
            <a:graphicFrameLocks/>
          </p:cNvGraphicFramePr>
          <p:nvPr>
            <p:extLst>
              <p:ext uri="{D42A27DB-BD31-4B8C-83A1-F6EECF244321}">
                <p14:modId xmlns:p14="http://schemas.microsoft.com/office/powerpoint/2010/main" val="1470081337"/>
              </p:ext>
            </p:extLst>
          </p:nvPr>
        </p:nvGraphicFramePr>
        <p:xfrm>
          <a:off x="1132867" y="1270943"/>
          <a:ext cx="9926265" cy="4987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473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j-lt"/>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j-lt"/>
              </a:rPr>
              <a:t>Sector Rural (miles de personas) trimestre móvil </a:t>
            </a:r>
            <a:r>
              <a:rPr lang="es-MX" altLang="es-CO" sz="2400" b="1" dirty="0">
                <a:solidFill>
                  <a:srgbClr val="395F9B"/>
                </a:solidFill>
                <a:latin typeface="+mn-lt"/>
                <a:ea typeface="+mn-ea"/>
                <a:cs typeface="+mn-cs"/>
              </a:rPr>
              <a:t>agosto – octubre de 2021</a:t>
            </a:r>
            <a:endParaRPr lang="es-ES" altLang="es-CO" sz="2400" b="1" dirty="0">
              <a:solidFill>
                <a:srgbClr val="395F9B"/>
              </a:solidFill>
              <a:latin typeface="+mj-lt"/>
              <a:ea typeface="+mn-ea"/>
              <a:cs typeface="+mn-cs"/>
            </a:endParaRP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ea typeface="Calibri" panose="020F0502020204030204" pitchFamily="34" charset="0"/>
                <a:cs typeface="Arial" panose="020B0604020202020204" pitchFamily="34" charset="0"/>
              </a:rPr>
              <a:t>La agricultura, ganadería, caza, silvicultura y pesca es la actividad económica que ocupa a más personas en el sector rural. </a:t>
            </a:r>
            <a:endParaRPr lang="es-CO" b="1" dirty="0">
              <a:cs typeface="Arial" panose="020B0604020202020204" pitchFamily="34" charset="0"/>
            </a:endParaRPr>
          </a:p>
        </p:txBody>
      </p:sp>
      <p:sp>
        <p:nvSpPr>
          <p:cNvPr id="12" name="Rectángulo 11">
            <a:extLst>
              <a:ext uri="{FF2B5EF4-FFF2-40B4-BE49-F238E27FC236}">
                <a16:creationId xmlns:a16="http://schemas.microsoft.com/office/drawing/2014/main" id="{437AC9BD-9CD3-4988-ABCF-2EC670A4EA17}"/>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892472394"/>
              </p:ext>
            </p:extLst>
          </p:nvPr>
        </p:nvGraphicFramePr>
        <p:xfrm>
          <a:off x="253549" y="1235672"/>
          <a:ext cx="11684901" cy="5057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903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15618" y="472276"/>
            <a:ext cx="125493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j-lt"/>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j-lt"/>
              </a:rPr>
              <a:t>Sector rural (miles de personas) trimestre móvil </a:t>
            </a:r>
            <a:r>
              <a:rPr lang="es-MX" altLang="es-CO" sz="2400" b="1" dirty="0">
                <a:solidFill>
                  <a:srgbClr val="395F9B"/>
                </a:solidFill>
                <a:latin typeface="+mn-lt"/>
                <a:ea typeface="+mn-ea"/>
                <a:cs typeface="+mn-cs"/>
              </a:rPr>
              <a:t>agosto – octubre (2020-2021)</a:t>
            </a:r>
            <a:endParaRPr lang="es-MX" altLang="es-CO" sz="2400" b="1" dirty="0">
              <a:solidFill>
                <a:srgbClr val="395F9B"/>
              </a:solidFill>
              <a:latin typeface="+mj-lt"/>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disminuyó en 50 mil ocupados.</a:t>
            </a:r>
            <a:endParaRPr lang="es-CO" b="1" dirty="0">
              <a:latin typeface="+mj-lt"/>
              <a:cs typeface="Arial" panose="020B0604020202020204" pitchFamily="34" charset="0"/>
            </a:endParaRPr>
          </a:p>
        </p:txBody>
      </p:sp>
      <p:graphicFrame>
        <p:nvGraphicFramePr>
          <p:cNvPr id="8" name="Gráfico 7">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1492045440"/>
              </p:ext>
            </p:extLst>
          </p:nvPr>
        </p:nvGraphicFramePr>
        <p:xfrm>
          <a:off x="1042461" y="1466861"/>
          <a:ext cx="10107078" cy="4796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26209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DFF3BD-455B-4CD6-B5F6-AE6266CF9F61}"/>
</file>

<file path=customXml/itemProps2.xml><?xml version="1.0" encoding="utf-8"?>
<ds:datastoreItem xmlns:ds="http://schemas.openxmlformats.org/officeDocument/2006/customXml" ds:itemID="{831587A3-F617-460F-A0F2-8A8FA3323F60}"/>
</file>

<file path=customXml/itemProps3.xml><?xml version="1.0" encoding="utf-8"?>
<ds:datastoreItem xmlns:ds="http://schemas.openxmlformats.org/officeDocument/2006/customXml" ds:itemID="{DE0A6A46-9580-4C38-9C75-92A7F9B2477E}"/>
</file>

<file path=docProps/app.xml><?xml version="1.0" encoding="utf-8"?>
<Properties xmlns="http://schemas.openxmlformats.org/officeDocument/2006/extended-properties" xmlns:vt="http://schemas.openxmlformats.org/officeDocument/2006/docPropsVTypes">
  <TotalTime>6926</TotalTime>
  <Words>1864</Words>
  <Application>Microsoft Office PowerPoint</Application>
  <PresentationFormat>Panorámica</PresentationFormat>
  <Paragraphs>483</Paragraphs>
  <Slides>16</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Arial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NESTOR JULIO HERNANDEZ BOCKER</cp:lastModifiedBy>
  <cp:revision>383</cp:revision>
  <dcterms:created xsi:type="dcterms:W3CDTF">2019-02-12T04:28:07Z</dcterms:created>
  <dcterms:modified xsi:type="dcterms:W3CDTF">2021-11-30T20:15:43Z</dcterms:modified>
</cp:coreProperties>
</file>