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drawings/drawing3.xml" ContentType="application/vnd.openxmlformats-officedocument.drawingml.chartshapes+xml"/>
  <Override PartName="/ppt/drawings/drawing4.xml" ContentType="application/vnd.openxmlformats-officedocument.drawingml.chartshapes+xml"/>
  <Override PartName="/ppt/drawings/drawing1.xml" ContentType="application/vnd.openxmlformats-officedocument.drawingml.chartshapes+xml"/>
  <Override PartName="/ppt/drawings/drawing2.xml" ContentType="application/vnd.openxmlformats-officedocument.drawingml.chartshape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charts/style6.xml" ContentType="application/vnd.ms-office.chartstyle+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style10.xml" ContentType="application/vnd.ms-office.chartstyle+xml"/>
  <Override PartName="/ppt/charts/colors6.xml" ContentType="application/vnd.ms-office.chartcolorstyle+xml"/>
  <Override PartName="/ppt/charts/colors10.xml" ContentType="application/vnd.ms-office.chartcolorstyle+xml"/>
  <Override PartName="/ppt/theme/themeOverride4.xml" ContentType="application/vnd.openxmlformats-officedocument.themeOverride+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theme/themeOverride3.xml" ContentType="application/vnd.openxmlformats-officedocument.themeOverride+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theme/themeOverride2.xml" ContentType="application/vnd.openxmlformats-officedocument.themeOverride+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3" r:id="rId3"/>
    <p:sldId id="291" r:id="rId4"/>
    <p:sldId id="283" r:id="rId5"/>
    <p:sldId id="297" r:id="rId6"/>
    <p:sldId id="295" r:id="rId7"/>
    <p:sldId id="282" r:id="rId8"/>
    <p:sldId id="292" r:id="rId9"/>
    <p:sldId id="284" r:id="rId10"/>
    <p:sldId id="294" r:id="rId11"/>
    <p:sldId id="275" r:id="rId12"/>
    <p:sldId id="276" r:id="rId13"/>
    <p:sldId id="279" r:id="rId14"/>
    <p:sldId id="280" r:id="rId15"/>
    <p:sldId id="281" r:id="rId16"/>
    <p:sldId id="273" r:id="rId17"/>
    <p:sldId id="278" r:id="rId18"/>
    <p:sldId id="285" r:id="rId19"/>
    <p:sldId id="288" r:id="rId20"/>
    <p:sldId id="287" r:id="rId21"/>
    <p:sldId id="290"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67"/>
    <a:srgbClr val="27689D"/>
    <a:srgbClr val="595959"/>
    <a:srgbClr val="1F4E79"/>
    <a:srgbClr val="009165"/>
    <a:srgbClr val="009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874" autoAdjust="0"/>
  </p:normalViewPr>
  <p:slideViewPr>
    <p:cSldViewPr snapToGrid="0">
      <p:cViewPr varScale="1">
        <p:scale>
          <a:sx n="91" d="100"/>
          <a:sy n="91" d="100"/>
        </p:scale>
        <p:origin x="576" y="8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oleObject" Target="file:///F:\NESTOR%20JULIO%20HERNANDEZ\1-MADR\11-INDICADORES%20ECON&#211;MICOS\2-EMPLEO\2020\CUADR&#211;%20Y%20GR&#193;FIC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NESTOR%20JULIO%20HERNANDEZ\1-MADR\11-INDICADORES%20ECON&#211;MICOS\2-EMPLEO\2020\12-DICIEMBRE\Gr&#225;ficos%20series%20desestacionalizada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NESTOR%20JULIO%20HERNANDEZ\1-MADR\11-INDICADORES%20ECON&#211;MICOS\2-EMPLEO\2020\12-DICIEMBRE\Gr&#225;ficos%20series%20desestacionalizada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F:\NESTOR%20JULIO%20HERNANDEZ\1-MADR\11-INDICADORES%20ECON&#211;MICOS\2-EMPLEO\2020\12-DICIEMBRE\Gr&#225;ficos%20series%20desestacionalizada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F:\NESTOR%20JULIO%20HERNANDEZ\1-MADR\11-INDICADORES%20ECON&#211;MICOS\2-EMPLEO\2020\12-DICIEMBRE\Gr&#225;ficos%20series%20desestacionalizadas.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F:\NESTOR%20JULIO%20HERNANDEZ\1-MADR\11-INDICADORES%20ECON&#211;MICOS\2-EMPLEO\2020\CUADR&#211;%20Y%20GR&#193;F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NESTOR%20JULIO%20HERNANDEZ\1-MADR\11-INDICADORES%20ECON&#211;MICOS\2-EMPLEO\2020\CUADR&#211;%20Y%20GR&#193;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NESTOR%20JULIO%20HERNANDEZ\1-MADR\11-INDICADORES%20ECON&#211;MICOS\2-EMPLEO\2020\CUADR&#211;%20Y%20GR&#193;FIC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NESTOR%20JULIO%20HERNANDEZ\1-MADR\11-INDICADORES%20ECON&#211;MICOS\2-EMPLEO\2020\CUADR&#211;%20Y%20GR&#193;FIC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xml"/><Relationship Id="rId4" Type="http://schemas.openxmlformats.org/officeDocument/2006/relationships/oleObject" Target="file:///F:\NESTOR%20JULIO%20HERNANDEZ\1-MADR\11-INDICADORES%20ECON&#211;MICOS\2-EMPLEO\2020\CUADR&#211;%20Y%20GR&#193;FICO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2.xml"/><Relationship Id="rId4" Type="http://schemas.openxmlformats.org/officeDocument/2006/relationships/oleObject" Target="file:///F:\NESTOR%20JULIO%20HERNANDEZ\1-MADR\11-INDICADORES%20ECON&#211;MICOS\2-EMPLEO\2020\CUADR&#211;%20Y%20GR&#193;FICO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3.xml"/><Relationship Id="rId4" Type="http://schemas.openxmlformats.org/officeDocument/2006/relationships/oleObject" Target="file:///F:\NESTOR%20JULIO%20HERNANDEZ\1-MADR\11-INDICADORES%20ECON&#211;MICOS\2-EMPLEO\2020\CUADR&#211;%20Y%20GR&#193;FICO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4.xml"/><Relationship Id="rId4" Type="http://schemas.openxmlformats.org/officeDocument/2006/relationships/oleObject" Target="file:///F:\NESTOR%20JULIO%20HERNANDEZ\1-MADR\11-INDICADORES%20ECON&#211;MICOS\2-EMPLEO\2020\CUADR&#211;%20Y%20GR&#193;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568326860506997E-2"/>
          <c:y val="3.4348165495706483E-2"/>
          <c:w val="0.89526194463032993"/>
          <c:h val="0.79110193193063982"/>
        </c:manualLayout>
      </c:layout>
      <c:lineChart>
        <c:grouping val="standard"/>
        <c:varyColors val="0"/>
        <c:ser>
          <c:idx val="0"/>
          <c:order val="0"/>
          <c:tx>
            <c:strRef>
              <c:f>Hoja3!$F$20</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F7-4D91-9BAC-A8D395B0EF6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F7-4D91-9BAC-A8D395B0EF6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F7-4D91-9BAC-A8D395B0EF60}"/>
                </c:ext>
              </c:extLst>
            </c:dLbl>
            <c:dLbl>
              <c:idx val="19"/>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F7-4D91-9BAC-A8D395B0EF6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Hoja3!$B$45:$B$64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Hoja3!$F$45:$F$64</c:f>
              <c:numCache>
                <c:formatCode>0.0</c:formatCode>
                <c:ptCount val="20"/>
                <c:pt idx="0">
                  <c:v>14.976899209809961</c:v>
                </c:pt>
                <c:pt idx="1">
                  <c:v>15.558528204917883</c:v>
                </c:pt>
                <c:pt idx="2">
                  <c:v>14.085837894919592</c:v>
                </c:pt>
                <c:pt idx="3">
                  <c:v>13.647065539977488</c:v>
                </c:pt>
                <c:pt idx="4">
                  <c:v>11.795949833501348</c:v>
                </c:pt>
                <c:pt idx="5">
                  <c:v>12.033117995705259</c:v>
                </c:pt>
                <c:pt idx="6">
                  <c:v>11.176351405186635</c:v>
                </c:pt>
                <c:pt idx="7">
                  <c:v>11.261732350451755</c:v>
                </c:pt>
                <c:pt idx="8">
                  <c:v>12.012312729456637</c:v>
                </c:pt>
                <c:pt idx="9">
                  <c:v>11.773652594261854</c:v>
                </c:pt>
                <c:pt idx="10">
                  <c:v>10.808776433258689</c:v>
                </c:pt>
                <c:pt idx="11">
                  <c:v>10.368816365961726</c:v>
                </c:pt>
                <c:pt idx="12">
                  <c:v>9.6316594411107772</c:v>
                </c:pt>
                <c:pt idx="13">
                  <c:v>9.0940844133776828</c:v>
                </c:pt>
                <c:pt idx="14">
                  <c:v>8.9195121242836368</c:v>
                </c:pt>
                <c:pt idx="15">
                  <c:v>9.2145314992995324</c:v>
                </c:pt>
                <c:pt idx="16">
                  <c:v>9.3697435909912095</c:v>
                </c:pt>
                <c:pt idx="17">
                  <c:v>9.6767481522705019</c:v>
                </c:pt>
                <c:pt idx="18">
                  <c:v>10.500899136017447</c:v>
                </c:pt>
                <c:pt idx="19">
                  <c:v>15.918113062570386</c:v>
                </c:pt>
              </c:numCache>
            </c:numRef>
          </c:val>
          <c:smooth val="1"/>
          <c:extLst>
            <c:ext xmlns:c16="http://schemas.microsoft.com/office/drawing/2014/chart" uri="{C3380CC4-5D6E-409C-BE32-E72D297353CC}">
              <c16:uniqueId val="{00000004-76F7-4D91-9BAC-A8D395B0EF60}"/>
            </c:ext>
          </c:extLst>
        </c:ser>
        <c:dLbls>
          <c:showLegendKey val="0"/>
          <c:showVal val="0"/>
          <c:showCatName val="0"/>
          <c:showSerName val="0"/>
          <c:showPercent val="0"/>
          <c:showBubbleSize val="0"/>
        </c:dLbls>
        <c:marker val="1"/>
        <c:smooth val="0"/>
        <c:axId val="1700052352"/>
        <c:axId val="1887608784"/>
      </c:lineChart>
      <c:lineChart>
        <c:grouping val="standard"/>
        <c:varyColors val="0"/>
        <c:ser>
          <c:idx val="1"/>
          <c:order val="1"/>
          <c:tx>
            <c:strRef>
              <c:f>Hoja3!$E$44</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F7-4D91-9BAC-A8D395B0EF60}"/>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F7-4D91-9BAC-A8D395B0EF60}"/>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F7-4D91-9BAC-A8D395B0EF60}"/>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F7-4D91-9BAC-A8D395B0EF60}"/>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F7-4D91-9BAC-A8D395B0EF60}"/>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F7-4D91-9BAC-A8D395B0EF60}"/>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F7-4D91-9BAC-A8D395B0EF60}"/>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6F7-4D91-9BAC-A8D395B0EF60}"/>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6F7-4D91-9BAC-A8D395B0EF60}"/>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6F7-4D91-9BAC-A8D395B0EF60}"/>
                </c:ext>
              </c:extLst>
            </c:dLbl>
            <c:dLbl>
              <c:idx val="19"/>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F7-4D91-9BAC-A8D395B0EF6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Hoja3!$E$45:$E$64</c:f>
              <c:numCache>
                <c:formatCode>_-* #,##0.0_-;\-* #,##0.0_-;_-* "-"??_-;_-@_-</c:formatCode>
                <c:ptCount val="20"/>
                <c:pt idx="0">
                  <c:v>15.776797166666666</c:v>
                </c:pt>
                <c:pt idx="1">
                  <c:v>15.906434916666665</c:v>
                </c:pt>
                <c:pt idx="2">
                  <c:v>16.628858333333334</c:v>
                </c:pt>
                <c:pt idx="3">
                  <c:v>16.653511916666666</c:v>
                </c:pt>
                <c:pt idx="4">
                  <c:v>17.04852866666667</c:v>
                </c:pt>
                <c:pt idx="5">
                  <c:v>16.894682916666667</c:v>
                </c:pt>
                <c:pt idx="6">
                  <c:v>17.105792166666664</c:v>
                </c:pt>
                <c:pt idx="7">
                  <c:v>17.441603083333337</c:v>
                </c:pt>
                <c:pt idx="8">
                  <c:v>18.420151666666669</c:v>
                </c:pt>
                <c:pt idx="9">
                  <c:v>19.2133225</c:v>
                </c:pt>
                <c:pt idx="10">
                  <c:v>20.019511000000001</c:v>
                </c:pt>
                <c:pt idx="11">
                  <c:v>20.696417416666666</c:v>
                </c:pt>
                <c:pt idx="12">
                  <c:v>21.048193416666667</c:v>
                </c:pt>
                <c:pt idx="13">
                  <c:v>21.503322833333332</c:v>
                </c:pt>
                <c:pt idx="14">
                  <c:v>22.017192083333338</c:v>
                </c:pt>
                <c:pt idx="15">
                  <c:v>22.156140916666672</c:v>
                </c:pt>
                <c:pt idx="16">
                  <c:v>22.382580416666663</c:v>
                </c:pt>
                <c:pt idx="17">
                  <c:v>22.457154250000002</c:v>
                </c:pt>
                <c:pt idx="18">
                  <c:v>22.287280166666665</c:v>
                </c:pt>
                <c:pt idx="19">
                  <c:v>19.843475083333335</c:v>
                </c:pt>
              </c:numCache>
            </c:numRef>
          </c:val>
          <c:smooth val="1"/>
          <c:extLst>
            <c:ext xmlns:c16="http://schemas.microsoft.com/office/drawing/2014/chart" uri="{C3380CC4-5D6E-409C-BE32-E72D297353CC}">
              <c16:uniqueId val="{00000010-76F7-4D91-9BAC-A8D395B0EF60}"/>
            </c:ext>
          </c:extLst>
        </c:ser>
        <c:dLbls>
          <c:showLegendKey val="0"/>
          <c:showVal val="0"/>
          <c:showCatName val="0"/>
          <c:showSerName val="0"/>
          <c:showPercent val="0"/>
          <c:showBubbleSize val="0"/>
        </c:dLbls>
        <c:marker val="1"/>
        <c:smooth val="0"/>
        <c:axId val="892687247"/>
        <c:axId val="892681007"/>
      </c:lineChart>
      <c:catAx>
        <c:axId val="170005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rgbClr val="595959"/>
                </a:solidFill>
                <a:latin typeface="+mn-lt"/>
                <a:ea typeface="+mn-ea"/>
                <a:cs typeface="+mn-cs"/>
              </a:defRPr>
            </a:pPr>
            <a:endParaRPr lang="es-CO"/>
          </a:p>
        </c:txPr>
        <c:crossAx val="1887608784"/>
        <c:crosses val="autoZero"/>
        <c:auto val="1"/>
        <c:lblAlgn val="ctr"/>
        <c:lblOffset val="100"/>
        <c:noMultiLvlLbl val="0"/>
      </c:catAx>
      <c:valAx>
        <c:axId val="1887608784"/>
        <c:scaling>
          <c:orientation val="minMax"/>
          <c:min val="7"/>
        </c:scaling>
        <c:delete val="0"/>
        <c:axPos val="l"/>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Tasa de desempleo-TD (%)</a:t>
                </a:r>
              </a:p>
            </c:rich>
          </c:tx>
          <c:layout>
            <c:manualLayout>
              <c:xMode val="edge"/>
              <c:yMode val="edge"/>
              <c:x val="6.8661955933948075E-3"/>
              <c:y val="0.25108558151542537"/>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crossAx val="1700052352"/>
        <c:crosses val="autoZero"/>
        <c:crossBetween val="between"/>
      </c:valAx>
      <c:valAx>
        <c:axId val="892681007"/>
        <c:scaling>
          <c:orientation val="minMax"/>
          <c:min val="13"/>
        </c:scaling>
        <c:delete val="0"/>
        <c:axPos val="r"/>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Población ocupada (millones)</a:t>
                </a:r>
              </a:p>
            </c:rich>
          </c:tx>
          <c:layout>
            <c:manualLayout>
              <c:xMode val="edge"/>
              <c:yMode val="edge"/>
              <c:x val="0.98479521221539879"/>
              <c:y val="0.2486969456686767"/>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crossAx val="892687247"/>
        <c:crosses val="max"/>
        <c:crossBetween val="between"/>
      </c:valAx>
      <c:catAx>
        <c:axId val="892687247"/>
        <c:scaling>
          <c:orientation val="minMax"/>
        </c:scaling>
        <c:delete val="1"/>
        <c:axPos val="b"/>
        <c:majorTickMark val="out"/>
        <c:minorTickMark val="none"/>
        <c:tickLblPos val="nextTo"/>
        <c:crossAx val="89268100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595959"/>
          </a:solidFill>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732934545973E-2"/>
          <c:y val="5.0925925925925923E-2"/>
          <c:w val="0.90552239109646182"/>
          <c:h val="0.62929644211140279"/>
        </c:manualLayout>
      </c:layout>
      <c:lineChart>
        <c:grouping val="standard"/>
        <c:varyColors val="0"/>
        <c:ser>
          <c:idx val="0"/>
          <c:order val="0"/>
          <c:tx>
            <c:strRef>
              <c:f>Hoja1!$E$1</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5"/>
              <c:layout>
                <c:manualLayout>
                  <c:x val="-1.2570834289094805E-2"/>
                  <c:y val="5.5921484320333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DC-42ED-897B-0650A838C2B1}"/>
                </c:ext>
              </c:extLst>
            </c:dLbl>
            <c:dLbl>
              <c:idx val="22"/>
              <c:dLblPos val="b"/>
              <c:showLegendKey val="0"/>
              <c:showVal val="1"/>
              <c:showCatName val="0"/>
              <c:showSerName val="0"/>
              <c:showPercent val="0"/>
              <c:showBubbleSize val="0"/>
              <c:extLst>
                <c:ext xmlns:c15="http://schemas.microsoft.com/office/drawing/2012/chart" uri="{CE6537A1-D6FC-4f65-9D91-7224C49458BB}">
                  <c15:layout>
                    <c:manualLayout>
                      <c:w val="3.1123518608970228E-2"/>
                      <c:h val="4.6144597404846263E-2"/>
                    </c:manualLayout>
                  </c15:layout>
                </c:ext>
                <c:ext xmlns:c16="http://schemas.microsoft.com/office/drawing/2014/chart" uri="{C3380CC4-5D6E-409C-BE32-E72D297353CC}">
                  <c16:uniqueId val="{00000000-EDDC-42ED-897B-0650A838C2B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Hoja1!$D$218:$D$241</c:f>
              <c:strCache>
                <c:ptCount val="24"/>
                <c:pt idx="0">
                  <c:v>Ene-2019</c:v>
                </c:pt>
                <c:pt idx="1">
                  <c:v>Feb-2019</c:v>
                </c:pt>
                <c:pt idx="2">
                  <c:v>Mar-2019</c:v>
                </c:pt>
                <c:pt idx="3">
                  <c:v>Abr-2019</c:v>
                </c:pt>
                <c:pt idx="4">
                  <c:v>May-2019</c:v>
                </c:pt>
                <c:pt idx="5">
                  <c:v>Jun-2019</c:v>
                </c:pt>
                <c:pt idx="6">
                  <c:v>Jul-2019</c:v>
                </c:pt>
                <c:pt idx="7">
                  <c:v>Ago-2019</c:v>
                </c:pt>
                <c:pt idx="8">
                  <c:v>Sep-2019</c:v>
                </c:pt>
                <c:pt idx="9">
                  <c:v>Oct-2019</c:v>
                </c:pt>
                <c:pt idx="10">
                  <c:v>Nov-2019</c:v>
                </c:pt>
                <c:pt idx="11">
                  <c:v>Dic-2019</c:v>
                </c:pt>
                <c:pt idx="12">
                  <c:v>Ene-2020</c:v>
                </c:pt>
                <c:pt idx="13">
                  <c:v>Feb-2020</c:v>
                </c:pt>
                <c:pt idx="14">
                  <c:v>Mar-2020</c:v>
                </c:pt>
                <c:pt idx="15">
                  <c:v>Abr-2020</c:v>
                </c:pt>
                <c:pt idx="16">
                  <c:v>May-2020</c:v>
                </c:pt>
                <c:pt idx="17">
                  <c:v>Jun-2020</c:v>
                </c:pt>
                <c:pt idx="18">
                  <c:v>Jul-2020</c:v>
                </c:pt>
                <c:pt idx="19">
                  <c:v>Ago-2020</c:v>
                </c:pt>
                <c:pt idx="20">
                  <c:v>Sep-2020</c:v>
                </c:pt>
                <c:pt idx="21">
                  <c:v>Oct-2020</c:v>
                </c:pt>
                <c:pt idx="22">
                  <c:v>Nov-2020</c:v>
                </c:pt>
                <c:pt idx="23">
                  <c:v>Dic-2020</c:v>
                </c:pt>
              </c:strCache>
            </c:strRef>
          </c:cat>
          <c:val>
            <c:numRef>
              <c:f>Hoja1!$E$218:$E$241</c:f>
              <c:numCache>
                <c:formatCode>_-* #,##0.0_-;\-* #,##0.0_-;_-* "-"??_-;_-@_-</c:formatCode>
                <c:ptCount val="24"/>
                <c:pt idx="0">
                  <c:v>10.471284696716078</c:v>
                </c:pt>
                <c:pt idx="1">
                  <c:v>10.492689164256873</c:v>
                </c:pt>
                <c:pt idx="2">
                  <c:v>10.491943438591212</c:v>
                </c:pt>
                <c:pt idx="3">
                  <c:v>10.505478061607851</c:v>
                </c:pt>
                <c:pt idx="4">
                  <c:v>10.386603965757832</c:v>
                </c:pt>
                <c:pt idx="5">
                  <c:v>10.02074984497183</c:v>
                </c:pt>
                <c:pt idx="6">
                  <c:v>10.329993851827119</c:v>
                </c:pt>
                <c:pt idx="7">
                  <c:v>11.061243458884087</c:v>
                </c:pt>
                <c:pt idx="8">
                  <c:v>10.581601010426942</c:v>
                </c:pt>
                <c:pt idx="9">
                  <c:v>10.638681207699211</c:v>
                </c:pt>
                <c:pt idx="10">
                  <c:v>10.649590241783278</c:v>
                </c:pt>
                <c:pt idx="11">
                  <c:v>10.387415148140517</c:v>
                </c:pt>
                <c:pt idx="12">
                  <c:v>10.598586630335092</c:v>
                </c:pt>
                <c:pt idx="13">
                  <c:v>10.851001085541082</c:v>
                </c:pt>
                <c:pt idx="14">
                  <c:v>12.269077624245254</c:v>
                </c:pt>
                <c:pt idx="15">
                  <c:v>19.997062023007551</c:v>
                </c:pt>
                <c:pt idx="16">
                  <c:v>21.099897663174701</c:v>
                </c:pt>
                <c:pt idx="17">
                  <c:v>20.702188666245522</c:v>
                </c:pt>
                <c:pt idx="18">
                  <c:v>19.701642820492278</c:v>
                </c:pt>
                <c:pt idx="19">
                  <c:v>16.993042494093437</c:v>
                </c:pt>
                <c:pt idx="20">
                  <c:v>16.081856633267204</c:v>
                </c:pt>
                <c:pt idx="21">
                  <c:v>15.543824555436615</c:v>
                </c:pt>
                <c:pt idx="22">
                  <c:v>14.810874039756131</c:v>
                </c:pt>
                <c:pt idx="23" formatCode="_-* #,##0.0_-;\-* #,##0.0_-;_-* &quot;-&quot;?_-;_-@_-">
                  <c:v>14.318397846045078</c:v>
                </c:pt>
              </c:numCache>
            </c:numRef>
          </c:val>
          <c:smooth val="1"/>
          <c:extLst>
            <c:ext xmlns:c16="http://schemas.microsoft.com/office/drawing/2014/chart" uri="{C3380CC4-5D6E-409C-BE32-E72D297353CC}">
              <c16:uniqueId val="{00000001-EDDC-42ED-897B-0650A838C2B1}"/>
            </c:ext>
          </c:extLst>
        </c:ser>
        <c:ser>
          <c:idx val="1"/>
          <c:order val="1"/>
          <c:tx>
            <c:strRef>
              <c:f>Hoja1!$F$1</c:f>
              <c:strCache>
                <c:ptCount val="1"/>
                <c:pt idx="0">
                  <c:v>TD Trece ciudades y 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1"/>
              <c:layout>
                <c:manualLayout>
                  <c:x val="-3.2610031892209887E-2"/>
                  <c:y val="-3.1716821233452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DC-42ED-897B-0650A838C2B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Hoja1!$D$218:$D$241</c:f>
              <c:strCache>
                <c:ptCount val="24"/>
                <c:pt idx="0">
                  <c:v>Ene-2019</c:v>
                </c:pt>
                <c:pt idx="1">
                  <c:v>Feb-2019</c:v>
                </c:pt>
                <c:pt idx="2">
                  <c:v>Mar-2019</c:v>
                </c:pt>
                <c:pt idx="3">
                  <c:v>Abr-2019</c:v>
                </c:pt>
                <c:pt idx="4">
                  <c:v>May-2019</c:v>
                </c:pt>
                <c:pt idx="5">
                  <c:v>Jun-2019</c:v>
                </c:pt>
                <c:pt idx="6">
                  <c:v>Jul-2019</c:v>
                </c:pt>
                <c:pt idx="7">
                  <c:v>Ago-2019</c:v>
                </c:pt>
                <c:pt idx="8">
                  <c:v>Sep-2019</c:v>
                </c:pt>
                <c:pt idx="9">
                  <c:v>Oct-2019</c:v>
                </c:pt>
                <c:pt idx="10">
                  <c:v>Nov-2019</c:v>
                </c:pt>
                <c:pt idx="11">
                  <c:v>Dic-2019</c:v>
                </c:pt>
                <c:pt idx="12">
                  <c:v>Ene-2020</c:v>
                </c:pt>
                <c:pt idx="13">
                  <c:v>Feb-2020</c:v>
                </c:pt>
                <c:pt idx="14">
                  <c:v>Mar-2020</c:v>
                </c:pt>
                <c:pt idx="15">
                  <c:v>Abr-2020</c:v>
                </c:pt>
                <c:pt idx="16">
                  <c:v>May-2020</c:v>
                </c:pt>
                <c:pt idx="17">
                  <c:v>Jun-2020</c:v>
                </c:pt>
                <c:pt idx="18">
                  <c:v>Jul-2020</c:v>
                </c:pt>
                <c:pt idx="19">
                  <c:v>Ago-2020</c:v>
                </c:pt>
                <c:pt idx="20">
                  <c:v>Sep-2020</c:v>
                </c:pt>
                <c:pt idx="21">
                  <c:v>Oct-2020</c:v>
                </c:pt>
                <c:pt idx="22">
                  <c:v>Nov-2020</c:v>
                </c:pt>
                <c:pt idx="23">
                  <c:v>Dic-2020</c:v>
                </c:pt>
              </c:strCache>
            </c:strRef>
          </c:cat>
          <c:val>
            <c:numRef>
              <c:f>Hoja1!$F$218:$F$241</c:f>
              <c:numCache>
                <c:formatCode>_-* #,##0.0_-;\-* #,##0.0_-;_-* "-"??_-;_-@_-</c:formatCode>
                <c:ptCount val="24"/>
                <c:pt idx="0">
                  <c:v>11.017098447385623</c:v>
                </c:pt>
                <c:pt idx="1">
                  <c:v>11.543420668500692</c:v>
                </c:pt>
                <c:pt idx="2">
                  <c:v>11.603247807760875</c:v>
                </c:pt>
                <c:pt idx="3">
                  <c:v>11.310568935089593</c:v>
                </c:pt>
                <c:pt idx="4">
                  <c:v>11.378257666230549</c:v>
                </c:pt>
                <c:pt idx="5">
                  <c:v>10.44309389951815</c:v>
                </c:pt>
                <c:pt idx="6">
                  <c:v>10.194140640810852</c:v>
                </c:pt>
                <c:pt idx="7">
                  <c:v>11.88002157383993</c:v>
                </c:pt>
                <c:pt idx="8">
                  <c:v>10.713984656304834</c:v>
                </c:pt>
                <c:pt idx="9">
                  <c:v>11.339386533409556</c:v>
                </c:pt>
                <c:pt idx="10">
                  <c:v>11.586138531338232</c:v>
                </c:pt>
                <c:pt idx="11">
                  <c:v>11.246804433796488</c:v>
                </c:pt>
                <c:pt idx="12">
                  <c:v>10.32915720096821</c:v>
                </c:pt>
                <c:pt idx="13">
                  <c:v>10.562837308449961</c:v>
                </c:pt>
                <c:pt idx="14">
                  <c:v>12.781964288842248</c:v>
                </c:pt>
                <c:pt idx="15">
                  <c:v>23.748915418476297</c:v>
                </c:pt>
                <c:pt idx="16">
                  <c:v>24.467795263689158</c:v>
                </c:pt>
                <c:pt idx="17">
                  <c:v>24.030454859571559</c:v>
                </c:pt>
                <c:pt idx="18">
                  <c:v>24.30440030945719</c:v>
                </c:pt>
                <c:pt idx="19">
                  <c:v>20.209077466181853</c:v>
                </c:pt>
                <c:pt idx="20">
                  <c:v>19.197842354056764</c:v>
                </c:pt>
                <c:pt idx="21">
                  <c:v>18.04073290812957</c:v>
                </c:pt>
                <c:pt idx="22">
                  <c:v>16.935579173826333</c:v>
                </c:pt>
                <c:pt idx="23" formatCode="_-* #,##0.0_-;\-* #,##0.0_-;_-* &quot;-&quot;?_-;_-@_-">
                  <c:v>16.434183970365421</c:v>
                </c:pt>
              </c:numCache>
            </c:numRef>
          </c:val>
          <c:smooth val="1"/>
          <c:extLst>
            <c:ext xmlns:c16="http://schemas.microsoft.com/office/drawing/2014/chart" uri="{C3380CC4-5D6E-409C-BE32-E72D297353CC}">
              <c16:uniqueId val="{00000003-EDDC-42ED-897B-0650A838C2B1}"/>
            </c:ext>
          </c:extLst>
        </c:ser>
        <c:dLbls>
          <c:showLegendKey val="0"/>
          <c:showVal val="0"/>
          <c:showCatName val="0"/>
          <c:showSerName val="0"/>
          <c:showPercent val="0"/>
          <c:showBubbleSize val="0"/>
        </c:dLbls>
        <c:marker val="1"/>
        <c:smooth val="0"/>
        <c:axId val="81839359"/>
        <c:axId val="375175615"/>
      </c:lineChart>
      <c:catAx>
        <c:axId val="818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75175615"/>
        <c:crosses val="autoZero"/>
        <c:auto val="1"/>
        <c:lblAlgn val="ctr"/>
        <c:lblOffset val="100"/>
        <c:noMultiLvlLbl val="0"/>
      </c:catAx>
      <c:valAx>
        <c:axId val="375175615"/>
        <c:scaling>
          <c:orientation val="minMax"/>
          <c:min val="6"/>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Tasa</a:t>
                </a:r>
                <a:r>
                  <a:rPr lang="es-CO" baseline="0">
                    <a:solidFill>
                      <a:sysClr val="windowText" lastClr="000000"/>
                    </a:solidFill>
                  </a:rPr>
                  <a:t> de desempleo (%)</a:t>
                </a:r>
                <a:endParaRPr lang="es-CO">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8183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55203137459696E-2"/>
          <c:y val="5.0926031657644782E-2"/>
          <c:w val="0.90552239109646182"/>
          <c:h val="0.62929644211140279"/>
        </c:manualLayout>
      </c:layout>
      <c:lineChart>
        <c:grouping val="standard"/>
        <c:varyColors val="0"/>
        <c:ser>
          <c:idx val="0"/>
          <c:order val="0"/>
          <c:tx>
            <c:strRef>
              <c:f>Hoja1!$G$1</c:f>
              <c:strCache>
                <c:ptCount val="1"/>
                <c:pt idx="0">
                  <c:v>Ocupados total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5"/>
              <c:layout>
                <c:manualLayout>
                  <c:x val="-1.4638150666842448E-2"/>
                  <c:y val="-3.31513559772184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0D-469D-A1ED-CAF79F91FD9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Hoja1!$D$218:$D$241</c:f>
              <c:strCache>
                <c:ptCount val="24"/>
                <c:pt idx="0">
                  <c:v>Ene-2019</c:v>
                </c:pt>
                <c:pt idx="1">
                  <c:v>Feb-2019</c:v>
                </c:pt>
                <c:pt idx="2">
                  <c:v>Mar-2019</c:v>
                </c:pt>
                <c:pt idx="3">
                  <c:v>Abr-2019</c:v>
                </c:pt>
                <c:pt idx="4">
                  <c:v>May-2019</c:v>
                </c:pt>
                <c:pt idx="5">
                  <c:v>Jun-2019</c:v>
                </c:pt>
                <c:pt idx="6">
                  <c:v>Jul-2019</c:v>
                </c:pt>
                <c:pt idx="7">
                  <c:v>Ago-2019</c:v>
                </c:pt>
                <c:pt idx="8">
                  <c:v>Sep-2019</c:v>
                </c:pt>
                <c:pt idx="9">
                  <c:v>Oct-2019</c:v>
                </c:pt>
                <c:pt idx="10">
                  <c:v>Nov-2019</c:v>
                </c:pt>
                <c:pt idx="11">
                  <c:v>Dic-2019</c:v>
                </c:pt>
                <c:pt idx="12">
                  <c:v>Ene-2020</c:v>
                </c:pt>
                <c:pt idx="13">
                  <c:v>Feb-2020</c:v>
                </c:pt>
                <c:pt idx="14">
                  <c:v>Mar-2020</c:v>
                </c:pt>
                <c:pt idx="15">
                  <c:v>Abr-2020</c:v>
                </c:pt>
                <c:pt idx="16">
                  <c:v>May-2020</c:v>
                </c:pt>
                <c:pt idx="17">
                  <c:v>Jun-2020</c:v>
                </c:pt>
                <c:pt idx="18">
                  <c:v>Jul-2020</c:v>
                </c:pt>
                <c:pt idx="19">
                  <c:v>Ago-2020</c:v>
                </c:pt>
                <c:pt idx="20">
                  <c:v>Sep-2020</c:v>
                </c:pt>
                <c:pt idx="21">
                  <c:v>Oct-2020</c:v>
                </c:pt>
                <c:pt idx="22">
                  <c:v>Nov-2020</c:v>
                </c:pt>
                <c:pt idx="23">
                  <c:v>Dic-2020</c:v>
                </c:pt>
              </c:strCache>
            </c:strRef>
          </c:cat>
          <c:val>
            <c:numRef>
              <c:f>Hoja1!$G$218:$G$241</c:f>
              <c:numCache>
                <c:formatCode>_-* #,##0.0_-;\-* #,##0.0_-;_-* "-"??_-;_-@_-</c:formatCode>
                <c:ptCount val="24"/>
                <c:pt idx="0">
                  <c:v>22.45869287739395</c:v>
                </c:pt>
                <c:pt idx="1">
                  <c:v>22.51090271404578</c:v>
                </c:pt>
                <c:pt idx="2">
                  <c:v>22.480102240668742</c:v>
                </c:pt>
                <c:pt idx="3">
                  <c:v>21.698629515926928</c:v>
                </c:pt>
                <c:pt idx="4">
                  <c:v>22.323952566246962</c:v>
                </c:pt>
                <c:pt idx="5">
                  <c:v>22.476746551989169</c:v>
                </c:pt>
                <c:pt idx="6">
                  <c:v>22.404821597512171</c:v>
                </c:pt>
                <c:pt idx="7">
                  <c:v>22.020618227197868</c:v>
                </c:pt>
                <c:pt idx="8">
                  <c:v>22.187330161888589</c:v>
                </c:pt>
                <c:pt idx="9">
                  <c:v>22.15222170695208</c:v>
                </c:pt>
                <c:pt idx="10">
                  <c:v>22.345224897044094</c:v>
                </c:pt>
                <c:pt idx="11">
                  <c:v>22.388118962414399</c:v>
                </c:pt>
                <c:pt idx="12">
                  <c:v>22.347019385221628</c:v>
                </c:pt>
                <c:pt idx="13">
                  <c:v>22.42212716866986</c:v>
                </c:pt>
                <c:pt idx="14">
                  <c:v>20.855983161334102</c:v>
                </c:pt>
                <c:pt idx="15">
                  <c:v>16.3620193769911</c:v>
                </c:pt>
                <c:pt idx="16">
                  <c:v>17.384055840535961</c:v>
                </c:pt>
                <c:pt idx="17">
                  <c:v>18.22705329760181</c:v>
                </c:pt>
                <c:pt idx="18">
                  <c:v>18.203250276940146</c:v>
                </c:pt>
                <c:pt idx="19">
                  <c:v>19.608396771521068</c:v>
                </c:pt>
                <c:pt idx="20">
                  <c:v>20.19674151468806</c:v>
                </c:pt>
                <c:pt idx="21">
                  <c:v>20.651136889774588</c:v>
                </c:pt>
                <c:pt idx="22">
                  <c:v>20.823537749786222</c:v>
                </c:pt>
                <c:pt idx="23" formatCode="_-* #,##0.0_-;\-* #,##0.0_-;_-* &quot;-&quot;?_-;_-@_-">
                  <c:v>21.040379566935464</c:v>
                </c:pt>
              </c:numCache>
            </c:numRef>
          </c:val>
          <c:smooth val="1"/>
          <c:extLst>
            <c:ext xmlns:c16="http://schemas.microsoft.com/office/drawing/2014/chart" uri="{C3380CC4-5D6E-409C-BE32-E72D297353CC}">
              <c16:uniqueId val="{00000000-EC0D-469D-A1ED-CAF79F91FD93}"/>
            </c:ext>
          </c:extLst>
        </c:ser>
        <c:dLbls>
          <c:showLegendKey val="0"/>
          <c:showVal val="0"/>
          <c:showCatName val="0"/>
          <c:showSerName val="0"/>
          <c:showPercent val="0"/>
          <c:showBubbleSize val="0"/>
        </c:dLbls>
        <c:marker val="1"/>
        <c:smooth val="0"/>
        <c:axId val="81839359"/>
        <c:axId val="375175615"/>
      </c:lineChart>
      <c:catAx>
        <c:axId val="818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75175615"/>
        <c:crosses val="autoZero"/>
        <c:auto val="1"/>
        <c:lblAlgn val="ctr"/>
        <c:lblOffset val="100"/>
        <c:noMultiLvlLbl val="0"/>
      </c:catAx>
      <c:valAx>
        <c:axId val="375175615"/>
        <c:scaling>
          <c:orientation val="minMax"/>
          <c:min val="15"/>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Ocupados (millones)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8183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'Hoja2 (2)'!$G$7</c:f>
              <c:strCache>
                <c:ptCount val="1"/>
                <c:pt idx="0">
                  <c:v>Ocupados</c:v>
                </c:pt>
              </c:strCache>
            </c:strRef>
          </c:tx>
          <c:spPr>
            <a:solidFill>
              <a:schemeClr val="accent2"/>
            </a:solidFill>
            <a:ln>
              <a:noFill/>
            </a:ln>
            <a:effectLst/>
          </c:spPr>
          <c:invertIfNegative val="0"/>
          <c:dLbls>
            <c:dLbl>
              <c:idx val="1"/>
              <c:layout>
                <c:manualLayout>
                  <c:x val="2.7777777777777779E-3"/>
                  <c:y val="1.38888888888889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FD-4B9F-8C05-F32C1B2DCDA7}"/>
                </c:ext>
              </c:extLst>
            </c:dLbl>
            <c:dLbl>
              <c:idx val="3"/>
              <c:layout>
                <c:manualLayout>
                  <c:x val="-8.3333333333334356E-3"/>
                  <c:y val="-4.24377813600666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FD-4B9F-8C05-F32C1B2DCDA7}"/>
                </c:ext>
              </c:extLst>
            </c:dLbl>
            <c:spPr>
              <a:noFill/>
              <a:ln>
                <a:noFill/>
              </a:ln>
              <a:effectLst/>
            </c:spPr>
            <c:txPr>
              <a:bodyPr rot="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 (2)'!$E$8:$E$11</c:f>
              <c:strCache>
                <c:ptCount val="4"/>
                <c:pt idx="0">
                  <c:v>Ene - Mar</c:v>
                </c:pt>
                <c:pt idx="1">
                  <c:v>Abr - Jun</c:v>
                </c:pt>
                <c:pt idx="2">
                  <c:v>Jul - Sep</c:v>
                </c:pt>
                <c:pt idx="3">
                  <c:v>Oct - Dic</c:v>
                </c:pt>
              </c:strCache>
            </c:strRef>
          </c:cat>
          <c:val>
            <c:numRef>
              <c:f>'Hoja2 (2)'!$G$8:$G$11</c:f>
              <c:numCache>
                <c:formatCode>#,##0</c:formatCode>
                <c:ptCount val="4"/>
                <c:pt idx="0">
                  <c:v>21875.043238408532</c:v>
                </c:pt>
                <c:pt idx="1">
                  <c:v>17324.376171709624</c:v>
                </c:pt>
                <c:pt idx="2">
                  <c:v>19336.129521049759</c:v>
                </c:pt>
                <c:pt idx="3">
                  <c:v>20838.351402165423</c:v>
                </c:pt>
              </c:numCache>
            </c:numRef>
          </c:val>
          <c:extLst>
            <c:ext xmlns:c16="http://schemas.microsoft.com/office/drawing/2014/chart" uri="{C3380CC4-5D6E-409C-BE32-E72D297353CC}">
              <c16:uniqueId val="{00000002-1BFD-4B9F-8C05-F32C1B2DCDA7}"/>
            </c:ext>
          </c:extLst>
        </c:ser>
        <c:dLbls>
          <c:showLegendKey val="0"/>
          <c:showVal val="0"/>
          <c:showCatName val="0"/>
          <c:showSerName val="0"/>
          <c:showPercent val="0"/>
          <c:showBubbleSize val="0"/>
        </c:dLbls>
        <c:gapWidth val="219"/>
        <c:overlap val="-27"/>
        <c:axId val="720137999"/>
        <c:axId val="720147151"/>
      </c:barChart>
      <c:lineChart>
        <c:grouping val="standard"/>
        <c:varyColors val="0"/>
        <c:ser>
          <c:idx val="0"/>
          <c:order val="0"/>
          <c:tx>
            <c:strRef>
              <c:f>'Hoja2 (2)'!$F$7</c:f>
              <c:strCache>
                <c:ptCount val="1"/>
                <c:pt idx="0">
                  <c:v>TD</c:v>
                </c:pt>
              </c:strCache>
            </c:strRef>
          </c:tx>
          <c:spPr>
            <a:ln w="19050" cap="rnd">
              <a:solidFill>
                <a:schemeClr val="accent1"/>
              </a:solidFill>
              <a:round/>
            </a:ln>
            <a:effectLst/>
          </c:spPr>
          <c:marker>
            <c:symbol val="diamond"/>
            <c:size val="5"/>
            <c:spPr>
              <a:solidFill>
                <a:schemeClr val="accent1"/>
              </a:solidFill>
              <a:ln w="9525">
                <a:solidFill>
                  <a:schemeClr val="accent1"/>
                </a:solidFill>
              </a:ln>
              <a:effectLst/>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FD-4B9F-8C05-F32C1B2DCDA7}"/>
                </c:ext>
              </c:extLst>
            </c:dLbl>
            <c:spPr>
              <a:noFill/>
              <a:ln>
                <a:noFill/>
              </a:ln>
              <a:effectLst/>
            </c:spPr>
            <c:txPr>
              <a:bodyPr rot="0" spcFirstLastPara="1" vertOverflow="ellipsis" vert="horz" wrap="square" anchor="ctr" anchorCtr="1"/>
              <a:lstStyle/>
              <a:p>
                <a:pPr>
                  <a:defRPr sz="900" b="1" i="0" u="none" strike="noStrike" kern="1200" baseline="0">
                    <a:solidFill>
                      <a:srgbClr val="27689D"/>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 (2)'!$E$8:$E$11</c:f>
              <c:strCache>
                <c:ptCount val="4"/>
                <c:pt idx="0">
                  <c:v>Ene - Mar</c:v>
                </c:pt>
                <c:pt idx="1">
                  <c:v>Abr - Jun</c:v>
                </c:pt>
                <c:pt idx="2">
                  <c:v>Jul - Sep</c:v>
                </c:pt>
                <c:pt idx="3">
                  <c:v>Oct - Dic</c:v>
                </c:pt>
              </c:strCache>
            </c:strRef>
          </c:cat>
          <c:val>
            <c:numRef>
              <c:f>'Hoja2 (2)'!$F$8:$F$11</c:f>
              <c:numCache>
                <c:formatCode>0.0</c:formatCode>
                <c:ptCount val="4"/>
                <c:pt idx="0">
                  <c:v>11.221698581746269</c:v>
                </c:pt>
                <c:pt idx="1">
                  <c:v>20.615762203771453</c:v>
                </c:pt>
                <c:pt idx="2">
                  <c:v>17.554062490996031</c:v>
                </c:pt>
                <c:pt idx="3">
                  <c:v>14.890225605892146</c:v>
                </c:pt>
              </c:numCache>
            </c:numRef>
          </c:val>
          <c:smooth val="1"/>
          <c:extLst>
            <c:ext xmlns:c16="http://schemas.microsoft.com/office/drawing/2014/chart" uri="{C3380CC4-5D6E-409C-BE32-E72D297353CC}">
              <c16:uniqueId val="{00000004-1BFD-4B9F-8C05-F32C1B2DCDA7}"/>
            </c:ext>
          </c:extLst>
        </c:ser>
        <c:dLbls>
          <c:showLegendKey val="0"/>
          <c:showVal val="0"/>
          <c:showCatName val="0"/>
          <c:showSerName val="0"/>
          <c:showPercent val="0"/>
          <c:showBubbleSize val="0"/>
        </c:dLbls>
        <c:marker val="1"/>
        <c:smooth val="0"/>
        <c:axId val="634161135"/>
        <c:axId val="634164047"/>
      </c:lineChart>
      <c:catAx>
        <c:axId val="72013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720147151"/>
        <c:crosses val="autoZero"/>
        <c:auto val="1"/>
        <c:lblAlgn val="ctr"/>
        <c:lblOffset val="100"/>
        <c:noMultiLvlLbl val="0"/>
      </c:catAx>
      <c:valAx>
        <c:axId val="720147151"/>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sz="800"/>
                  <a:t>Ocupados (miles)</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720137999"/>
        <c:crosses val="autoZero"/>
        <c:crossBetween val="between"/>
      </c:valAx>
      <c:valAx>
        <c:axId val="634164047"/>
        <c:scaling>
          <c:orientation val="minMax"/>
          <c:min val="8"/>
        </c:scaling>
        <c:delete val="0"/>
        <c:axPos val="r"/>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sz="800"/>
                  <a:t>Tasa de desempleo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634161135"/>
        <c:crosses val="max"/>
        <c:crossBetween val="between"/>
      </c:valAx>
      <c:catAx>
        <c:axId val="634161135"/>
        <c:scaling>
          <c:orientation val="minMax"/>
        </c:scaling>
        <c:delete val="1"/>
        <c:axPos val="b"/>
        <c:numFmt formatCode="General" sourceLinked="1"/>
        <c:majorTickMark val="out"/>
        <c:minorTickMark val="none"/>
        <c:tickLblPos val="nextTo"/>
        <c:crossAx val="63416404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27689D"/>
          </a:solidFill>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Hoja2!$G$7</c:f>
              <c:strCache>
                <c:ptCount val="1"/>
                <c:pt idx="0">
                  <c:v>Ocupados</c:v>
                </c:pt>
              </c:strCache>
            </c:strRef>
          </c:tx>
          <c:spPr>
            <a:solidFill>
              <a:schemeClr val="accent2"/>
            </a:solidFill>
            <a:ln>
              <a:noFill/>
            </a:ln>
            <a:effectLst/>
          </c:spPr>
          <c:invertIfNegative val="0"/>
          <c:dLbls>
            <c:dLbl>
              <c:idx val="1"/>
              <c:layout>
                <c:manualLayout>
                  <c:x val="-5.0925337632079971E-17"/>
                  <c:y val="2.314814814814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3A-43F1-AEAA-EEF8C5AF79EE}"/>
                </c:ext>
              </c:extLst>
            </c:dLbl>
            <c:dLbl>
              <c:idx val="3"/>
              <c:layout>
                <c:manualLayout>
                  <c:x val="-8.3333333333334356E-3"/>
                  <c:y val="-4.24377813600666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3A-43F1-AEAA-EEF8C5AF79EE}"/>
                </c:ext>
              </c:extLst>
            </c:dLbl>
            <c:spPr>
              <a:noFill/>
              <a:ln>
                <a:noFill/>
              </a:ln>
              <a:effectLst/>
            </c:spPr>
            <c:txPr>
              <a:bodyPr rot="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Hoja2!$E$8:$E$11</c:f>
              <c:strCache>
                <c:ptCount val="4"/>
                <c:pt idx="0">
                  <c:v>Ene - Mar</c:v>
                </c:pt>
                <c:pt idx="1">
                  <c:v>Abr - Jun</c:v>
                </c:pt>
                <c:pt idx="2">
                  <c:v>Jul - Sep</c:v>
                </c:pt>
                <c:pt idx="3">
                  <c:v>Oct - Dic</c:v>
                </c:pt>
              </c:strCache>
            </c:strRef>
          </c:cat>
          <c:val>
            <c:numRef>
              <c:f>Hoja2!$G$8:$G$11</c:f>
              <c:numCache>
                <c:formatCode>#,##0</c:formatCode>
                <c:ptCount val="4"/>
                <c:pt idx="0">
                  <c:v>4756.6566633101638</c:v>
                </c:pt>
                <c:pt idx="1">
                  <c:v>3962.3003273063568</c:v>
                </c:pt>
                <c:pt idx="2">
                  <c:v>4411.7368472726594</c:v>
                </c:pt>
                <c:pt idx="3">
                  <c:v>4581.0188287774899</c:v>
                </c:pt>
              </c:numCache>
            </c:numRef>
          </c:val>
          <c:extLst>
            <c:ext xmlns:c16="http://schemas.microsoft.com/office/drawing/2014/chart" uri="{C3380CC4-5D6E-409C-BE32-E72D297353CC}">
              <c16:uniqueId val="{00000002-0B3A-43F1-AEAA-EEF8C5AF79EE}"/>
            </c:ext>
          </c:extLst>
        </c:ser>
        <c:dLbls>
          <c:showLegendKey val="0"/>
          <c:showVal val="0"/>
          <c:showCatName val="0"/>
          <c:showSerName val="0"/>
          <c:showPercent val="0"/>
          <c:showBubbleSize val="0"/>
        </c:dLbls>
        <c:gapWidth val="219"/>
        <c:overlap val="-27"/>
        <c:axId val="720137999"/>
        <c:axId val="720147151"/>
      </c:barChart>
      <c:lineChart>
        <c:grouping val="standard"/>
        <c:varyColors val="0"/>
        <c:ser>
          <c:idx val="0"/>
          <c:order val="0"/>
          <c:tx>
            <c:strRef>
              <c:f>Hoja2!$F$7</c:f>
              <c:strCache>
                <c:ptCount val="1"/>
                <c:pt idx="0">
                  <c:v>TD</c:v>
                </c:pt>
              </c:strCache>
            </c:strRef>
          </c:tx>
          <c:spPr>
            <a:ln w="19050" cap="rnd">
              <a:solidFill>
                <a:schemeClr val="accent1"/>
              </a:solidFill>
              <a:round/>
            </a:ln>
            <a:effectLst/>
          </c:spPr>
          <c:marker>
            <c:symbol val="diamond"/>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1" i="0" u="none" strike="noStrike" kern="1200" baseline="0">
                    <a:solidFill>
                      <a:srgbClr val="27689D"/>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Hoja2!$E$8:$E$11</c:f>
              <c:strCache>
                <c:ptCount val="4"/>
                <c:pt idx="0">
                  <c:v>Ene - Mar</c:v>
                </c:pt>
                <c:pt idx="1">
                  <c:v>Abr - Jun</c:v>
                </c:pt>
                <c:pt idx="2">
                  <c:v>Jul - Sep</c:v>
                </c:pt>
                <c:pt idx="3">
                  <c:v>Oct - Dic</c:v>
                </c:pt>
              </c:strCache>
            </c:strRef>
          </c:cat>
          <c:val>
            <c:numRef>
              <c:f>Hoja2!$F$8:$F$11</c:f>
              <c:numCache>
                <c:formatCode>0.0</c:formatCode>
                <c:ptCount val="4"/>
                <c:pt idx="0">
                  <c:v>7.0526173459586481</c:v>
                </c:pt>
                <c:pt idx="1">
                  <c:v>11.207779909432464</c:v>
                </c:pt>
                <c:pt idx="2">
                  <c:v>8.5556869793430899</c:v>
                </c:pt>
                <c:pt idx="3">
                  <c:v>8.3446709451067456</c:v>
                </c:pt>
              </c:numCache>
            </c:numRef>
          </c:val>
          <c:smooth val="1"/>
          <c:extLst>
            <c:ext xmlns:c16="http://schemas.microsoft.com/office/drawing/2014/chart" uri="{C3380CC4-5D6E-409C-BE32-E72D297353CC}">
              <c16:uniqueId val="{00000003-0B3A-43F1-AEAA-EEF8C5AF79EE}"/>
            </c:ext>
          </c:extLst>
        </c:ser>
        <c:dLbls>
          <c:showLegendKey val="0"/>
          <c:showVal val="0"/>
          <c:showCatName val="0"/>
          <c:showSerName val="0"/>
          <c:showPercent val="0"/>
          <c:showBubbleSize val="0"/>
        </c:dLbls>
        <c:marker val="1"/>
        <c:smooth val="0"/>
        <c:axId val="634161135"/>
        <c:axId val="634164047"/>
      </c:lineChart>
      <c:catAx>
        <c:axId val="72013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720147151"/>
        <c:crosses val="autoZero"/>
        <c:auto val="1"/>
        <c:lblAlgn val="ctr"/>
        <c:lblOffset val="100"/>
        <c:noMultiLvlLbl val="0"/>
      </c:catAx>
      <c:valAx>
        <c:axId val="720147151"/>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sz="800"/>
                  <a:t>Ocupados (miles)</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720137999"/>
        <c:crosses val="autoZero"/>
        <c:crossBetween val="between"/>
      </c:valAx>
      <c:valAx>
        <c:axId val="634164047"/>
        <c:scaling>
          <c:orientation val="minMax"/>
          <c:min val="5"/>
        </c:scaling>
        <c:delete val="0"/>
        <c:axPos val="r"/>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sz="800"/>
                  <a:t>Tasa de desempleo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634161135"/>
        <c:crosses val="max"/>
        <c:crossBetween val="between"/>
      </c:valAx>
      <c:catAx>
        <c:axId val="634161135"/>
        <c:scaling>
          <c:orientation val="minMax"/>
        </c:scaling>
        <c:delete val="1"/>
        <c:axPos val="b"/>
        <c:numFmt formatCode="General" sourceLinked="1"/>
        <c:majorTickMark val="out"/>
        <c:minorTickMark val="none"/>
        <c:tickLblPos val="nextTo"/>
        <c:crossAx val="63416404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27689D"/>
          </a:solidFill>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34456207892203E-2"/>
          <c:y val="3.33381061473845E-2"/>
          <c:w val="0.8843367910740384"/>
          <c:h val="0.77593905116456663"/>
        </c:manualLayout>
      </c:layout>
      <c:lineChart>
        <c:grouping val="standard"/>
        <c:varyColors val="0"/>
        <c:ser>
          <c:idx val="3"/>
          <c:order val="1"/>
          <c:tx>
            <c:strRef>
              <c:f>'TASA DE DESEMPLEO'!$Q$371</c:f>
              <c:strCache>
                <c:ptCount val="1"/>
                <c:pt idx="0">
                  <c:v>TD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72-463C-BA66-FAB6C779504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72-463C-BA66-FAB6C779504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72-463C-BA66-FAB6C779504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72-463C-BA66-FAB6C779504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72-463C-BA66-FAB6C7795040}"/>
                </c:ext>
              </c:extLst>
            </c:dLbl>
            <c:dLbl>
              <c:idx val="18"/>
              <c:layout>
                <c:manualLayout>
                  <c:x val="-1.9863294478308915E-3"/>
                  <c:y val="2.1738020236731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E72-463C-BA66-FAB6C7795040}"/>
                </c:ext>
              </c:extLst>
            </c:dLbl>
            <c:dLbl>
              <c:idx val="19"/>
              <c:layout>
                <c:manualLayout>
                  <c:x val="-6.363490535771575E-3"/>
                  <c:y val="-3.697499045437195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72-463C-BA66-FAB6C779504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'TASA DE DESEMPLEO'!$M$372:$M$391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'TASA DE DESEMPLEO'!$Q$372:$Q$391</c:f>
              <c:numCache>
                <c:formatCode>0.0</c:formatCode>
                <c:ptCount val="20"/>
                <c:pt idx="0">
                  <c:v>8.0522943402890341</c:v>
                </c:pt>
                <c:pt idx="1">
                  <c:v>10.882595729117096</c:v>
                </c:pt>
                <c:pt idx="2">
                  <c:v>8.7862365191342278</c:v>
                </c:pt>
                <c:pt idx="3">
                  <c:v>9.1489666808260033</c:v>
                </c:pt>
                <c:pt idx="4">
                  <c:v>7.1163673297029035</c:v>
                </c:pt>
                <c:pt idx="5">
                  <c:v>8.1527142318667494</c:v>
                </c:pt>
                <c:pt idx="6">
                  <c:v>7.7169104546707921</c:v>
                </c:pt>
                <c:pt idx="7">
                  <c:v>8.1334393779384602</c:v>
                </c:pt>
                <c:pt idx="8">
                  <c:v>7.9198333768665394</c:v>
                </c:pt>
                <c:pt idx="9">
                  <c:v>8.4682693582455464</c:v>
                </c:pt>
                <c:pt idx="10">
                  <c:v>7.2876403054521077</c:v>
                </c:pt>
                <c:pt idx="11">
                  <c:v>6.4494924135238954</c:v>
                </c:pt>
                <c:pt idx="12">
                  <c:v>5.8360857469737404</c:v>
                </c:pt>
                <c:pt idx="13">
                  <c:v>5.6789876582272134</c:v>
                </c:pt>
                <c:pt idx="14">
                  <c:v>5.7166097266572411</c:v>
                </c:pt>
                <c:pt idx="15">
                  <c:v>5.2435149345783563</c:v>
                </c:pt>
                <c:pt idx="16">
                  <c:v>5.1231094181063703</c:v>
                </c:pt>
                <c:pt idx="17">
                  <c:v>5.1116653545591468</c:v>
                </c:pt>
                <c:pt idx="18">
                  <c:v>6.4682833796947143</c:v>
                </c:pt>
                <c:pt idx="19">
                  <c:v>8.7148438151624852</c:v>
                </c:pt>
              </c:numCache>
            </c:numRef>
          </c:val>
          <c:smooth val="1"/>
          <c:extLst>
            <c:ext xmlns:c16="http://schemas.microsoft.com/office/drawing/2014/chart" uri="{C3380CC4-5D6E-409C-BE32-E72D297353CC}">
              <c16:uniqueId val="{00000006-7E72-463C-BA66-FAB6C7795040}"/>
            </c:ext>
          </c:extLst>
        </c:ser>
        <c:dLbls>
          <c:showLegendKey val="0"/>
          <c:showVal val="0"/>
          <c:showCatName val="0"/>
          <c:showSerName val="0"/>
          <c:showPercent val="0"/>
          <c:showBubbleSize val="0"/>
        </c:dLbls>
        <c:marker val="1"/>
        <c:smooth val="0"/>
        <c:axId val="1879954175"/>
        <c:axId val="1879957087"/>
      </c:lineChart>
      <c:lineChart>
        <c:grouping val="standard"/>
        <c:varyColors val="0"/>
        <c:ser>
          <c:idx val="2"/>
          <c:order val="0"/>
          <c:tx>
            <c:strRef>
              <c:f>'TASA DE DESEMPLEO'!$P$371</c:f>
              <c:strCache>
                <c:ptCount val="1"/>
                <c:pt idx="0">
                  <c:v>Ocupados</c:v>
                </c:pt>
              </c:strCache>
            </c:strRef>
          </c:tx>
          <c:spPr>
            <a:ln w="28575" cap="rnd">
              <a:solidFill>
                <a:srgbClr val="0070C0"/>
              </a:solidFill>
              <a:round/>
            </a:ln>
            <a:effectLst/>
          </c:spPr>
          <c:marker>
            <c:symbol val="circle"/>
            <c:size val="5"/>
            <c:spPr>
              <a:solidFill>
                <a:srgbClr val="0070C0"/>
              </a:solidFill>
              <a:ln w="9525">
                <a:noFill/>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72-463C-BA66-FAB6C7795040}"/>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72-463C-BA66-FAB6C7795040}"/>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72-463C-BA66-FAB6C7795040}"/>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E72-463C-BA66-FAB6C7795040}"/>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E72-463C-BA66-FAB6C7795040}"/>
                </c:ext>
              </c:extLst>
            </c:dLbl>
            <c:dLbl>
              <c:idx val="19"/>
              <c:layout>
                <c:manualLayout>
                  <c:x val="-1.1142480305136706E-2"/>
                  <c:y val="-2.182130584192442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70C0"/>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E72-463C-BA66-FAB6C779504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'TASA DE DESEMPLEO'!$M$372:$M$391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'TASA DE DESEMPLEO'!$P$372:$P$391</c:f>
              <c:numCache>
                <c:formatCode>_-* #,##0.0_-;\-* #,##0.0_-;_-* "-"??_-;_-@_-</c:formatCode>
                <c:ptCount val="20"/>
                <c:pt idx="0">
                  <c:v>4.2790670000000004</c:v>
                </c:pt>
                <c:pt idx="1">
                  <c:v>4.1208627500000006</c:v>
                </c:pt>
                <c:pt idx="2">
                  <c:v>4.3018153333333329</c:v>
                </c:pt>
                <c:pt idx="3">
                  <c:v>4.1909352499999999</c:v>
                </c:pt>
                <c:pt idx="4">
                  <c:v>4.2096306666666665</c:v>
                </c:pt>
                <c:pt idx="5">
                  <c:v>4.0081720833333332</c:v>
                </c:pt>
                <c:pt idx="6">
                  <c:v>3.8778300000000003</c:v>
                </c:pt>
                <c:pt idx="7">
                  <c:v>3.8705370833333337</c:v>
                </c:pt>
                <c:pt idx="8">
                  <c:v>4.2174158333333338</c:v>
                </c:pt>
                <c:pt idx="9">
                  <c:v>4.3800937500000012</c:v>
                </c:pt>
                <c:pt idx="10">
                  <c:v>4.5072860833333337</c:v>
                </c:pt>
                <c:pt idx="11">
                  <c:v>4.6389690000000003</c:v>
                </c:pt>
                <c:pt idx="12">
                  <c:v>4.6409898333333333</c:v>
                </c:pt>
                <c:pt idx="13">
                  <c:v>4.6295359166666676</c:v>
                </c:pt>
                <c:pt idx="14">
                  <c:v>4.7580943333333332</c:v>
                </c:pt>
                <c:pt idx="15">
                  <c:v>4.8281514166666666</c:v>
                </c:pt>
                <c:pt idx="16">
                  <c:v>4.9103961666666667</c:v>
                </c:pt>
                <c:pt idx="17">
                  <c:v>4.9033270833333322</c:v>
                </c:pt>
                <c:pt idx="18">
                  <c:v>4.7577609999999995</c:v>
                </c:pt>
                <c:pt idx="19">
                  <c:v>4.4279281666666668</c:v>
                </c:pt>
              </c:numCache>
            </c:numRef>
          </c:val>
          <c:smooth val="1"/>
          <c:extLst>
            <c:ext xmlns:c16="http://schemas.microsoft.com/office/drawing/2014/chart" uri="{C3380CC4-5D6E-409C-BE32-E72D297353CC}">
              <c16:uniqueId val="{0000000C-7E72-463C-BA66-FAB6C7795040}"/>
            </c:ext>
          </c:extLst>
        </c:ser>
        <c:dLbls>
          <c:showLegendKey val="0"/>
          <c:showVal val="0"/>
          <c:showCatName val="0"/>
          <c:showSerName val="0"/>
          <c:showPercent val="0"/>
          <c:showBubbleSize val="0"/>
        </c:dLbls>
        <c:marker val="1"/>
        <c:smooth val="0"/>
        <c:axId val="1879921311"/>
        <c:axId val="1879939615"/>
      </c:lineChart>
      <c:catAx>
        <c:axId val="187995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79957087"/>
        <c:crosses val="autoZero"/>
        <c:auto val="1"/>
        <c:lblAlgn val="ctr"/>
        <c:lblOffset val="100"/>
        <c:noMultiLvlLbl val="0"/>
      </c:catAx>
      <c:valAx>
        <c:axId val="1879957087"/>
        <c:scaling>
          <c:orientation val="minMax"/>
          <c:min val="4"/>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sz="900" b="0" i="0" baseline="0" dirty="0">
                    <a:effectLst/>
                  </a:rPr>
                  <a:t>Tasa de desempleo-TD (%)</a:t>
                </a:r>
                <a:endParaRPr lang="es-CO" sz="900"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79954175"/>
        <c:crosses val="autoZero"/>
        <c:crossBetween val="between"/>
      </c:valAx>
      <c:valAx>
        <c:axId val="1879939615"/>
        <c:scaling>
          <c:orientation val="minMax"/>
          <c:max val="5"/>
          <c:min val="3"/>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sz="900" b="0" i="0" baseline="0">
                    <a:effectLst/>
                  </a:rPr>
                  <a:t>Población ocupada (millones)</a:t>
                </a:r>
                <a:endParaRPr lang="es-CO" sz="9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79921311"/>
        <c:crosses val="max"/>
        <c:crossBetween val="between"/>
      </c:valAx>
      <c:catAx>
        <c:axId val="1879921311"/>
        <c:scaling>
          <c:orientation val="minMax"/>
        </c:scaling>
        <c:delete val="1"/>
        <c:axPos val="b"/>
        <c:numFmt formatCode="General" sourceLinked="1"/>
        <c:majorTickMark val="out"/>
        <c:minorTickMark val="none"/>
        <c:tickLblPos val="nextTo"/>
        <c:crossAx val="1879939615"/>
        <c:crosses val="autoZero"/>
        <c:auto val="1"/>
        <c:lblAlgn val="ctr"/>
        <c:lblOffset val="100"/>
        <c:noMultiLvlLbl val="0"/>
      </c:catAx>
      <c:spPr>
        <a:noFill/>
        <a:ln>
          <a:noFill/>
        </a:ln>
        <a:effectLst/>
      </c:spPr>
    </c:plotArea>
    <c:legend>
      <c:legendPos val="b"/>
      <c:layout>
        <c:manualLayout>
          <c:xMode val="edge"/>
          <c:yMode val="edge"/>
          <c:x val="0.4336602145938046"/>
          <c:y val="0.90923086101565487"/>
          <c:w val="0.13720671585926639"/>
          <c:h val="4.83388220694921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68394706180349E-2"/>
          <c:y val="3.7178629635375972E-2"/>
          <c:w val="0.89424269095513009"/>
          <c:h val="0.79360275578500639"/>
        </c:manualLayout>
      </c:layout>
      <c:lineChart>
        <c:grouping val="standard"/>
        <c:varyColors val="0"/>
        <c:ser>
          <c:idx val="0"/>
          <c:order val="0"/>
          <c:tx>
            <c:strRef>
              <c:f>Hoja3!$F$20</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5A-4D19-B4E8-A9CE679D0525}"/>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5A-4D19-B4E8-A9CE679D0525}"/>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5A-4D19-B4E8-A9CE679D0525}"/>
                </c:ext>
              </c:extLst>
            </c:dLbl>
            <c:dLbl>
              <c:idx val="18"/>
              <c:layout>
                <c:manualLayout>
                  <c:x val="-2.2788232000731001E-2"/>
                  <c:y val="-2.730168655429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5A-4D19-B4E8-A9CE679D0525}"/>
                </c:ext>
              </c:extLst>
            </c:dLbl>
            <c:dLbl>
              <c:idx val="19"/>
              <c:layout>
                <c:manualLayout>
                  <c:x val="-6.9212411801862364E-3"/>
                  <c:y val="2.9764652998050534E-3"/>
                </c:manualLayout>
              </c:layout>
              <c:numFmt formatCode="#,##0.0" sourceLinked="0"/>
              <c:spPr>
                <a:noFill/>
                <a:ln>
                  <a:noFill/>
                </a:ln>
                <a:effectLst/>
              </c:spPr>
              <c:txPr>
                <a:bodyPr rot="0" spcFirstLastPara="1" vertOverflow="ellipsis" vert="horz" wrap="square" anchor="ctr" anchorCtr="1"/>
                <a:lstStyle/>
                <a:p>
                  <a:pPr>
                    <a:defRPr sz="1400" b="1" i="0" u="none" strike="noStrike" kern="1200" baseline="0">
                      <a:solidFill>
                        <a:srgbClr val="0070C0"/>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5A-4D19-B4E8-A9CE679D0525}"/>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Hoja3!$E$21:$E$40</c:f>
              <c:strCache>
                <c:ptCount val="20"/>
                <c:pt idx="0">
                  <c:v>Dic-2001</c:v>
                </c:pt>
                <c:pt idx="1">
                  <c:v>Dic-2002</c:v>
                </c:pt>
                <c:pt idx="2">
                  <c:v>Dic-2003</c:v>
                </c:pt>
                <c:pt idx="3">
                  <c:v>Dic-2004</c:v>
                </c:pt>
                <c:pt idx="4">
                  <c:v>Dic-2005</c:v>
                </c:pt>
                <c:pt idx="5">
                  <c:v>Dic-2006</c:v>
                </c:pt>
                <c:pt idx="6">
                  <c:v>Dic-2007</c:v>
                </c:pt>
                <c:pt idx="7">
                  <c:v>Dic-2008</c:v>
                </c:pt>
                <c:pt idx="8">
                  <c:v>Dic-2009</c:v>
                </c:pt>
                <c:pt idx="9">
                  <c:v>Dic-2010</c:v>
                </c:pt>
                <c:pt idx="10">
                  <c:v>Dic-2011</c:v>
                </c:pt>
                <c:pt idx="11">
                  <c:v>Dic-2012</c:v>
                </c:pt>
                <c:pt idx="12">
                  <c:v>Dic-2013</c:v>
                </c:pt>
                <c:pt idx="13">
                  <c:v>Dic-2014</c:v>
                </c:pt>
                <c:pt idx="14">
                  <c:v>Dic-2015</c:v>
                </c:pt>
                <c:pt idx="15">
                  <c:v>Dic-2016</c:v>
                </c:pt>
                <c:pt idx="16">
                  <c:v>Dic-2017</c:v>
                </c:pt>
                <c:pt idx="17">
                  <c:v>Dic-2018</c:v>
                </c:pt>
                <c:pt idx="18">
                  <c:v>Dic-2019</c:v>
                </c:pt>
                <c:pt idx="19">
                  <c:v>Dic-2020</c:v>
                </c:pt>
              </c:strCache>
            </c:strRef>
          </c:cat>
          <c:val>
            <c:numRef>
              <c:f>Hoja3!$F$21:$F$40</c:f>
              <c:numCache>
                <c:formatCode>0.0</c:formatCode>
                <c:ptCount val="20"/>
                <c:pt idx="0">
                  <c:v>13.839317207226912</c:v>
                </c:pt>
                <c:pt idx="1">
                  <c:v>15.772977204557058</c:v>
                </c:pt>
                <c:pt idx="2">
                  <c:v>12.185562128384976</c:v>
                </c:pt>
                <c:pt idx="3">
                  <c:v>12.070743450517154</c:v>
                </c:pt>
                <c:pt idx="4">
                  <c:v>10.334385186221393</c:v>
                </c:pt>
                <c:pt idx="5">
                  <c:v>11.782754505517588</c:v>
                </c:pt>
                <c:pt idx="6">
                  <c:v>9.8938675934016374</c:v>
                </c:pt>
                <c:pt idx="7">
                  <c:v>10.606808160625896</c:v>
                </c:pt>
                <c:pt idx="8">
                  <c:v>11.31148668508421</c:v>
                </c:pt>
                <c:pt idx="9">
                  <c:v>11.120035632618322</c:v>
                </c:pt>
                <c:pt idx="10">
                  <c:v>9.8175710625056354</c:v>
                </c:pt>
                <c:pt idx="11">
                  <c:v>9.5508246304495863</c:v>
                </c:pt>
                <c:pt idx="12">
                  <c:v>8.4421586550257519</c:v>
                </c:pt>
                <c:pt idx="13">
                  <c:v>8.7229141060338513</c:v>
                </c:pt>
                <c:pt idx="14">
                  <c:v>8.5889170899723997</c:v>
                </c:pt>
                <c:pt idx="15">
                  <c:v>8.7427560690363091</c:v>
                </c:pt>
                <c:pt idx="16">
                  <c:v>8.6273889321606223</c:v>
                </c:pt>
                <c:pt idx="17">
                  <c:v>9.7210901146120303</c:v>
                </c:pt>
                <c:pt idx="18">
                  <c:v>9.5317488065012945</c:v>
                </c:pt>
                <c:pt idx="19">
                  <c:v>13.371717608720582</c:v>
                </c:pt>
              </c:numCache>
            </c:numRef>
          </c:val>
          <c:smooth val="1"/>
          <c:extLst>
            <c:ext xmlns:c16="http://schemas.microsoft.com/office/drawing/2014/chart" uri="{C3380CC4-5D6E-409C-BE32-E72D297353CC}">
              <c16:uniqueId val="{00000003-FB5A-4D19-B4E8-A9CE679D0525}"/>
            </c:ext>
          </c:extLst>
        </c:ser>
        <c:dLbls>
          <c:showLegendKey val="0"/>
          <c:showVal val="0"/>
          <c:showCatName val="0"/>
          <c:showSerName val="0"/>
          <c:showPercent val="0"/>
          <c:showBubbleSize val="0"/>
        </c:dLbls>
        <c:marker val="1"/>
        <c:smooth val="0"/>
        <c:axId val="1700052352"/>
        <c:axId val="1887608784"/>
      </c:lineChart>
      <c:lineChart>
        <c:grouping val="standard"/>
        <c:varyColors val="0"/>
        <c:ser>
          <c:idx val="1"/>
          <c:order val="1"/>
          <c:tx>
            <c:strRef>
              <c:f>Hoja3!$G$20</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5A-4D19-B4E8-A9CE679D0525}"/>
                </c:ext>
              </c:extLst>
            </c:dLbl>
            <c:dLbl>
              <c:idx val="19"/>
              <c:layout>
                <c:manualLayout>
                  <c:x val="-9.2283215735814231E-3"/>
                  <c:y val="1.190586119922021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5A-4D19-B4E8-A9CE679D052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Hoja3!$G$21:$G$40</c:f>
              <c:numCache>
                <c:formatCode>_-* #,##0.0_-;\-* #,##0.0_-;_-* "-"??_-;_-@_-</c:formatCode>
                <c:ptCount val="20"/>
                <c:pt idx="0">
                  <c:v>16.549588</c:v>
                </c:pt>
                <c:pt idx="1">
                  <c:v>15.940713000000001</c:v>
                </c:pt>
                <c:pt idx="2">
                  <c:v>17.160606000000001</c:v>
                </c:pt>
                <c:pt idx="3">
                  <c:v>16.942049999999998</c:v>
                </c:pt>
                <c:pt idx="4">
                  <c:v>17.755195000000001</c:v>
                </c:pt>
                <c:pt idx="5">
                  <c:v>16.656604999999999</c:v>
                </c:pt>
                <c:pt idx="6">
                  <c:v>17.456744</c:v>
                </c:pt>
                <c:pt idx="7">
                  <c:v>17.678031999999998</c:v>
                </c:pt>
                <c:pt idx="8">
                  <c:v>19.097060000000003</c:v>
                </c:pt>
                <c:pt idx="9">
                  <c:v>19.549661</c:v>
                </c:pt>
                <c:pt idx="10">
                  <c:v>20.770257000000001</c:v>
                </c:pt>
                <c:pt idx="11">
                  <c:v>21.040393000000002</c:v>
                </c:pt>
                <c:pt idx="12">
                  <c:v>21.583721000000001</c:v>
                </c:pt>
                <c:pt idx="13">
                  <c:v>21.822962</c:v>
                </c:pt>
                <c:pt idx="14">
                  <c:v>22.367484000000001</c:v>
                </c:pt>
                <c:pt idx="15">
                  <c:v>22.461003999999999</c:v>
                </c:pt>
                <c:pt idx="16">
                  <c:v>22.649260999999999</c:v>
                </c:pt>
                <c:pt idx="17">
                  <c:v>22.953011999999998</c:v>
                </c:pt>
                <c:pt idx="18">
                  <c:v>22.760729999999999</c:v>
                </c:pt>
                <c:pt idx="19">
                  <c:v>21.409110999999999</c:v>
                </c:pt>
              </c:numCache>
            </c:numRef>
          </c:val>
          <c:smooth val="1"/>
          <c:extLst>
            <c:ext xmlns:c16="http://schemas.microsoft.com/office/drawing/2014/chart" uri="{C3380CC4-5D6E-409C-BE32-E72D297353CC}">
              <c16:uniqueId val="{00000006-FB5A-4D19-B4E8-A9CE679D0525}"/>
            </c:ext>
          </c:extLst>
        </c:ser>
        <c:dLbls>
          <c:showLegendKey val="0"/>
          <c:showVal val="0"/>
          <c:showCatName val="0"/>
          <c:showSerName val="0"/>
          <c:showPercent val="0"/>
          <c:showBubbleSize val="0"/>
        </c:dLbls>
        <c:marker val="1"/>
        <c:smooth val="0"/>
        <c:axId val="892710127"/>
        <c:axId val="892698895"/>
      </c:lineChart>
      <c:catAx>
        <c:axId val="170005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rgbClr val="595959"/>
                </a:solidFill>
                <a:latin typeface="+mn-lt"/>
                <a:ea typeface="+mn-ea"/>
                <a:cs typeface="+mn-cs"/>
              </a:defRPr>
            </a:pPr>
            <a:endParaRPr lang="es-CO"/>
          </a:p>
        </c:txPr>
        <c:crossAx val="1887608784"/>
        <c:crosses val="autoZero"/>
        <c:auto val="1"/>
        <c:lblAlgn val="ctr"/>
        <c:lblOffset val="100"/>
        <c:noMultiLvlLbl val="0"/>
      </c:catAx>
      <c:valAx>
        <c:axId val="1887608784"/>
        <c:scaling>
          <c:orientation val="minMax"/>
          <c:min val="7"/>
        </c:scaling>
        <c:delete val="0"/>
        <c:axPos val="l"/>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Tasa de desempleo-TD (%)</a:t>
                </a:r>
              </a:p>
            </c:rich>
          </c:tx>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1700052352"/>
        <c:crosses val="autoZero"/>
        <c:crossBetween val="between"/>
      </c:valAx>
      <c:valAx>
        <c:axId val="892698895"/>
        <c:scaling>
          <c:orientation val="minMax"/>
          <c:min val="12"/>
        </c:scaling>
        <c:delete val="0"/>
        <c:axPos val="r"/>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Ocupados (millones)</a:t>
                </a:r>
              </a:p>
            </c:rich>
          </c:tx>
          <c:layout>
            <c:manualLayout>
              <c:xMode val="edge"/>
              <c:yMode val="edge"/>
              <c:x val="0.97972575898857595"/>
              <c:y val="0.2771796983504757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892710127"/>
        <c:crosses val="max"/>
        <c:crossBetween val="between"/>
      </c:valAx>
      <c:catAx>
        <c:axId val="892710127"/>
        <c:scaling>
          <c:orientation val="minMax"/>
        </c:scaling>
        <c:delete val="1"/>
        <c:axPos val="b"/>
        <c:majorTickMark val="out"/>
        <c:minorTickMark val="none"/>
        <c:tickLblPos val="nextTo"/>
        <c:crossAx val="892698895"/>
        <c:crosses val="autoZero"/>
        <c:auto val="1"/>
        <c:lblAlgn val="ctr"/>
        <c:lblOffset val="100"/>
        <c:noMultiLvlLbl val="0"/>
      </c:catAx>
      <c:spPr>
        <a:noFill/>
        <a:ln>
          <a:noFill/>
        </a:ln>
        <a:effectLst/>
      </c:spPr>
    </c:plotArea>
    <c:legend>
      <c:legendPos val="b"/>
      <c:layout>
        <c:manualLayout>
          <c:xMode val="edge"/>
          <c:yMode val="edge"/>
          <c:x val="0.42614899415836344"/>
          <c:y val="0.9525267846721881"/>
          <c:w val="0.17882130928577461"/>
          <c:h val="4.747321532781195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595959"/>
          </a:solidFill>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rgbClr val="27689D"/>
                </a:solidFill>
                <a:latin typeface="+mn-lt"/>
                <a:ea typeface="+mn-ea"/>
                <a:cs typeface="+mn-cs"/>
              </a:defRPr>
            </a:pPr>
            <a:r>
              <a:rPr lang="es-MX" dirty="0"/>
              <a:t>Tasa de desempleo rural enero –diciembre de 2020</a:t>
            </a:r>
          </a:p>
        </c:rich>
      </c:tx>
      <c:layout>
        <c:manualLayout>
          <c:xMode val="edge"/>
          <c:yMode val="edge"/>
          <c:x val="0.30665091863517058"/>
          <c:y val="2.1798521018980735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rgbClr val="27689D"/>
              </a:solidFill>
              <a:latin typeface="+mn-lt"/>
              <a:ea typeface="+mn-ea"/>
              <a:cs typeface="+mn-cs"/>
            </a:defRPr>
          </a:pPr>
          <a:endParaRPr lang="es-CO"/>
        </a:p>
      </c:txPr>
    </c:title>
    <c:autoTitleDeleted val="0"/>
    <c:plotArea>
      <c:layout>
        <c:manualLayout>
          <c:layoutTarget val="inner"/>
          <c:xMode val="edge"/>
          <c:yMode val="edge"/>
          <c:x val="9.140927436238927E-2"/>
          <c:y val="7.5680059502524571E-2"/>
          <c:w val="0.895360184887525"/>
          <c:h val="0.7777512050691574"/>
        </c:manualLayout>
      </c:layout>
      <c:barChart>
        <c:barDir val="col"/>
        <c:grouping val="clustered"/>
        <c:varyColors val="0"/>
        <c:ser>
          <c:idx val="0"/>
          <c:order val="0"/>
          <c:tx>
            <c:strRef>
              <c:f>CUADROS!$IE$48</c:f>
              <c:strCache>
                <c:ptCount val="1"/>
                <c:pt idx="0">
                  <c:v>2019</c:v>
                </c:pt>
              </c:strCache>
            </c:strRef>
          </c:tx>
          <c:spPr>
            <a:solidFill>
              <a:srgbClr val="27689D"/>
            </a:solidFill>
            <a:ln>
              <a:noFill/>
            </a:ln>
            <a:effectLst/>
          </c:spPr>
          <c:invertIfNegative val="0"/>
          <c:dLbls>
            <c:dLbl>
              <c:idx val="0"/>
              <c:layout>
                <c:manualLayout>
                  <c:x val="-6.615214994487321E-3"/>
                  <c:y val="4.71447365685757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B4-40F4-BC8D-1BD1F9EAD6A3}"/>
                </c:ext>
              </c:extLst>
            </c:dLbl>
            <c:spPr>
              <a:noFill/>
              <a:ln>
                <a:noFill/>
              </a:ln>
              <a:effectLst/>
            </c:spPr>
            <c:txPr>
              <a:bodyPr rot="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CUADROS!$ID$49:$ID$60</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CUADROS!$IE$49:$IE$60</c:f>
              <c:numCache>
                <c:formatCode>General</c:formatCode>
                <c:ptCount val="12"/>
                <c:pt idx="0">
                  <c:v>14.8</c:v>
                </c:pt>
                <c:pt idx="1">
                  <c:v>7.3</c:v>
                </c:pt>
                <c:pt idx="2">
                  <c:v>6.4</c:v>
                </c:pt>
                <c:pt idx="3">
                  <c:v>7.3</c:v>
                </c:pt>
                <c:pt idx="4" formatCode="#,##0.0">
                  <c:v>6.4</c:v>
                </c:pt>
                <c:pt idx="5">
                  <c:v>4.0999999999999996</c:v>
                </c:pt>
                <c:pt idx="6" formatCode="#,##0.0">
                  <c:v>8</c:v>
                </c:pt>
                <c:pt idx="7">
                  <c:v>7.1</c:v>
                </c:pt>
                <c:pt idx="8">
                  <c:v>7.9</c:v>
                </c:pt>
                <c:pt idx="9">
                  <c:v>5.9</c:v>
                </c:pt>
                <c:pt idx="10">
                  <c:v>4.9000000000000004</c:v>
                </c:pt>
                <c:pt idx="11">
                  <c:v>5.0999999999999996</c:v>
                </c:pt>
              </c:numCache>
            </c:numRef>
          </c:val>
          <c:extLst>
            <c:ext xmlns:c16="http://schemas.microsoft.com/office/drawing/2014/chart" uri="{C3380CC4-5D6E-409C-BE32-E72D297353CC}">
              <c16:uniqueId val="{00000001-5FB4-40F4-BC8D-1BD1F9EAD6A3}"/>
            </c:ext>
          </c:extLst>
        </c:ser>
        <c:ser>
          <c:idx val="1"/>
          <c:order val="1"/>
          <c:tx>
            <c:strRef>
              <c:f>CUADROS!$IF$48</c:f>
              <c:strCache>
                <c:ptCount val="1"/>
                <c:pt idx="0">
                  <c:v>2020</c:v>
                </c:pt>
              </c:strCache>
            </c:strRef>
          </c:tx>
          <c:spPr>
            <a:solidFill>
              <a:srgbClr val="009267"/>
            </a:solidFill>
            <a:ln>
              <a:noFill/>
            </a:ln>
            <a:effectLst/>
          </c:spPr>
          <c:invertIfNegative val="0"/>
          <c:dLbls>
            <c:dLbl>
              <c:idx val="7"/>
              <c:spPr>
                <a:noFill/>
                <a:ln>
                  <a:noFill/>
                </a:ln>
                <a:effectLst/>
              </c:spPr>
              <c:txPr>
                <a:bodyPr rot="0" spcFirstLastPara="1" vertOverflow="ellipsis" vert="horz" wrap="square" anchor="ctr" anchorCtr="0"/>
                <a:lstStyle/>
                <a:p>
                  <a:pPr algn="ctr">
                    <a:defRPr lang="en-US" sz="9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2-5FB4-40F4-BC8D-1BD1F9EAD6A3}"/>
                </c:ext>
              </c:extLst>
            </c:dLbl>
            <c:dLbl>
              <c:idx val="10"/>
              <c:layout>
                <c:manualLayout>
                  <c:x val="2.0833333333331806E-3"/>
                  <c:y val="1.089926050949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B4-40F4-BC8D-1BD1F9EAD6A3}"/>
                </c:ext>
              </c:extLst>
            </c:dLbl>
            <c:dLbl>
              <c:idx val="11"/>
              <c:spPr>
                <a:noFill/>
                <a:ln>
                  <a:noFill/>
                </a:ln>
                <a:effectLst/>
              </c:spPr>
              <c:txPr>
                <a:bodyPr rot="0" spcFirstLastPara="1" vertOverflow="ellipsis" vert="horz" wrap="square" anchor="ctr" anchorCtr="1"/>
                <a:lstStyle/>
                <a:p>
                  <a:pPr>
                    <a:defRPr sz="1600" b="1"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4-5FB4-40F4-BC8D-1BD1F9EAD6A3}"/>
                </c:ext>
              </c:extLst>
            </c:dLbl>
            <c:spPr>
              <a:noFill/>
              <a:ln>
                <a:noFill/>
              </a:ln>
              <a:effectLst/>
            </c:spPr>
            <c:txPr>
              <a:bodyPr rot="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CUADROS!$ID$49:$ID$60</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CUADROS!$IF$49:$IF$60</c:f>
              <c:numCache>
                <c:formatCode>General</c:formatCode>
                <c:ptCount val="12"/>
                <c:pt idx="0">
                  <c:v>15.6</c:v>
                </c:pt>
                <c:pt idx="1">
                  <c:v>7.4</c:v>
                </c:pt>
                <c:pt idx="2">
                  <c:v>7.7</c:v>
                </c:pt>
                <c:pt idx="3">
                  <c:v>11.7</c:v>
                </c:pt>
                <c:pt idx="4" formatCode="#,##0.0">
                  <c:v>11.1</c:v>
                </c:pt>
                <c:pt idx="5">
                  <c:v>9.1999999999999993</c:v>
                </c:pt>
                <c:pt idx="6" formatCode="#,##0.0">
                  <c:v>10.4</c:v>
                </c:pt>
                <c:pt idx="7">
                  <c:v>9.6999999999999993</c:v>
                </c:pt>
                <c:pt idx="8">
                  <c:v>7.9</c:v>
                </c:pt>
                <c:pt idx="9">
                  <c:v>7.8</c:v>
                </c:pt>
                <c:pt idx="10">
                  <c:v>6.7</c:v>
                </c:pt>
                <c:pt idx="11">
                  <c:v>6.9</c:v>
                </c:pt>
              </c:numCache>
            </c:numRef>
          </c:val>
          <c:extLst>
            <c:ext xmlns:c16="http://schemas.microsoft.com/office/drawing/2014/chart" uri="{C3380CC4-5D6E-409C-BE32-E72D297353CC}">
              <c16:uniqueId val="{00000005-5FB4-40F4-BC8D-1BD1F9EAD6A3}"/>
            </c:ext>
          </c:extLst>
        </c:ser>
        <c:dLbls>
          <c:dLblPos val="outEnd"/>
          <c:showLegendKey val="0"/>
          <c:showVal val="1"/>
          <c:showCatName val="0"/>
          <c:showSerName val="0"/>
          <c:showPercent val="0"/>
          <c:showBubbleSize val="0"/>
        </c:dLbls>
        <c:gapWidth val="136"/>
        <c:overlap val="-27"/>
        <c:axId val="199358464"/>
        <c:axId val="296564736"/>
      </c:barChart>
      <c:catAx>
        <c:axId val="19935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27689D"/>
                </a:solidFill>
                <a:latin typeface="+mn-lt"/>
                <a:ea typeface="+mn-ea"/>
                <a:cs typeface="+mn-cs"/>
              </a:defRPr>
            </a:pPr>
            <a:endParaRPr lang="es-CO"/>
          </a:p>
        </c:txPr>
        <c:crossAx val="296564736"/>
        <c:crosses val="autoZero"/>
        <c:auto val="1"/>
        <c:lblAlgn val="ctr"/>
        <c:lblOffset val="100"/>
        <c:noMultiLvlLbl val="0"/>
      </c:catAx>
      <c:valAx>
        <c:axId val="296564736"/>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a:t>POrcentaje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crossAx val="19935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sz="800">
          <a:solidFill>
            <a:srgbClr val="27689D"/>
          </a:solidFill>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'TASA DE DESEMPLEO'!$D$247</c:f>
              <c:strCache>
                <c:ptCount val="1"/>
                <c:pt idx="0">
                  <c:v> TD Nacional </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18"/>
              <c:layout>
                <c:manualLayout>
                  <c:x val="-3.4092091163592706E-3"/>
                  <c:y val="-4.1023772537657308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rgbClr val="0070C0"/>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F0-4887-8288-A9973AE8D66C}"/>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DESEMPLEO'!$C$249:$C$267</c:f>
              <c:strCache>
                <c:ptCount val="19"/>
                <c:pt idx="0">
                  <c:v>Oct - Dic 2002</c:v>
                </c:pt>
                <c:pt idx="1">
                  <c:v>Oct - Dic 2003</c:v>
                </c:pt>
                <c:pt idx="2">
                  <c:v>Oct - Dic 2004</c:v>
                </c:pt>
                <c:pt idx="3">
                  <c:v>Oct - Dic 2005</c:v>
                </c:pt>
                <c:pt idx="4">
                  <c:v>Oct - Dic 2006</c:v>
                </c:pt>
                <c:pt idx="5">
                  <c:v>Oct - Dic 2007</c:v>
                </c:pt>
                <c:pt idx="6">
                  <c:v>Oct - Dic 2008</c:v>
                </c:pt>
                <c:pt idx="7">
                  <c:v>Oct - Dic 2009</c:v>
                </c:pt>
                <c:pt idx="8">
                  <c:v>Oct - Dic 2010</c:v>
                </c:pt>
                <c:pt idx="9">
                  <c:v>Oct - Dic 2011</c:v>
                </c:pt>
                <c:pt idx="10">
                  <c:v>Oct - Dic 2012</c:v>
                </c:pt>
                <c:pt idx="11">
                  <c:v>Oct - Dic 2013</c:v>
                </c:pt>
                <c:pt idx="12">
                  <c:v>Oct - Dic 2014</c:v>
                </c:pt>
                <c:pt idx="13">
                  <c:v>Oct - Dic 2015</c:v>
                </c:pt>
                <c:pt idx="14">
                  <c:v>Oct - Dic 2016</c:v>
                </c:pt>
                <c:pt idx="15">
                  <c:v>Oct - Dic 2017</c:v>
                </c:pt>
                <c:pt idx="16">
                  <c:v>Oct - Dic 2018</c:v>
                </c:pt>
                <c:pt idx="17">
                  <c:v>Oct - Dic 2019</c:v>
                </c:pt>
                <c:pt idx="18">
                  <c:v>Oct - Dic 2020</c:v>
                </c:pt>
              </c:strCache>
            </c:strRef>
          </c:cat>
          <c:val>
            <c:numRef>
              <c:f>'TASA DE DESEMPLEO'!$D$249:$D$267</c:f>
              <c:numCache>
                <c:formatCode>_-* #,##0.0_-;\-* #,##0.0_-;_-* "-"??_-;_-@_-</c:formatCode>
                <c:ptCount val="19"/>
                <c:pt idx="0">
                  <c:v>15.093230548990721</c:v>
                </c:pt>
                <c:pt idx="1">
                  <c:v>12.937550683354193</c:v>
                </c:pt>
                <c:pt idx="2">
                  <c:v>12.14709323564006</c:v>
                </c:pt>
                <c:pt idx="3">
                  <c:v>10.16560388272317</c:v>
                </c:pt>
                <c:pt idx="4">
                  <c:v>11.360230333527662</c:v>
                </c:pt>
                <c:pt idx="5">
                  <c:v>9.7862809986365082</c:v>
                </c:pt>
                <c:pt idx="6">
                  <c:v>10.508733629484432</c:v>
                </c:pt>
                <c:pt idx="7">
                  <c:v>11.312972939527919</c:v>
                </c:pt>
                <c:pt idx="8">
                  <c:v>10.686617144531676</c:v>
                </c:pt>
                <c:pt idx="9">
                  <c:v>9.3416223304458992</c:v>
                </c:pt>
                <c:pt idx="10">
                  <c:v>9.2153890407380015</c:v>
                </c:pt>
                <c:pt idx="11">
                  <c:v>8.2345441195724582</c:v>
                </c:pt>
                <c:pt idx="12">
                  <c:v>8.0939368673702887</c:v>
                </c:pt>
                <c:pt idx="13">
                  <c:v>8.0146393342408366</c:v>
                </c:pt>
                <c:pt idx="14">
                  <c:v>8.1811526703665862</c:v>
                </c:pt>
                <c:pt idx="15">
                  <c:v>8.5177305019391305</c:v>
                </c:pt>
                <c:pt idx="16">
                  <c:v>9.1847628749450738</c:v>
                </c:pt>
                <c:pt idx="17">
                  <c:v>9.5418327896313428</c:v>
                </c:pt>
                <c:pt idx="18">
                  <c:v>13.781189872315366</c:v>
                </c:pt>
              </c:numCache>
            </c:numRef>
          </c:val>
          <c:smooth val="1"/>
          <c:extLst>
            <c:ext xmlns:c16="http://schemas.microsoft.com/office/drawing/2014/chart" uri="{C3380CC4-5D6E-409C-BE32-E72D297353CC}">
              <c16:uniqueId val="{00000001-62F0-4887-8288-A9973AE8D66C}"/>
            </c:ext>
          </c:extLst>
        </c:ser>
        <c:ser>
          <c:idx val="1"/>
          <c:order val="1"/>
          <c:tx>
            <c:strRef>
              <c:f>'TASA DE DESEMPLEO'!$E$247</c:f>
              <c:strCache>
                <c:ptCount val="1"/>
                <c:pt idx="0">
                  <c:v> TD Cabeceras </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17"/>
              <c:spPr>
                <a:noFill/>
                <a:ln>
                  <a:noFill/>
                </a:ln>
                <a:effectLst/>
              </c:spPr>
              <c:txPr>
                <a:bodyPr rot="0" spcFirstLastPara="1" vertOverflow="ellipsis" vert="horz" wrap="square" lIns="38100" tIns="19050" rIns="38100" bIns="19050" anchor="ctr" anchorCtr="0">
                  <a:spAutoFit/>
                </a:bodyPr>
                <a:lstStyle/>
                <a:p>
                  <a:pPr algn="ctr">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02-62F0-4887-8288-A9973AE8D66C}"/>
                </c:ext>
              </c:extLst>
            </c:dLbl>
            <c:dLbl>
              <c:idx val="1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03-62F0-4887-8288-A9973AE8D66C}"/>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'TASA DE DESEMPLEO'!$C$249:$C$267</c:f>
              <c:strCache>
                <c:ptCount val="19"/>
                <c:pt idx="0">
                  <c:v>Oct - Dic 2002</c:v>
                </c:pt>
                <c:pt idx="1">
                  <c:v>Oct - Dic 2003</c:v>
                </c:pt>
                <c:pt idx="2">
                  <c:v>Oct - Dic 2004</c:v>
                </c:pt>
                <c:pt idx="3">
                  <c:v>Oct - Dic 2005</c:v>
                </c:pt>
                <c:pt idx="4">
                  <c:v>Oct - Dic 2006</c:v>
                </c:pt>
                <c:pt idx="5">
                  <c:v>Oct - Dic 2007</c:v>
                </c:pt>
                <c:pt idx="6">
                  <c:v>Oct - Dic 2008</c:v>
                </c:pt>
                <c:pt idx="7">
                  <c:v>Oct - Dic 2009</c:v>
                </c:pt>
                <c:pt idx="8">
                  <c:v>Oct - Dic 2010</c:v>
                </c:pt>
                <c:pt idx="9">
                  <c:v>Oct - Dic 2011</c:v>
                </c:pt>
                <c:pt idx="10">
                  <c:v>Oct - Dic 2012</c:v>
                </c:pt>
                <c:pt idx="11">
                  <c:v>Oct - Dic 2013</c:v>
                </c:pt>
                <c:pt idx="12">
                  <c:v>Oct - Dic 2014</c:v>
                </c:pt>
                <c:pt idx="13">
                  <c:v>Oct - Dic 2015</c:v>
                </c:pt>
                <c:pt idx="14">
                  <c:v>Oct - Dic 2016</c:v>
                </c:pt>
                <c:pt idx="15">
                  <c:v>Oct - Dic 2017</c:v>
                </c:pt>
                <c:pt idx="16">
                  <c:v>Oct - Dic 2018</c:v>
                </c:pt>
                <c:pt idx="17">
                  <c:v>Oct - Dic 2019</c:v>
                </c:pt>
                <c:pt idx="18">
                  <c:v>Oct - Dic 2020</c:v>
                </c:pt>
              </c:strCache>
            </c:strRef>
          </c:cat>
          <c:val>
            <c:numRef>
              <c:f>'TASA DE DESEMPLEO'!$E$249:$E$267</c:f>
              <c:numCache>
                <c:formatCode>_-* #,##0.0_-;\-* #,##0.0_-;_-* "-"??_-;_-@_-</c:formatCode>
                <c:ptCount val="19"/>
                <c:pt idx="0">
                  <c:v>16.100439994248074</c:v>
                </c:pt>
                <c:pt idx="1">
                  <c:v>14.391932316330125</c:v>
                </c:pt>
                <c:pt idx="2">
                  <c:v>13.683462266061811</c:v>
                </c:pt>
                <c:pt idx="3">
                  <c:v>11.31375833556319</c:v>
                </c:pt>
                <c:pt idx="4">
                  <c:v>12.313584482165986</c:v>
                </c:pt>
                <c:pt idx="5">
                  <c:v>10.625062959877612</c:v>
                </c:pt>
                <c:pt idx="6">
                  <c:v>11.374454709062338</c:v>
                </c:pt>
                <c:pt idx="7">
                  <c:v>12.340021721853013</c:v>
                </c:pt>
                <c:pt idx="8">
                  <c:v>11.278800538981008</c:v>
                </c:pt>
                <c:pt idx="9">
                  <c:v>10.438001482864205</c:v>
                </c:pt>
                <c:pt idx="10">
                  <c:v>10.303290985235636</c:v>
                </c:pt>
                <c:pt idx="11">
                  <c:v>9.1807179181364837</c:v>
                </c:pt>
                <c:pt idx="12">
                  <c:v>8.9124885462024661</c:v>
                </c:pt>
                <c:pt idx="13">
                  <c:v>8.8630266360235055</c:v>
                </c:pt>
                <c:pt idx="14">
                  <c:v>9.202566010975481</c:v>
                </c:pt>
                <c:pt idx="15">
                  <c:v>9.6520962524984117</c:v>
                </c:pt>
                <c:pt idx="16">
                  <c:v>10.387312546221235</c:v>
                </c:pt>
                <c:pt idx="17">
                  <c:v>10.634193615426524</c:v>
                </c:pt>
                <c:pt idx="18">
                  <c:v>15.51821617652274</c:v>
                </c:pt>
              </c:numCache>
            </c:numRef>
          </c:val>
          <c:smooth val="1"/>
          <c:extLst>
            <c:ext xmlns:c16="http://schemas.microsoft.com/office/drawing/2014/chart" uri="{C3380CC4-5D6E-409C-BE32-E72D297353CC}">
              <c16:uniqueId val="{00000004-62F0-4887-8288-A9973AE8D66C}"/>
            </c:ext>
          </c:extLst>
        </c:ser>
        <c:ser>
          <c:idx val="2"/>
          <c:order val="2"/>
          <c:tx>
            <c:strRef>
              <c:f>'TASA DE DESEMPLEO'!$F$247</c:f>
              <c:strCache>
                <c:ptCount val="1"/>
                <c:pt idx="0">
                  <c:v> TD Rural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F0-4887-8288-A9973AE8D66C}"/>
                </c:ext>
              </c:extLst>
            </c:dLbl>
            <c:dLbl>
              <c:idx val="18"/>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F0-4887-8288-A9973AE8D66C}"/>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'TASA DE DESEMPLEO'!$C$249:$C$267</c:f>
              <c:strCache>
                <c:ptCount val="19"/>
                <c:pt idx="0">
                  <c:v>Oct - Dic 2002</c:v>
                </c:pt>
                <c:pt idx="1">
                  <c:v>Oct - Dic 2003</c:v>
                </c:pt>
                <c:pt idx="2">
                  <c:v>Oct - Dic 2004</c:v>
                </c:pt>
                <c:pt idx="3">
                  <c:v>Oct - Dic 2005</c:v>
                </c:pt>
                <c:pt idx="4">
                  <c:v>Oct - Dic 2006</c:v>
                </c:pt>
                <c:pt idx="5">
                  <c:v>Oct - Dic 2007</c:v>
                </c:pt>
                <c:pt idx="6">
                  <c:v>Oct - Dic 2008</c:v>
                </c:pt>
                <c:pt idx="7">
                  <c:v>Oct - Dic 2009</c:v>
                </c:pt>
                <c:pt idx="8">
                  <c:v>Oct - Dic 2010</c:v>
                </c:pt>
                <c:pt idx="9">
                  <c:v>Oct - Dic 2011</c:v>
                </c:pt>
                <c:pt idx="10">
                  <c:v>Oct - Dic 2012</c:v>
                </c:pt>
                <c:pt idx="11">
                  <c:v>Oct - Dic 2013</c:v>
                </c:pt>
                <c:pt idx="12">
                  <c:v>Oct - Dic 2014</c:v>
                </c:pt>
                <c:pt idx="13">
                  <c:v>Oct - Dic 2015</c:v>
                </c:pt>
                <c:pt idx="14">
                  <c:v>Oct - Dic 2016</c:v>
                </c:pt>
                <c:pt idx="15">
                  <c:v>Oct - Dic 2017</c:v>
                </c:pt>
                <c:pt idx="16">
                  <c:v>Oct - Dic 2018</c:v>
                </c:pt>
                <c:pt idx="17">
                  <c:v>Oct - Dic 2019</c:v>
                </c:pt>
                <c:pt idx="18">
                  <c:v>Oct - Dic 2020</c:v>
                </c:pt>
              </c:strCache>
            </c:strRef>
          </c:cat>
          <c:val>
            <c:numRef>
              <c:f>'TASA DE DESEMPLEO'!$F$249:$F$267</c:f>
              <c:numCache>
                <c:formatCode>_-* #,##0.0_-;\-* #,##0.0_-;_-* "-"??_-;_-@_-</c:formatCode>
                <c:ptCount val="19"/>
                <c:pt idx="0">
                  <c:v>12.048630080181017</c:v>
                </c:pt>
                <c:pt idx="1">
                  <c:v>8.3754580118650139</c:v>
                </c:pt>
                <c:pt idx="2">
                  <c:v>7.2057114719812967</c:v>
                </c:pt>
                <c:pt idx="3">
                  <c:v>6.3477860183437915</c:v>
                </c:pt>
                <c:pt idx="4">
                  <c:v>7.942303959923243</c:v>
                </c:pt>
                <c:pt idx="5">
                  <c:v>6.8369565473786826</c:v>
                </c:pt>
                <c:pt idx="6">
                  <c:v>7.3726301700832861</c:v>
                </c:pt>
                <c:pt idx="7">
                  <c:v>7.7418449493063024</c:v>
                </c:pt>
                <c:pt idx="8">
                  <c:v>8.5543649537567958</c:v>
                </c:pt>
                <c:pt idx="9">
                  <c:v>5.4905529224603757</c:v>
                </c:pt>
                <c:pt idx="10">
                  <c:v>5.2824707349337965</c:v>
                </c:pt>
                <c:pt idx="11">
                  <c:v>4.781020728752031</c:v>
                </c:pt>
                <c:pt idx="12">
                  <c:v>5.0171266020126453</c:v>
                </c:pt>
                <c:pt idx="13">
                  <c:v>4.8567524634395545</c:v>
                </c:pt>
                <c:pt idx="14">
                  <c:v>4.3978390837351906</c:v>
                </c:pt>
                <c:pt idx="15">
                  <c:v>4.3194351859362676</c:v>
                </c:pt>
                <c:pt idx="16">
                  <c:v>4.6957929413701391</c:v>
                </c:pt>
                <c:pt idx="17">
                  <c:v>5.3185784326555785</c:v>
                </c:pt>
                <c:pt idx="18">
                  <c:v>7.1343285251412443</c:v>
                </c:pt>
              </c:numCache>
            </c:numRef>
          </c:val>
          <c:smooth val="1"/>
          <c:extLst>
            <c:ext xmlns:c16="http://schemas.microsoft.com/office/drawing/2014/chart" uri="{C3380CC4-5D6E-409C-BE32-E72D297353CC}">
              <c16:uniqueId val="{00000007-62F0-4887-8288-A9973AE8D66C}"/>
            </c:ext>
          </c:extLst>
        </c:ser>
        <c:dLbls>
          <c:showLegendKey val="0"/>
          <c:showVal val="0"/>
          <c:showCatName val="0"/>
          <c:showSerName val="0"/>
          <c:showPercent val="0"/>
          <c:showBubbleSize val="0"/>
        </c:dLbls>
        <c:marker val="1"/>
        <c:smooth val="0"/>
        <c:axId val="-97250928"/>
        <c:axId val="-97252016"/>
      </c:lineChart>
      <c:catAx>
        <c:axId val="-972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97252016"/>
        <c:crosses val="autoZero"/>
        <c:auto val="1"/>
        <c:lblAlgn val="ctr"/>
        <c:lblOffset val="100"/>
        <c:noMultiLvlLbl val="0"/>
      </c:catAx>
      <c:valAx>
        <c:axId val="-97252016"/>
        <c:scaling>
          <c:orientation val="minMax"/>
          <c:min val="3"/>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Tasa de desempleo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9725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tx>
            <c:strRef>
              <c:f>'OCUPADOS NACIONAL'!$C$4</c:f>
              <c:strCache>
                <c:ptCount val="1"/>
                <c:pt idx="0">
                  <c:v>Ocupados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A4CF-4986-9CA3-A0E4C7C1A10C}"/>
              </c:ext>
            </c:extLst>
          </c:dPt>
          <c:dPt>
            <c:idx val="14"/>
            <c:invertIfNegative val="0"/>
            <c:bubble3D val="0"/>
            <c:spPr>
              <a:solidFill>
                <a:srgbClr val="00B050"/>
              </a:solidFill>
              <a:ln>
                <a:noFill/>
              </a:ln>
              <a:effectLst/>
            </c:spPr>
            <c:extLst>
              <c:ext xmlns:c16="http://schemas.microsoft.com/office/drawing/2014/chart" uri="{C3380CC4-5D6E-409C-BE32-E72D297353CC}">
                <c16:uniqueId val="{00000003-A4CF-4986-9CA3-A0E4C7C1A10C}"/>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 NACIONAL'!$B$5:$B$20</c:f>
              <c:strCache>
                <c:ptCount val="16"/>
                <c:pt idx="0">
                  <c:v>Ocupados Total Nacional</c:v>
                </c:pt>
                <c:pt idx="1">
                  <c:v>No informa</c:v>
                </c:pt>
                <c:pt idx="2">
                  <c:v>Explotación de minas y canteras</c:v>
                </c:pt>
                <c:pt idx="3">
                  <c:v>Suministro de electricidad gas, agua y gestión de desechos</c:v>
                </c:pt>
                <c:pt idx="4">
                  <c:v>Actividades inmobiliarias</c:v>
                </c:pt>
                <c:pt idx="5">
                  <c:v>Actividades financieras y de seguros</c:v>
                </c:pt>
                <c:pt idx="6">
                  <c:v>Información y comunicaciones</c:v>
                </c:pt>
                <c:pt idx="7">
                  <c:v>Actividades profesionales, científicas, técnicas y servicios administrativos</c:v>
                </c:pt>
                <c:pt idx="8">
                  <c:v>Alojamiento y servicios de comida</c:v>
                </c:pt>
                <c:pt idx="9">
                  <c:v>Transporte y almacenamiento</c:v>
                </c:pt>
                <c:pt idx="10">
                  <c:v>Construcción</c:v>
                </c:pt>
                <c:pt idx="11">
                  <c:v>Actividades artísticas, entretenimiento, recreación y otras actividades de servicios</c:v>
                </c:pt>
                <c:pt idx="12">
                  <c:v>Administración pública y defensa, educación y atención de la salud humana</c:v>
                </c:pt>
                <c:pt idx="13">
                  <c:v>Industrias manufactureras</c:v>
                </c:pt>
                <c:pt idx="14">
                  <c:v>Agricultura, ganadería, caza, silvicultura y pesca</c:v>
                </c:pt>
                <c:pt idx="15">
                  <c:v>Comercio y reparación de vehículos</c:v>
                </c:pt>
              </c:strCache>
            </c:strRef>
          </c:cat>
          <c:val>
            <c:numRef>
              <c:f>'OCUPADOS NACIONAL'!$C$5:$C$20</c:f>
              <c:numCache>
                <c:formatCode>#,##0</c:formatCode>
                <c:ptCount val="16"/>
                <c:pt idx="0">
                  <c:v>21332.078299999997</c:v>
                </c:pt>
                <c:pt idx="1">
                  <c:v>0.68789999999999996</c:v>
                </c:pt>
                <c:pt idx="2">
                  <c:v>164.08279999999999</c:v>
                </c:pt>
                <c:pt idx="3">
                  <c:v>223.31726666666668</c:v>
                </c:pt>
                <c:pt idx="4">
                  <c:v>251.84926666666669</c:v>
                </c:pt>
                <c:pt idx="5">
                  <c:v>266.64673333333332</c:v>
                </c:pt>
                <c:pt idx="6">
                  <c:v>319.35890000000001</c:v>
                </c:pt>
                <c:pt idx="7">
                  <c:v>1313.8427333333332</c:v>
                </c:pt>
                <c:pt idx="8">
                  <c:v>1486.7197333333334</c:v>
                </c:pt>
                <c:pt idx="9">
                  <c:v>1489.3392000000001</c:v>
                </c:pt>
                <c:pt idx="10">
                  <c:v>1526.8190333333332</c:v>
                </c:pt>
                <c:pt idx="11">
                  <c:v>1786.4822666666666</c:v>
                </c:pt>
                <c:pt idx="12">
                  <c:v>2326.1226000000001</c:v>
                </c:pt>
                <c:pt idx="13">
                  <c:v>2472.1938000000005</c:v>
                </c:pt>
                <c:pt idx="14">
                  <c:v>3579.3146666666667</c:v>
                </c:pt>
                <c:pt idx="15">
                  <c:v>4125.3014000000003</c:v>
                </c:pt>
              </c:numCache>
            </c:numRef>
          </c:val>
          <c:extLst>
            <c:ext xmlns:c16="http://schemas.microsoft.com/office/drawing/2014/chart" uri="{C3380CC4-5D6E-409C-BE32-E72D297353CC}">
              <c16:uniqueId val="{00000004-A4CF-4986-9CA3-A0E4C7C1A10C}"/>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'BALANCE NACIONAL'!$C$4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B4D6-4DAB-85B2-BB0674E2107B}"/>
              </c:ext>
            </c:extLst>
          </c:dPt>
          <c:dPt>
            <c:idx val="4"/>
            <c:invertIfNegative val="0"/>
            <c:bubble3D val="0"/>
            <c:spPr>
              <a:solidFill>
                <a:srgbClr val="0070C0"/>
              </a:solidFill>
              <a:ln>
                <a:noFill/>
              </a:ln>
              <a:effectLst/>
            </c:spPr>
            <c:extLst>
              <c:ext xmlns:c16="http://schemas.microsoft.com/office/drawing/2014/chart" uri="{C3380CC4-5D6E-409C-BE32-E72D297353CC}">
                <c16:uniqueId val="{00000003-B4D6-4DAB-85B2-BB0674E2107B}"/>
              </c:ext>
            </c:extLst>
          </c:dPt>
          <c:dPt>
            <c:idx val="7"/>
            <c:invertIfNegative val="0"/>
            <c:bubble3D val="0"/>
            <c:spPr>
              <a:solidFill>
                <a:srgbClr val="00B050"/>
              </a:solidFill>
              <a:ln>
                <a:noFill/>
              </a:ln>
              <a:effectLst/>
            </c:spPr>
            <c:extLst>
              <c:ext xmlns:c16="http://schemas.microsoft.com/office/drawing/2014/chart" uri="{C3380CC4-5D6E-409C-BE32-E72D297353CC}">
                <c16:uniqueId val="{00000005-B4D6-4DAB-85B2-BB0674E2107B}"/>
              </c:ext>
            </c:extLst>
          </c:dPt>
          <c:dPt>
            <c:idx val="15"/>
            <c:invertIfNegative val="0"/>
            <c:bubble3D val="0"/>
            <c:spPr>
              <a:solidFill>
                <a:srgbClr val="00B050"/>
              </a:solidFill>
              <a:ln>
                <a:noFill/>
              </a:ln>
              <a:effectLst/>
            </c:spPr>
            <c:extLst>
              <c:ext xmlns:c16="http://schemas.microsoft.com/office/drawing/2014/chart" uri="{C3380CC4-5D6E-409C-BE32-E72D297353CC}">
                <c16:uniqueId val="{00000007-B4D6-4DAB-85B2-BB0674E2107B}"/>
              </c:ext>
            </c:extLst>
          </c:dPt>
          <c:dLbls>
            <c:dLbl>
              <c:idx val="0"/>
              <c:layout>
                <c:manualLayout>
                  <c:x val="-2.047084175165583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D6-4DAB-85B2-BB0674E2107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NACIONAL'!$B$5:$B$20</c:f>
              <c:strCache>
                <c:ptCount val="16"/>
                <c:pt idx="0">
                  <c:v>Ocupados Total Nacional</c:v>
                </c:pt>
                <c:pt idx="1">
                  <c:v>Alojamiento y servicios de comida</c:v>
                </c:pt>
                <c:pt idx="2">
                  <c:v>Actividades artísticas, entretenimiento, recreación y otras actividades de servicios</c:v>
                </c:pt>
                <c:pt idx="3">
                  <c:v>Comercio y reparación de vehículos</c:v>
                </c:pt>
                <c:pt idx="4">
                  <c:v>Administración pública y defensa, educación y atención de la salud humana</c:v>
                </c:pt>
                <c:pt idx="5">
                  <c:v>Agricultura, ganadería, caza, silvicultura y pesca</c:v>
                </c:pt>
                <c:pt idx="6">
                  <c:v>Industrias manufactureras</c:v>
                </c:pt>
                <c:pt idx="7">
                  <c:v>Actividades profesionales, científicas, técnicas y servicios administrativos</c:v>
                </c:pt>
                <c:pt idx="8">
                  <c:v>Construcción</c:v>
                </c:pt>
                <c:pt idx="9">
                  <c:v>Transporte y almacenamiento</c:v>
                </c:pt>
                <c:pt idx="10">
                  <c:v>Actividades financieras y de seguros</c:v>
                </c:pt>
                <c:pt idx="11">
                  <c:v>Actividades inmobiliarias</c:v>
                </c:pt>
                <c:pt idx="12">
                  <c:v>No informa</c:v>
                </c:pt>
                <c:pt idx="13">
                  <c:v>Suministro de electricidad gas, agua y gestión de desechos</c:v>
                </c:pt>
                <c:pt idx="14">
                  <c:v>Explotación de minas y canteras</c:v>
                </c:pt>
                <c:pt idx="15">
                  <c:v>Información y comunicaciones</c:v>
                </c:pt>
              </c:strCache>
            </c:strRef>
          </c:cat>
          <c:val>
            <c:numRef>
              <c:f>'BALANCE NACIONAL'!$C$5:$C$20</c:f>
              <c:numCache>
                <c:formatCode>#,##0</c:formatCode>
                <c:ptCount val="16"/>
                <c:pt idx="0">
                  <c:v>-1484.0639666666684</c:v>
                </c:pt>
                <c:pt idx="1">
                  <c:v>-307.62910000000011</c:v>
                </c:pt>
                <c:pt idx="2">
                  <c:v>-232.80210000000011</c:v>
                </c:pt>
                <c:pt idx="3">
                  <c:v>-224.3102333333336</c:v>
                </c:pt>
                <c:pt idx="4">
                  <c:v>-147.59676666666655</c:v>
                </c:pt>
                <c:pt idx="5">
                  <c:v>-144.40843333333396</c:v>
                </c:pt>
                <c:pt idx="6">
                  <c:v>-137.04909999999973</c:v>
                </c:pt>
                <c:pt idx="7">
                  <c:v>-126.08013333333338</c:v>
                </c:pt>
                <c:pt idx="8">
                  <c:v>-84.104366666666692</c:v>
                </c:pt>
                <c:pt idx="9">
                  <c:v>-58.32109999999966</c:v>
                </c:pt>
                <c:pt idx="10">
                  <c:v>-39.760899999999992</c:v>
                </c:pt>
                <c:pt idx="11">
                  <c:v>-28.657933333333318</c:v>
                </c:pt>
                <c:pt idx="12">
                  <c:v>-1.7526000000000002</c:v>
                </c:pt>
                <c:pt idx="13">
                  <c:v>5.9475333333333538</c:v>
                </c:pt>
                <c:pt idx="14">
                  <c:v>12.528733333333321</c:v>
                </c:pt>
                <c:pt idx="15">
                  <c:v>29.932533333333367</c:v>
                </c:pt>
              </c:numCache>
            </c:numRef>
          </c:val>
          <c:extLst>
            <c:ext xmlns:c16="http://schemas.microsoft.com/office/drawing/2014/chart" uri="{C3380CC4-5D6E-409C-BE32-E72D297353CC}">
              <c16:uniqueId val="{00000008-B4D6-4DAB-85B2-BB0674E2107B}"/>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8A43-4885-A2FF-27F2DCF56189}"/>
              </c:ext>
            </c:extLst>
          </c:dPt>
          <c:dPt>
            <c:idx val="14"/>
            <c:invertIfNegative val="0"/>
            <c:bubble3D val="0"/>
            <c:spPr>
              <a:solidFill>
                <a:srgbClr val="0070C0"/>
              </a:solidFill>
              <a:ln>
                <a:noFill/>
              </a:ln>
              <a:effectLst/>
            </c:spPr>
            <c:extLst>
              <c:ext xmlns:c16="http://schemas.microsoft.com/office/drawing/2014/chart" uri="{C3380CC4-5D6E-409C-BE32-E72D297353CC}">
                <c16:uniqueId val="{00000003-8A43-4885-A2FF-27F2DCF56189}"/>
              </c:ext>
            </c:extLst>
          </c:dPt>
          <c:dPt>
            <c:idx val="15"/>
            <c:invertIfNegative val="0"/>
            <c:bubble3D val="0"/>
            <c:spPr>
              <a:solidFill>
                <a:srgbClr val="00B050"/>
              </a:solidFill>
              <a:ln>
                <a:noFill/>
              </a:ln>
              <a:effectLst/>
            </c:spPr>
            <c:extLst>
              <c:ext xmlns:c16="http://schemas.microsoft.com/office/drawing/2014/chart" uri="{C3380CC4-5D6E-409C-BE32-E72D297353CC}">
                <c16:uniqueId val="{00000004-2F6C-4999-A035-3BE8D3F2FFDC}"/>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 RURAL'!$B$5:$B$20</c:f>
              <c:strCache>
                <c:ptCount val="16"/>
                <c:pt idx="0">
                  <c:v>Ocupados Centros poblados y rural disperso</c:v>
                </c:pt>
                <c:pt idx="1">
                  <c:v>No informa</c:v>
                </c:pt>
                <c:pt idx="2">
                  <c:v>Actividades inmobiliarias</c:v>
                </c:pt>
                <c:pt idx="3">
                  <c:v>Actividades financieras y de seguros</c:v>
                </c:pt>
                <c:pt idx="4">
                  <c:v>Información y comunicaciones</c:v>
                </c:pt>
                <c:pt idx="5">
                  <c:v>Suministro de electricidad gas, agua y gestión de desechos</c:v>
                </c:pt>
                <c:pt idx="6">
                  <c:v>Explotación de minas y canteras</c:v>
                </c:pt>
                <c:pt idx="7">
                  <c:v>Actividades profesionales, científicas, técnicas y servicios administrativos</c:v>
                </c:pt>
                <c:pt idx="8">
                  <c:v>Administración pública y defensa, educación y atención de la salud humana</c:v>
                </c:pt>
                <c:pt idx="9">
                  <c:v>Transporte y almacenamiento</c:v>
                </c:pt>
                <c:pt idx="10">
                  <c:v>Actividades artísticas, entretenimiento, recreación y otras actividades de servicios</c:v>
                </c:pt>
                <c:pt idx="11">
                  <c:v>Construcción</c:v>
                </c:pt>
                <c:pt idx="12">
                  <c:v>Alojamiento y servicios de comida</c:v>
                </c:pt>
                <c:pt idx="13">
                  <c:v>Industrias manufactureras</c:v>
                </c:pt>
                <c:pt idx="14">
                  <c:v>Comercio y reparación de vehículos</c:v>
                </c:pt>
                <c:pt idx="15">
                  <c:v>Agricultura, ganadería, caza, silvicultura y pesca</c:v>
                </c:pt>
              </c:strCache>
            </c:strRef>
          </c:cat>
          <c:val>
            <c:numRef>
              <c:f>'OCUPADOS RURAL'!$C$5:$C$20</c:f>
              <c:numCache>
                <c:formatCode>#,##0</c:formatCode>
                <c:ptCount val="16"/>
                <c:pt idx="0">
                  <c:v>4760.4420333333337</c:v>
                </c:pt>
                <c:pt idx="1">
                  <c:v>0.45673333333333338</c:v>
                </c:pt>
                <c:pt idx="2">
                  <c:v>6.5344666666666669</c:v>
                </c:pt>
                <c:pt idx="3">
                  <c:v>7.656833333333334</c:v>
                </c:pt>
                <c:pt idx="4">
                  <c:v>10.041100000000002</c:v>
                </c:pt>
                <c:pt idx="5">
                  <c:v>14.781333333333331</c:v>
                </c:pt>
                <c:pt idx="6">
                  <c:v>66.225766666666672</c:v>
                </c:pt>
                <c:pt idx="7">
                  <c:v>80.297766666666675</c:v>
                </c:pt>
                <c:pt idx="8">
                  <c:v>131.8416</c:v>
                </c:pt>
                <c:pt idx="9">
                  <c:v>170.04743333333332</c:v>
                </c:pt>
                <c:pt idx="10">
                  <c:v>212.94926666666666</c:v>
                </c:pt>
                <c:pt idx="11">
                  <c:v>223.34983333333332</c:v>
                </c:pt>
                <c:pt idx="12">
                  <c:v>224.30499999999998</c:v>
                </c:pt>
                <c:pt idx="13">
                  <c:v>351.3775333333333</c:v>
                </c:pt>
                <c:pt idx="14">
                  <c:v>410.13159999999999</c:v>
                </c:pt>
                <c:pt idx="15">
                  <c:v>2850.4457666666663</c:v>
                </c:pt>
              </c:numCache>
            </c:numRef>
          </c:val>
          <c:extLst>
            <c:ext xmlns:c16="http://schemas.microsoft.com/office/drawing/2014/chart" uri="{C3380CC4-5D6E-409C-BE32-E72D297353CC}">
              <c16:uniqueId val="{00000004-8A43-4885-A2FF-27F2DCF56189}"/>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'BALANCE RURAL'!$C$4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A0F7-4790-B094-4152163FD59C}"/>
              </c:ext>
            </c:extLst>
          </c:dPt>
          <c:dPt>
            <c:idx val="1"/>
            <c:invertIfNegative val="0"/>
            <c:bubble3D val="0"/>
            <c:spPr>
              <a:solidFill>
                <a:srgbClr val="00B050"/>
              </a:solidFill>
              <a:ln>
                <a:noFill/>
              </a:ln>
              <a:effectLst/>
            </c:spPr>
            <c:extLst>
              <c:ext xmlns:c16="http://schemas.microsoft.com/office/drawing/2014/chart" uri="{C3380CC4-5D6E-409C-BE32-E72D297353CC}">
                <c16:uniqueId val="{00000004-DF25-449B-838A-E76E86C1994E}"/>
              </c:ext>
            </c:extLst>
          </c:dPt>
          <c:dPt>
            <c:idx val="14"/>
            <c:invertIfNegative val="0"/>
            <c:bubble3D val="0"/>
            <c:spPr>
              <a:solidFill>
                <a:srgbClr val="0070C0"/>
              </a:solidFill>
              <a:ln>
                <a:noFill/>
              </a:ln>
              <a:effectLst/>
            </c:spPr>
            <c:extLst>
              <c:ext xmlns:c16="http://schemas.microsoft.com/office/drawing/2014/chart" uri="{C3380CC4-5D6E-409C-BE32-E72D297353CC}">
                <c16:uniqueId val="{00000003-A0F7-4790-B094-4152163FD59C}"/>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RURAL'!$B$5:$B$20</c:f>
              <c:strCache>
                <c:ptCount val="16"/>
                <c:pt idx="0">
                  <c:v>Ocupados Centros poblados y rural disperso</c:v>
                </c:pt>
                <c:pt idx="1">
                  <c:v>Agricultura, ganadería, caza, silvicultura y pesca</c:v>
                </c:pt>
                <c:pt idx="2">
                  <c:v>Actividades artísticas, entretenimiento, recreación y otras actividades de servicios</c:v>
                </c:pt>
                <c:pt idx="3">
                  <c:v>Administración pública y defensa, educación y atención de la salud humana</c:v>
                </c:pt>
                <c:pt idx="4">
                  <c:v>Suministro de electricidad gas, agua y gestión de desechos</c:v>
                </c:pt>
                <c:pt idx="5">
                  <c:v>Construcción</c:v>
                </c:pt>
                <c:pt idx="6">
                  <c:v>Alojamiento y servicios de comida</c:v>
                </c:pt>
                <c:pt idx="7">
                  <c:v>Información y comunicaciones</c:v>
                </c:pt>
                <c:pt idx="8">
                  <c:v>Actividades inmobiliarias</c:v>
                </c:pt>
                <c:pt idx="9">
                  <c:v>No informa</c:v>
                </c:pt>
                <c:pt idx="10">
                  <c:v>Actividades profesionales, científicas, técnicas y servicios administrativos</c:v>
                </c:pt>
                <c:pt idx="11">
                  <c:v>Comercio y reparación de vehículos</c:v>
                </c:pt>
                <c:pt idx="12">
                  <c:v>Actividades financieras y de seguros</c:v>
                </c:pt>
                <c:pt idx="13">
                  <c:v>Explotación de minas y canteras</c:v>
                </c:pt>
                <c:pt idx="14">
                  <c:v>Transporte y almacenamiento</c:v>
                </c:pt>
                <c:pt idx="15">
                  <c:v>Industrias manufactureras</c:v>
                </c:pt>
              </c:strCache>
            </c:strRef>
          </c:cat>
          <c:val>
            <c:numRef>
              <c:f>'BALANCE RURAL'!$C$5:$C$20</c:f>
              <c:numCache>
                <c:formatCode>_-* #,##0_-;\-* #,##0_-;_-* "-"??_-;_-@_-</c:formatCode>
                <c:ptCount val="16"/>
                <c:pt idx="0">
                  <c:v>-147.18239999999969</c:v>
                </c:pt>
                <c:pt idx="1">
                  <c:v>-167.95113333333347</c:v>
                </c:pt>
                <c:pt idx="2">
                  <c:v>-29.05146666666667</c:v>
                </c:pt>
                <c:pt idx="3">
                  <c:v>-17.500333333333344</c:v>
                </c:pt>
                <c:pt idx="4">
                  <c:v>-9.007066666666665</c:v>
                </c:pt>
                <c:pt idx="5">
                  <c:v>-8.7582999999999913</c:v>
                </c:pt>
                <c:pt idx="6">
                  <c:v>-7.2065333333333399</c:v>
                </c:pt>
                <c:pt idx="7">
                  <c:v>-3.1962333333333319</c:v>
                </c:pt>
                <c:pt idx="8">
                  <c:v>-2.3385333333333325</c:v>
                </c:pt>
                <c:pt idx="9">
                  <c:v>0.45673333333333338</c:v>
                </c:pt>
                <c:pt idx="10">
                  <c:v>1.1288000000000125</c:v>
                </c:pt>
                <c:pt idx="11">
                  <c:v>1.9374666666666371</c:v>
                </c:pt>
                <c:pt idx="12">
                  <c:v>2.4709666666666674</c:v>
                </c:pt>
                <c:pt idx="13">
                  <c:v>14.143599999999999</c:v>
                </c:pt>
                <c:pt idx="14">
                  <c:v>21.509766666666621</c:v>
                </c:pt>
                <c:pt idx="15">
                  <c:v>56.179866666666669</c:v>
                </c:pt>
              </c:numCache>
            </c:numRef>
          </c:val>
          <c:extLst>
            <c:ext xmlns:c16="http://schemas.microsoft.com/office/drawing/2014/chart" uri="{C3380CC4-5D6E-409C-BE32-E72D297353CC}">
              <c16:uniqueId val="{00000004-A0F7-4790-B094-4152163FD59C}"/>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_-* #,##0_-;\-* #,##0_-;_-* &quot;-&quot;??_-;_-@_-"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0.05511</cdr:x>
      <cdr:y>0.10027</cdr:y>
    </cdr:from>
    <cdr:to>
      <cdr:x>0.91603</cdr:x>
      <cdr:y>0.14489</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43923" y="491714"/>
          <a:ext cx="10059853" cy="21880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cdr:x>
      <cdr:y>0.62609</cdr:y>
    </cdr:from>
    <cdr:to>
      <cdr:x>0.97796</cdr:x>
      <cdr:y>0.69018</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0" y="3068685"/>
          <a:ext cx="9707490" cy="314125"/>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dirty="0"/>
        </a:p>
      </cdr:txBody>
    </cdr:sp>
  </cdr:relSizeAnchor>
</c:userShapes>
</file>

<file path=ppt/drawings/drawing3.xml><?xml version="1.0" encoding="utf-8"?>
<c:userShapes xmlns:c="http://schemas.openxmlformats.org/drawingml/2006/chart">
  <cdr:relSizeAnchor xmlns:cdr="http://schemas.openxmlformats.org/drawingml/2006/chartDrawing">
    <cdr:from>
      <cdr:x>0.05675</cdr:x>
      <cdr:y>0.0334</cdr:y>
    </cdr:from>
    <cdr:to>
      <cdr:x>0.96338</cdr:x>
      <cdr:y>0.09198</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63097" y="168949"/>
          <a:ext cx="10593882" cy="296284"/>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4.xml><?xml version="1.0" encoding="utf-8"?>
<c:userShapes xmlns:c="http://schemas.openxmlformats.org/drawingml/2006/chart">
  <cdr:relSizeAnchor xmlns:cdr="http://schemas.openxmlformats.org/drawingml/2006/chartDrawing">
    <cdr:from>
      <cdr:x>0</cdr:x>
      <cdr:y>0.86999</cdr:y>
    </cdr:from>
    <cdr:to>
      <cdr:x>0.96068</cdr:x>
      <cdr:y>0.93408</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0" y="4173110"/>
          <a:ext cx="9709622" cy="30742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08BD4-7D12-41EE-B6F2-011DE6E9A97D}" type="datetimeFigureOut">
              <a:rPr lang="es-CO" smtClean="0"/>
              <a:pPr/>
              <a:t>29/01/2021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1DC31-9DF6-4E87-BB41-49CE280BEA01}" type="slidenum">
              <a:rPr lang="es-CO" smtClean="0"/>
              <a:pPr/>
              <a:t>‹Nº›</a:t>
            </a:fld>
            <a:endParaRPr lang="es-CO"/>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a:t>
            </a:fld>
            <a:endParaRPr lang="es-CO"/>
          </a:p>
        </p:txBody>
      </p:sp>
    </p:spTree>
    <p:extLst>
      <p:ext uri="{BB962C8B-B14F-4D97-AF65-F5344CB8AC3E}">
        <p14:creationId xmlns:p14="http://schemas.microsoft.com/office/powerpoint/2010/main" val="386342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10</a:t>
            </a:fld>
            <a:endParaRPr lang="es-CO"/>
          </a:p>
        </p:txBody>
      </p:sp>
    </p:spTree>
    <p:extLst>
      <p:ext uri="{BB962C8B-B14F-4D97-AF65-F5344CB8AC3E}">
        <p14:creationId xmlns:p14="http://schemas.microsoft.com/office/powerpoint/2010/main" val="305656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11</a:t>
            </a:fld>
            <a:endParaRPr lang="es-ES"/>
          </a:p>
        </p:txBody>
      </p:sp>
    </p:spTree>
    <p:extLst>
      <p:ext uri="{BB962C8B-B14F-4D97-AF65-F5344CB8AC3E}">
        <p14:creationId xmlns:p14="http://schemas.microsoft.com/office/powerpoint/2010/main" val="3310962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12</a:t>
            </a:fld>
            <a:endParaRPr lang="es-ES"/>
          </a:p>
        </p:txBody>
      </p:sp>
    </p:spTree>
    <p:extLst>
      <p:ext uri="{BB962C8B-B14F-4D97-AF65-F5344CB8AC3E}">
        <p14:creationId xmlns:p14="http://schemas.microsoft.com/office/powerpoint/2010/main" val="2849296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13</a:t>
            </a:fld>
            <a:endParaRPr lang="es-ES"/>
          </a:p>
        </p:txBody>
      </p:sp>
    </p:spTree>
    <p:extLst>
      <p:ext uri="{BB962C8B-B14F-4D97-AF65-F5344CB8AC3E}">
        <p14:creationId xmlns:p14="http://schemas.microsoft.com/office/powerpoint/2010/main" val="302247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14</a:t>
            </a:fld>
            <a:endParaRPr lang="es-ES"/>
          </a:p>
        </p:txBody>
      </p:sp>
    </p:spTree>
    <p:extLst>
      <p:ext uri="{BB962C8B-B14F-4D97-AF65-F5344CB8AC3E}">
        <p14:creationId xmlns:p14="http://schemas.microsoft.com/office/powerpoint/2010/main" val="3962990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15</a:t>
            </a:fld>
            <a:endParaRPr lang="es-ES"/>
          </a:p>
        </p:txBody>
      </p:sp>
    </p:spTree>
    <p:extLst>
      <p:ext uri="{BB962C8B-B14F-4D97-AF65-F5344CB8AC3E}">
        <p14:creationId xmlns:p14="http://schemas.microsoft.com/office/powerpoint/2010/main" val="117779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16</a:t>
            </a:fld>
            <a:endParaRPr lang="es-ES"/>
          </a:p>
        </p:txBody>
      </p:sp>
    </p:spTree>
    <p:extLst>
      <p:ext uri="{BB962C8B-B14F-4D97-AF65-F5344CB8AC3E}">
        <p14:creationId xmlns:p14="http://schemas.microsoft.com/office/powerpoint/2010/main" val="7889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17</a:t>
            </a:fld>
            <a:endParaRPr lang="es-ES"/>
          </a:p>
        </p:txBody>
      </p:sp>
    </p:spTree>
    <p:extLst>
      <p:ext uri="{BB962C8B-B14F-4D97-AF65-F5344CB8AC3E}">
        <p14:creationId xmlns:p14="http://schemas.microsoft.com/office/powerpoint/2010/main" val="39418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18</a:t>
            </a:fld>
            <a:endParaRPr lang="es-CO"/>
          </a:p>
        </p:txBody>
      </p:sp>
    </p:spTree>
    <p:extLst>
      <p:ext uri="{BB962C8B-B14F-4D97-AF65-F5344CB8AC3E}">
        <p14:creationId xmlns:p14="http://schemas.microsoft.com/office/powerpoint/2010/main" val="1145686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19</a:t>
            </a:fld>
            <a:endParaRPr lang="es-ES"/>
          </a:p>
        </p:txBody>
      </p:sp>
    </p:spTree>
    <p:extLst>
      <p:ext uri="{BB962C8B-B14F-4D97-AF65-F5344CB8AC3E}">
        <p14:creationId xmlns:p14="http://schemas.microsoft.com/office/powerpoint/2010/main" val="142244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2</a:t>
            </a:fld>
            <a:endParaRPr lang="es-CO"/>
          </a:p>
        </p:txBody>
      </p:sp>
    </p:spTree>
    <p:extLst>
      <p:ext uri="{BB962C8B-B14F-4D97-AF65-F5344CB8AC3E}">
        <p14:creationId xmlns:p14="http://schemas.microsoft.com/office/powerpoint/2010/main" val="3211407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20</a:t>
            </a:fld>
            <a:endParaRPr lang="es-ES"/>
          </a:p>
        </p:txBody>
      </p:sp>
    </p:spTree>
    <p:extLst>
      <p:ext uri="{BB962C8B-B14F-4D97-AF65-F5344CB8AC3E}">
        <p14:creationId xmlns:p14="http://schemas.microsoft.com/office/powerpoint/2010/main" val="1618127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21</a:t>
            </a:fld>
            <a:endParaRPr lang="es-ES"/>
          </a:p>
        </p:txBody>
      </p:sp>
    </p:spTree>
    <p:extLst>
      <p:ext uri="{BB962C8B-B14F-4D97-AF65-F5344CB8AC3E}">
        <p14:creationId xmlns:p14="http://schemas.microsoft.com/office/powerpoint/2010/main" val="1852231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FF1DC31-9DF6-4E87-BB41-49CE280BEA01}" type="slidenum">
              <a:rPr lang="es-CO" smtClean="0"/>
              <a:pPr/>
              <a:t>22</a:t>
            </a:fld>
            <a:endParaRPr lang="es-CO"/>
          </a:p>
        </p:txBody>
      </p:sp>
    </p:spTree>
    <p:extLst>
      <p:ext uri="{BB962C8B-B14F-4D97-AF65-F5344CB8AC3E}">
        <p14:creationId xmlns:p14="http://schemas.microsoft.com/office/powerpoint/2010/main" val="196185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3</a:t>
            </a:fld>
            <a:endParaRPr lang="es-ES"/>
          </a:p>
        </p:txBody>
      </p:sp>
    </p:spTree>
    <p:extLst>
      <p:ext uri="{BB962C8B-B14F-4D97-AF65-F5344CB8AC3E}">
        <p14:creationId xmlns:p14="http://schemas.microsoft.com/office/powerpoint/2010/main" val="148775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4</a:t>
            </a:fld>
            <a:endParaRPr lang="es-ES"/>
          </a:p>
        </p:txBody>
      </p:sp>
    </p:spTree>
    <p:extLst>
      <p:ext uri="{BB962C8B-B14F-4D97-AF65-F5344CB8AC3E}">
        <p14:creationId xmlns:p14="http://schemas.microsoft.com/office/powerpoint/2010/main" val="360211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5</a:t>
            </a:fld>
            <a:endParaRPr lang="es-ES"/>
          </a:p>
        </p:txBody>
      </p:sp>
    </p:spTree>
    <p:extLst>
      <p:ext uri="{BB962C8B-B14F-4D97-AF65-F5344CB8AC3E}">
        <p14:creationId xmlns:p14="http://schemas.microsoft.com/office/powerpoint/2010/main" val="23433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6</a:t>
            </a:fld>
            <a:endParaRPr lang="es-CO"/>
          </a:p>
        </p:txBody>
      </p:sp>
    </p:spTree>
    <p:extLst>
      <p:ext uri="{BB962C8B-B14F-4D97-AF65-F5344CB8AC3E}">
        <p14:creationId xmlns:p14="http://schemas.microsoft.com/office/powerpoint/2010/main" val="427295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7</a:t>
            </a:fld>
            <a:endParaRPr lang="es-ES"/>
          </a:p>
        </p:txBody>
      </p:sp>
    </p:spTree>
    <p:extLst>
      <p:ext uri="{BB962C8B-B14F-4D97-AF65-F5344CB8AC3E}">
        <p14:creationId xmlns:p14="http://schemas.microsoft.com/office/powerpoint/2010/main" val="4131566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8</a:t>
            </a:fld>
            <a:endParaRPr lang="es-ES"/>
          </a:p>
        </p:txBody>
      </p:sp>
    </p:spTree>
    <p:extLst>
      <p:ext uri="{BB962C8B-B14F-4D97-AF65-F5344CB8AC3E}">
        <p14:creationId xmlns:p14="http://schemas.microsoft.com/office/powerpoint/2010/main" val="167508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9</a:t>
            </a:fld>
            <a:endParaRPr lang="es-ES"/>
          </a:p>
        </p:txBody>
      </p:sp>
    </p:spTree>
    <p:extLst>
      <p:ext uri="{BB962C8B-B14F-4D97-AF65-F5344CB8AC3E}">
        <p14:creationId xmlns:p14="http://schemas.microsoft.com/office/powerpoint/2010/main" val="2909245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1/29/2021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1/29/2021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5981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1/29/2021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1210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1/29/2021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pPr/>
              <a:t>1/29/2021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pPr/>
              <a:t>1/29/2021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pPr/>
              <a:t>1/29/2021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FF54713-5269-4F50-8B2F-CA7ED317C641}" type="datetimeFigureOut">
              <a:rPr lang="en-US" smtClean="0"/>
              <a:pPr/>
              <a:t>1/29/2021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F54713-5269-4F50-8B2F-CA7ED317C641}" type="datetimeFigureOut">
              <a:rPr lang="en-US" smtClean="0"/>
              <a:pPr/>
              <a:t>1/29/2021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1/29/2021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19042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1/29/2021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341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838200" y="64836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54713-5269-4F50-8B2F-CA7ED317C641}" type="datetimeFigureOut">
              <a:rPr lang="en-US" smtClean="0"/>
              <a:pPr/>
              <a:t>1/29/2021</a:t>
            </a:fld>
            <a:endParaRPr lang="en-US"/>
          </a:p>
        </p:txBody>
      </p:sp>
      <p:sp>
        <p:nvSpPr>
          <p:cNvPr id="5" name="Marcador de pie de página 4"/>
          <p:cNvSpPr>
            <a:spLocks noGrp="1"/>
          </p:cNvSpPr>
          <p:nvPr>
            <p:ph type="ftr" sz="quarter" idx="3"/>
          </p:nvPr>
        </p:nvSpPr>
        <p:spPr>
          <a:xfrm>
            <a:off x="4038600" y="64836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4836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FF117-CA8F-4489-8F53-44BE72E1A5B7}" type="slidenum">
              <a:rPr lang="en-US" smtClean="0"/>
              <a:pPr/>
              <a:t>‹Nº›</a:t>
            </a:fld>
            <a:endParaRPr lang="en-US"/>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b="0" kern="1200">
          <a:solidFill>
            <a:schemeClr val="accent1">
              <a:lumMod val="50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5" y="2414575"/>
            <a:ext cx="6087595" cy="2554545"/>
          </a:xfrm>
          <a:prstGeom prst="rect">
            <a:avLst/>
          </a:prstGeom>
          <a:noFill/>
        </p:spPr>
        <p:txBody>
          <a:bodyPr wrap="square" rtlCol="0">
            <a:spAutoFit/>
          </a:bodyPr>
          <a:lstStyle/>
          <a:p>
            <a:r>
              <a:rPr lang="es-ES" sz="3200" dirty="0">
                <a:solidFill>
                  <a:prstClr val="white"/>
                </a:solidFill>
                <a:latin typeface="Arial Black" panose="020B0A04020102020204" pitchFamily="34" charset="0"/>
              </a:rPr>
              <a:t>Mercado laboral</a:t>
            </a:r>
            <a:br>
              <a:rPr lang="es-ES" sz="3200" dirty="0">
                <a:solidFill>
                  <a:prstClr val="white"/>
                </a:solidFill>
                <a:latin typeface="Arial Black" panose="020B0A04020102020204" pitchFamily="34" charset="0"/>
              </a:rPr>
            </a:br>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Total 2020</a:t>
            </a:r>
          </a:p>
          <a:p>
            <a:r>
              <a:rPr lang="es-ES" sz="2400" dirty="0">
                <a:solidFill>
                  <a:prstClr val="white"/>
                </a:solidFill>
                <a:latin typeface="Arial Black" panose="020B0A04020102020204" pitchFamily="34" charset="0"/>
              </a:rPr>
              <a:t>Diciembre de 2020</a:t>
            </a:r>
          </a:p>
          <a:p>
            <a:r>
              <a:rPr lang="es-ES" sz="2400" dirty="0">
                <a:solidFill>
                  <a:prstClr val="white"/>
                </a:solidFill>
                <a:latin typeface="Arial Black" panose="020B0A04020102020204" pitchFamily="34" charset="0"/>
              </a:rPr>
              <a:t>Trimestre móvil </a:t>
            </a:r>
          </a:p>
          <a:p>
            <a:r>
              <a:rPr lang="es-ES" sz="2400" dirty="0">
                <a:solidFill>
                  <a:prstClr val="white"/>
                </a:solidFill>
                <a:latin typeface="Arial Black" panose="020B0A04020102020204" pitchFamily="34" charset="0"/>
              </a:rPr>
              <a:t>octubre - diciembre de 2020</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29 de enero de 2020</a:t>
            </a:r>
          </a:p>
        </p:txBody>
      </p:sp>
    </p:spTree>
    <p:extLst>
      <p:ext uri="{BB962C8B-B14F-4D97-AF65-F5344CB8AC3E}">
        <p14:creationId xmlns:p14="http://schemas.microsoft.com/office/powerpoint/2010/main" val="348994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0" y="2705725"/>
            <a:ext cx="6571071" cy="1446550"/>
          </a:xfrm>
          <a:prstGeom prst="rect">
            <a:avLst/>
          </a:prstGeom>
          <a:noFill/>
        </p:spPr>
        <p:txBody>
          <a:bodyPr wrap="square" rtlCol="0">
            <a:spAutoFit/>
          </a:bodyPr>
          <a:lstStyle/>
          <a:p>
            <a:r>
              <a:rPr lang="es-ES" sz="3200" dirty="0">
                <a:solidFill>
                  <a:prstClr val="white"/>
                </a:solidFill>
                <a:latin typeface="Arial Black" panose="020B0A04020102020204" pitchFamily="34" charset="0"/>
              </a:rPr>
              <a:t>Trimestre móvil </a:t>
            </a:r>
          </a:p>
          <a:p>
            <a:r>
              <a:rPr lang="es-ES" sz="3200" dirty="0">
                <a:solidFill>
                  <a:prstClr val="white"/>
                </a:solidFill>
                <a:latin typeface="Arial Black" panose="020B0A04020102020204" pitchFamily="34" charset="0"/>
              </a:rPr>
              <a:t>Octubre-diciembre de 2020</a:t>
            </a:r>
            <a:br>
              <a:rPr lang="es-ES" sz="3200" dirty="0">
                <a:solidFill>
                  <a:prstClr val="white"/>
                </a:solidFill>
                <a:latin typeface="Arial Black" panose="020B0A04020102020204" pitchFamily="34" charset="0"/>
              </a:rPr>
            </a:br>
            <a:endParaRPr lang="es-ES" sz="24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29 de enero de 2020</a:t>
            </a:r>
          </a:p>
        </p:txBody>
      </p:sp>
    </p:spTree>
    <p:extLst>
      <p:ext uri="{BB962C8B-B14F-4D97-AF65-F5344CB8AC3E}">
        <p14:creationId xmlns:p14="http://schemas.microsoft.com/office/powerpoint/2010/main" val="3817929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total nacional, cabeceras y rural </a:t>
            </a:r>
          </a:p>
          <a:p>
            <a:pPr algn="ctr">
              <a:lnSpc>
                <a:spcPct val="100000"/>
              </a:lnSpc>
              <a:spcBef>
                <a:spcPct val="0"/>
              </a:spcBef>
              <a:buClrTx/>
              <a:buSzTx/>
              <a:buNone/>
            </a:pPr>
            <a:r>
              <a:rPr lang="es-ES" altLang="es-CO" sz="2400" b="1" dirty="0">
                <a:solidFill>
                  <a:srgbClr val="395F9B"/>
                </a:solidFill>
                <a:latin typeface="+mn-lt"/>
                <a:ea typeface="+mn-ea"/>
                <a:cs typeface="+mn-cs"/>
              </a:rPr>
              <a:t>trimestre móvil octubre – diciembre (2002-2020)</a:t>
            </a:r>
          </a:p>
        </p:txBody>
      </p:sp>
      <p:sp>
        <p:nvSpPr>
          <p:cNvPr id="20" name="Rectángulo 19">
            <a:extLst>
              <a:ext uri="{FF2B5EF4-FFF2-40B4-BE49-F238E27FC236}">
                <a16:creationId xmlns:a16="http://schemas.microsoft.com/office/drawing/2014/main" id="{3AF77547-FB99-469A-8718-978B8988598F}"/>
              </a:ext>
            </a:extLst>
          </p:cNvPr>
          <p:cNvSpPr/>
          <p:nvPr/>
        </p:nvSpPr>
        <p:spPr>
          <a:xfrm>
            <a:off x="20047" y="5147278"/>
            <a:ext cx="2030020"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a:t>
            </a:r>
            <a:endParaRPr lang="es-CO"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1429410" y="5357828"/>
            <a:ext cx="1095243"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13,8%</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2524653" y="5152988"/>
            <a:ext cx="3461521"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superior en 4,2 p.p</a:t>
            </a:r>
          </a:p>
          <a:p>
            <a:r>
              <a:rPr lang="es-CO" b="1" dirty="0">
                <a:solidFill>
                  <a:srgbClr val="27689D"/>
                </a:solidFill>
                <a:ea typeface="Calibri" panose="020F0502020204030204" pitchFamily="34" charset="0"/>
                <a:cs typeface="Arial" panose="020B0604020202020204" pitchFamily="34" charset="0"/>
              </a:rPr>
              <a:t>a la tasa del mismo trimestre un año atrás (9,5%)</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021616" y="522751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2C2D054A-CB9D-4969-9533-9DAC201BD6C0}"/>
              </a:ext>
            </a:extLst>
          </p:cNvPr>
          <p:cNvSpPr/>
          <p:nvPr/>
        </p:nvSpPr>
        <p:spPr>
          <a:xfrm>
            <a:off x="6259744" y="5143806"/>
            <a:ext cx="1591481"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rural</a:t>
            </a:r>
            <a:endParaRPr lang="es-CO" dirty="0">
              <a:latin typeface="+mj-lt"/>
              <a:cs typeface="Arial" panose="020B0604020202020204" pitchFamily="34" charset="0"/>
            </a:endParaRPr>
          </a:p>
        </p:txBody>
      </p:sp>
      <p:sp>
        <p:nvSpPr>
          <p:cNvPr id="26" name="Rectángulo 25">
            <a:extLst>
              <a:ext uri="{FF2B5EF4-FFF2-40B4-BE49-F238E27FC236}">
                <a16:creationId xmlns:a16="http://schemas.microsoft.com/office/drawing/2014/main" id="{7E3EB898-F77B-41D8-8631-7FAAB1CA6C44}"/>
              </a:ext>
            </a:extLst>
          </p:cNvPr>
          <p:cNvSpPr/>
          <p:nvPr/>
        </p:nvSpPr>
        <p:spPr>
          <a:xfrm>
            <a:off x="7402505" y="5360422"/>
            <a:ext cx="1321911"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7,1%</a:t>
            </a:r>
            <a:endParaRPr lang="es-CO" sz="2400" b="1" dirty="0">
              <a:solidFill>
                <a:srgbClr val="00B050"/>
              </a:solidFill>
              <a:latin typeface="+mj-lt"/>
              <a:cs typeface="Arial" panose="020B0604020202020204" pitchFamily="34" charset="0"/>
            </a:endParaRPr>
          </a:p>
        </p:txBody>
      </p:sp>
      <p:sp>
        <p:nvSpPr>
          <p:cNvPr id="27" name="Rectángulo 26">
            <a:extLst>
              <a:ext uri="{FF2B5EF4-FFF2-40B4-BE49-F238E27FC236}">
                <a16:creationId xmlns:a16="http://schemas.microsoft.com/office/drawing/2014/main" id="{57715B8D-A7FE-4CAC-8D24-DCB4DCE6AC7A}"/>
              </a:ext>
            </a:extLst>
          </p:cNvPr>
          <p:cNvSpPr/>
          <p:nvPr/>
        </p:nvSpPr>
        <p:spPr>
          <a:xfrm>
            <a:off x="8813602" y="5161010"/>
            <a:ext cx="3378397"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superior en 1,8 p.p </a:t>
            </a:r>
          </a:p>
          <a:p>
            <a:r>
              <a:rPr lang="es-CO" b="1" dirty="0">
                <a:solidFill>
                  <a:srgbClr val="27689D"/>
                </a:solidFill>
                <a:ea typeface="Calibri" panose="020F0502020204030204" pitchFamily="34" charset="0"/>
                <a:cs typeface="Arial" panose="020B0604020202020204" pitchFamily="34" charset="0"/>
              </a:rPr>
              <a:t>a la tasa del mismo trimestre un año atrás (5,3%)</a:t>
            </a:r>
            <a:endParaRPr lang="es-CO" b="1" dirty="0">
              <a:solidFill>
                <a:srgbClr val="27689D"/>
              </a:solidFill>
              <a:cs typeface="Arial" panose="020B060402020202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15" name="Gráfico 14">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085934025"/>
              </p:ext>
            </p:extLst>
          </p:nvPr>
        </p:nvGraphicFramePr>
        <p:xfrm>
          <a:off x="592377" y="1027892"/>
          <a:ext cx="11007245" cy="4125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8655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47145" y="460244"/>
            <a:ext cx="12433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n-lt"/>
                <a:ea typeface="+mn-ea"/>
                <a:cs typeface="+mn-cs"/>
              </a:rPr>
              <a:t>Total nacional (miles de personas) trimestre móvil octubre – diciembre de 2020</a:t>
            </a: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fue la segunda actividad económica que más personas ocupó en el trimestre, con 3,6 millones de ocupados (16,8%). </a:t>
            </a:r>
            <a:endParaRPr lang="es-CO" b="1" dirty="0">
              <a:latin typeface="+mj-lt"/>
              <a:cs typeface="Arial" panose="020B0604020202020204" pitchFamily="34" charset="0"/>
            </a:endParaRPr>
          </a:p>
        </p:txBody>
      </p:sp>
      <p:sp>
        <p:nvSpPr>
          <p:cNvPr id="22" name="Rectángulo 21">
            <a:extLst>
              <a:ext uri="{FF2B5EF4-FFF2-40B4-BE49-F238E27FC236}">
                <a16:creationId xmlns:a16="http://schemas.microsoft.com/office/drawing/2014/main" id="{1BB8F261-014B-4753-B6FC-36D2325EAC9B}"/>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3754361160"/>
              </p:ext>
            </p:extLst>
          </p:nvPr>
        </p:nvGraphicFramePr>
        <p:xfrm>
          <a:off x="376601" y="1132200"/>
          <a:ext cx="11684901" cy="5301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391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disminuyó en 144 mil ocupados</a:t>
            </a:r>
            <a:endParaRPr lang="es-CO" b="1" dirty="0">
              <a:latin typeface="+mj-lt"/>
              <a:cs typeface="Arial" panose="020B0604020202020204" pitchFamily="34" charset="0"/>
            </a:endParaRPr>
          </a:p>
        </p:txBody>
      </p:sp>
      <p:sp>
        <p:nvSpPr>
          <p:cNvPr id="14" name="Rectángulo 13">
            <a:extLst>
              <a:ext uri="{FF2B5EF4-FFF2-40B4-BE49-F238E27FC236}">
                <a16:creationId xmlns:a16="http://schemas.microsoft.com/office/drawing/2014/main" id="{B1EF3C0D-4DED-4279-A318-0A909EFAAAA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00000000-0008-0000-0200-000010000000}"/>
              </a:ext>
            </a:extLst>
          </p:cNvPr>
          <p:cNvGraphicFramePr>
            <a:graphicFrameLocks/>
          </p:cNvGraphicFramePr>
          <p:nvPr>
            <p:extLst>
              <p:ext uri="{D42A27DB-BD31-4B8C-83A1-F6EECF244321}">
                <p14:modId xmlns:p14="http://schemas.microsoft.com/office/powerpoint/2010/main" val="3646374957"/>
              </p:ext>
            </p:extLst>
          </p:nvPr>
        </p:nvGraphicFramePr>
        <p:xfrm>
          <a:off x="1301032" y="1303283"/>
          <a:ext cx="9926265" cy="4901324"/>
        </p:xfrm>
        <a:graphic>
          <a:graphicData uri="http://schemas.openxmlformats.org/drawingml/2006/chart">
            <c:chart xmlns:c="http://schemas.openxmlformats.org/drawingml/2006/chart" xmlns:r="http://schemas.openxmlformats.org/officeDocument/2006/relationships" r:id="rId3"/>
          </a:graphicData>
        </a:graphic>
      </p:graphicFrame>
      <p:sp>
        <p:nvSpPr>
          <p:cNvPr id="11" name="1 CuadroTexto">
            <a:extLst>
              <a:ext uri="{FF2B5EF4-FFF2-40B4-BE49-F238E27FC236}">
                <a16:creationId xmlns:a16="http://schemas.microsoft.com/office/drawing/2014/main" id="{6C759FD7-E75E-409A-A4BF-463D5F069D22}"/>
              </a:ext>
            </a:extLst>
          </p:cNvPr>
          <p:cNvSpPr txBox="1">
            <a:spLocks noChangeArrowheads="1"/>
          </p:cNvSpPr>
          <p:nvPr/>
        </p:nvSpPr>
        <p:spPr bwMode="auto">
          <a:xfrm>
            <a:off x="13368" y="460244"/>
            <a:ext cx="121786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n-lt"/>
                <a:ea typeface="+mn-ea"/>
                <a:cs typeface="+mn-cs"/>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n-lt"/>
                <a:ea typeface="+mn-ea"/>
                <a:cs typeface="+mn-cs"/>
              </a:rPr>
              <a:t>Total nacional (miles de personas) trimestre móvil oct–dic (2019 – 2020)</a:t>
            </a:r>
          </a:p>
          <a:p>
            <a:pPr algn="ctr">
              <a:lnSpc>
                <a:spcPct val="100000"/>
              </a:lnSpc>
              <a:spcBef>
                <a:spcPct val="0"/>
              </a:spcBef>
              <a:buClrTx/>
              <a:buSzTx/>
              <a:buNone/>
            </a:pPr>
            <a:endParaRPr lang="es-MX" altLang="es-CO" sz="2400" b="1" dirty="0">
              <a:solidFill>
                <a:srgbClr val="395F9B"/>
              </a:solidFill>
              <a:latin typeface="+mn-lt"/>
              <a:ea typeface="+mn-ea"/>
              <a:cs typeface="+mn-cs"/>
            </a:endParaRPr>
          </a:p>
        </p:txBody>
      </p:sp>
    </p:spTree>
    <p:extLst>
      <p:ext uri="{BB962C8B-B14F-4D97-AF65-F5344CB8AC3E}">
        <p14:creationId xmlns:p14="http://schemas.microsoft.com/office/powerpoint/2010/main" val="864735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j-lt"/>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j-lt"/>
              </a:rPr>
              <a:t>Sector Rural (miles de personas) trimestre móvil octubre – diciembre de 2020</a:t>
            </a:r>
            <a:endParaRPr lang="es-ES" altLang="es-CO" sz="2400" b="1" dirty="0">
              <a:solidFill>
                <a:srgbClr val="395F9B"/>
              </a:solidFill>
              <a:latin typeface="+mj-lt"/>
              <a:ea typeface="+mn-ea"/>
              <a:cs typeface="+mn-cs"/>
            </a:endParaRP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ea typeface="Calibri" panose="020F0502020204030204" pitchFamily="34" charset="0"/>
                <a:cs typeface="Arial" panose="020B0604020202020204" pitchFamily="34" charset="0"/>
              </a:rPr>
              <a:t>La agricultura, ganadería, caza, silvicultura y pesca es la actividad económica que ocupa a más personas en el sector rural (59,9%). </a:t>
            </a:r>
            <a:endParaRPr lang="es-CO" b="1" dirty="0">
              <a:cs typeface="Arial" panose="020B0604020202020204" pitchFamily="34" charset="0"/>
            </a:endParaRPr>
          </a:p>
        </p:txBody>
      </p:sp>
      <p:sp>
        <p:nvSpPr>
          <p:cNvPr id="12" name="Rectángulo 11">
            <a:extLst>
              <a:ext uri="{FF2B5EF4-FFF2-40B4-BE49-F238E27FC236}">
                <a16:creationId xmlns:a16="http://schemas.microsoft.com/office/drawing/2014/main" id="{437AC9BD-9CD3-4988-ABCF-2EC670A4EA17}"/>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1617841633"/>
              </p:ext>
            </p:extLst>
          </p:nvPr>
        </p:nvGraphicFramePr>
        <p:xfrm>
          <a:off x="135962" y="1272553"/>
          <a:ext cx="11684901" cy="5057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9030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15618" y="472276"/>
            <a:ext cx="125493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j-lt"/>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j-lt"/>
              </a:rPr>
              <a:t>Sector rural (miles de personas) trimestre móvil oct–dic (2019 – 2020)</a:t>
            </a: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disminuyó en 168 mil ocupados.</a:t>
            </a:r>
            <a:endParaRPr lang="es-CO" b="1" dirty="0">
              <a:latin typeface="+mj-lt"/>
              <a:cs typeface="Arial" panose="020B0604020202020204" pitchFamily="34" charset="0"/>
            </a:endParaRPr>
          </a:p>
        </p:txBody>
      </p:sp>
      <p:graphicFrame>
        <p:nvGraphicFramePr>
          <p:cNvPr id="8" name="Gráfico 7">
            <a:extLst>
              <a:ext uri="{FF2B5EF4-FFF2-40B4-BE49-F238E27FC236}">
                <a16:creationId xmlns:a16="http://schemas.microsoft.com/office/drawing/2014/main" id="{404650AD-E6F4-4E26-B42B-61797AFD35DC}"/>
              </a:ext>
            </a:extLst>
          </p:cNvPr>
          <p:cNvGraphicFramePr>
            <a:graphicFrameLocks/>
          </p:cNvGraphicFramePr>
          <p:nvPr>
            <p:extLst>
              <p:ext uri="{D42A27DB-BD31-4B8C-83A1-F6EECF244321}">
                <p14:modId xmlns:p14="http://schemas.microsoft.com/office/powerpoint/2010/main" val="986815343"/>
              </p:ext>
            </p:extLst>
          </p:nvPr>
        </p:nvGraphicFramePr>
        <p:xfrm>
          <a:off x="1042461" y="1377474"/>
          <a:ext cx="10107078" cy="4796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262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 variación y contribución  a la variación de la población ocupada según ramas de actividad centro poblados y rural disperso trimestre móvil </a:t>
            </a:r>
            <a:r>
              <a:rPr lang="es-ES" altLang="es-CO" sz="2400" b="1" dirty="0">
                <a:solidFill>
                  <a:srgbClr val="395F9B"/>
                </a:solidFill>
              </a:rPr>
              <a:t>octubre/20 – diciembre/20</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540300"/>
            <a:ext cx="9492342" cy="1200329"/>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El sector económico con la mayor participación en la generación de empleo en el campo, fue el sector agricultura, ganadería caza y pesca con el 59,9%, quien presentó una variación de -5,6% respecto al mismo periodo del año anterior y una contribución de -3,4 puntos porcentuales.</a:t>
            </a:r>
          </a:p>
        </p:txBody>
      </p:sp>
      <p:sp>
        <p:nvSpPr>
          <p:cNvPr id="12" name="Rectángulo 11">
            <a:extLst>
              <a:ext uri="{FF2B5EF4-FFF2-40B4-BE49-F238E27FC236}">
                <a16:creationId xmlns:a16="http://schemas.microsoft.com/office/drawing/2014/main" id="{559DE9EF-B01F-4DE5-9DAD-826A6F56C32A}"/>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pic>
        <p:nvPicPr>
          <p:cNvPr id="4" name="Imagen 3">
            <a:extLst>
              <a:ext uri="{FF2B5EF4-FFF2-40B4-BE49-F238E27FC236}">
                <a16:creationId xmlns:a16="http://schemas.microsoft.com/office/drawing/2014/main" id="{DC304EF5-0A9D-4889-86C1-5C173B13E5D4}"/>
              </a:ext>
            </a:extLst>
          </p:cNvPr>
          <p:cNvPicPr>
            <a:picLocks noChangeAspect="1"/>
          </p:cNvPicPr>
          <p:nvPr/>
        </p:nvPicPr>
        <p:blipFill rotWithShape="1">
          <a:blip r:embed="rId3"/>
          <a:srcRect l="26638" t="31571" r="10776" b="25977"/>
          <a:stretch/>
        </p:blipFill>
        <p:spPr>
          <a:xfrm>
            <a:off x="1198178" y="1546749"/>
            <a:ext cx="10284566" cy="3924000"/>
          </a:xfrm>
          <a:prstGeom prst="rect">
            <a:avLst/>
          </a:prstGeom>
        </p:spPr>
      </p:pic>
    </p:spTree>
    <p:extLst>
      <p:ext uri="{BB962C8B-B14F-4D97-AF65-F5344CB8AC3E}">
        <p14:creationId xmlns:p14="http://schemas.microsoft.com/office/powerpoint/2010/main" val="1885668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variación y contribución a la variación de la población ocupada según posición ocupacional centros poblados y rural disperso trimestre móvil </a:t>
            </a:r>
            <a:r>
              <a:rPr lang="es-ES" altLang="es-CO" sz="2400" b="1" dirty="0">
                <a:solidFill>
                  <a:srgbClr val="395F9B"/>
                </a:solidFill>
              </a:rPr>
              <a:t>octubre/20 – diciembre/20</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361630"/>
            <a:ext cx="9492342" cy="1200329"/>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Las posiciones ocupacionales que más incidieron en la disminución del número de ocupados en el sector rural, fueron el trabajador sin remuneración (-17,5% y -1,7 p.p) y el jornalero o peón (-5,2% y -0,7 p.p). Por su parte presentaron crecimiento el obrero, empleado del gobierno (25,6% y 0,2 p.p) y el patrón o empleador (2,8% y 0,1 p.p).</a:t>
            </a:r>
          </a:p>
        </p:txBody>
      </p:sp>
      <p:sp>
        <p:nvSpPr>
          <p:cNvPr id="9" name="Rectángulo 8">
            <a:extLst>
              <a:ext uri="{FF2B5EF4-FFF2-40B4-BE49-F238E27FC236}">
                <a16:creationId xmlns:a16="http://schemas.microsoft.com/office/drawing/2014/main" id="{FF763505-EBC8-4C33-AA7C-D70FE93D4D5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pic>
        <p:nvPicPr>
          <p:cNvPr id="4" name="Imagen 3">
            <a:extLst>
              <a:ext uri="{FF2B5EF4-FFF2-40B4-BE49-F238E27FC236}">
                <a16:creationId xmlns:a16="http://schemas.microsoft.com/office/drawing/2014/main" id="{E0E525EF-04FB-4FF0-B45D-611C19809653}"/>
              </a:ext>
            </a:extLst>
          </p:cNvPr>
          <p:cNvPicPr>
            <a:picLocks noChangeAspect="1"/>
          </p:cNvPicPr>
          <p:nvPr/>
        </p:nvPicPr>
        <p:blipFill rotWithShape="1">
          <a:blip r:embed="rId3"/>
          <a:srcRect l="28103" t="45517" r="13535" b="16628"/>
          <a:stretch/>
        </p:blipFill>
        <p:spPr>
          <a:xfrm>
            <a:off x="1439917" y="1785954"/>
            <a:ext cx="9571187" cy="3492000"/>
          </a:xfrm>
          <a:prstGeom prst="rect">
            <a:avLst/>
          </a:prstGeom>
        </p:spPr>
      </p:pic>
    </p:spTree>
    <p:extLst>
      <p:ext uri="{BB962C8B-B14F-4D97-AF65-F5344CB8AC3E}">
        <p14:creationId xmlns:p14="http://schemas.microsoft.com/office/powerpoint/2010/main" val="2899600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6" y="2414575"/>
            <a:ext cx="6098104" cy="2431435"/>
          </a:xfrm>
          <a:prstGeom prst="rect">
            <a:avLst/>
          </a:prstGeom>
          <a:noFill/>
        </p:spPr>
        <p:txBody>
          <a:bodyPr wrap="square" rtlCol="0">
            <a:spAutoFit/>
          </a:bodyPr>
          <a:lstStyle/>
          <a:p>
            <a:r>
              <a:rPr lang="es-ES" sz="3200" dirty="0">
                <a:solidFill>
                  <a:prstClr val="white"/>
                </a:solidFill>
                <a:latin typeface="Arial Black" panose="020B0A04020102020204" pitchFamily="34" charset="0"/>
              </a:rPr>
              <a:t>Tasa de desempleo y población ocupada series desestacionalizadas</a:t>
            </a:r>
          </a:p>
          <a:p>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Diciembre de 2020</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29 de enero de 2020</a:t>
            </a:r>
          </a:p>
        </p:txBody>
      </p:sp>
    </p:spTree>
    <p:extLst>
      <p:ext uri="{BB962C8B-B14F-4D97-AF65-F5344CB8AC3E}">
        <p14:creationId xmlns:p14="http://schemas.microsoft.com/office/powerpoint/2010/main" val="2917955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desestacionalizada total nacional </a:t>
            </a:r>
            <a:r>
              <a:rPr lang="es-MX" altLang="es-CO" sz="2400" b="1" dirty="0">
                <a:solidFill>
                  <a:srgbClr val="395F9B"/>
                </a:solidFill>
                <a:latin typeface="+mn-lt"/>
                <a:ea typeface="+mn-ea"/>
                <a:cs typeface="+mn-cs"/>
              </a:rPr>
              <a:t>y 13 ciudades y áreas metropolitanas. Mensual enero de 2019 – diciembre de 2020</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3262736-F5CA-432A-AA5E-45F5DDAA4B84}"/>
              </a:ext>
            </a:extLst>
          </p:cNvPr>
          <p:cNvSpPr/>
          <p:nvPr/>
        </p:nvSpPr>
        <p:spPr>
          <a:xfrm>
            <a:off x="-30478" y="4884442"/>
            <a:ext cx="2030020"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 en diciembre</a:t>
            </a:r>
            <a:endParaRPr lang="es-CO" dirty="0">
              <a:latin typeface="+mj-lt"/>
              <a:cs typeface="Arial" panose="020B0604020202020204" pitchFamily="34" charset="0"/>
            </a:endParaRPr>
          </a:p>
        </p:txBody>
      </p:sp>
      <p:sp>
        <p:nvSpPr>
          <p:cNvPr id="8" name="Rectángulo 7">
            <a:extLst>
              <a:ext uri="{FF2B5EF4-FFF2-40B4-BE49-F238E27FC236}">
                <a16:creationId xmlns:a16="http://schemas.microsoft.com/office/drawing/2014/main" id="{3B37A31D-6B4A-4D14-8090-F5EC801C402A}"/>
              </a:ext>
            </a:extLst>
          </p:cNvPr>
          <p:cNvSpPr/>
          <p:nvPr/>
        </p:nvSpPr>
        <p:spPr>
          <a:xfrm>
            <a:off x="1471452" y="5253773"/>
            <a:ext cx="1062440"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14,3%</a:t>
            </a:r>
            <a:endParaRPr lang="es-CO" sz="2400" b="1" dirty="0">
              <a:solidFill>
                <a:srgbClr val="00B050"/>
              </a:solidFill>
              <a:latin typeface="+mj-lt"/>
              <a:cs typeface="Arial" panose="020B0604020202020204" pitchFamily="34" charset="0"/>
            </a:endParaRPr>
          </a:p>
        </p:txBody>
      </p:sp>
      <p:sp>
        <p:nvSpPr>
          <p:cNvPr id="11" name="Rectángulo 10">
            <a:extLst>
              <a:ext uri="{FF2B5EF4-FFF2-40B4-BE49-F238E27FC236}">
                <a16:creationId xmlns:a16="http://schemas.microsoft.com/office/drawing/2014/main" id="{63CBA94C-C7DA-4332-96DD-A87259733597}"/>
              </a:ext>
            </a:extLst>
          </p:cNvPr>
          <p:cNvSpPr/>
          <p:nvPr/>
        </p:nvSpPr>
        <p:spPr>
          <a:xfrm>
            <a:off x="2619676" y="4957728"/>
            <a:ext cx="3158824" cy="1200329"/>
          </a:xfrm>
          <a:prstGeom prst="rect">
            <a:avLst/>
          </a:prstGeom>
        </p:spPr>
        <p:txBody>
          <a:bodyPr wrap="square">
            <a:spAutoFit/>
          </a:bodyPr>
          <a:lstStyle/>
          <a:p>
            <a:r>
              <a:rPr lang="es-CO" dirty="0">
                <a:solidFill>
                  <a:srgbClr val="27689D"/>
                </a:solidFill>
                <a:latin typeface="+mj-lt"/>
                <a:ea typeface="Calibri" panose="020F0502020204030204" pitchFamily="34" charset="0"/>
                <a:cs typeface="Arial" panose="020B0604020202020204" pitchFamily="34" charset="0"/>
              </a:rPr>
              <a:t>inferior en 6,8 p.p</a:t>
            </a:r>
          </a:p>
          <a:p>
            <a:r>
              <a:rPr lang="es-CO" dirty="0">
                <a:solidFill>
                  <a:srgbClr val="27689D"/>
                </a:solidFill>
                <a:ea typeface="Calibri" panose="020F0502020204030204" pitchFamily="34" charset="0"/>
                <a:cs typeface="Arial" panose="020B0604020202020204" pitchFamily="34" charset="0"/>
              </a:rPr>
              <a:t>a la tasa de mayo (21,1%) que ha sido la más alta de los meses en pandemia</a:t>
            </a:r>
            <a:endParaRPr lang="es-CO" dirty="0">
              <a:solidFill>
                <a:srgbClr val="27689D"/>
              </a:solidFill>
              <a:latin typeface="+mj-lt"/>
              <a:cs typeface="Arial" panose="020B0604020202020204" pitchFamily="34" charset="0"/>
            </a:endParaRPr>
          </a:p>
        </p:txBody>
      </p:sp>
      <p:cxnSp>
        <p:nvCxnSpPr>
          <p:cNvPr id="12" name="Conector recto 11">
            <a:extLst>
              <a:ext uri="{FF2B5EF4-FFF2-40B4-BE49-F238E27FC236}">
                <a16:creationId xmlns:a16="http://schemas.microsoft.com/office/drawing/2014/main" id="{60E014AD-2A70-41B0-B033-E4A392009332}"/>
              </a:ext>
            </a:extLst>
          </p:cNvPr>
          <p:cNvCxnSpPr>
            <a:cxnSpLocks/>
          </p:cNvCxnSpPr>
          <p:nvPr/>
        </p:nvCxnSpPr>
        <p:spPr>
          <a:xfrm>
            <a:off x="5937536" y="510139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0B898A01-518B-495E-AD15-C95A8C0A0955}"/>
              </a:ext>
            </a:extLst>
          </p:cNvPr>
          <p:cNvSpPr/>
          <p:nvPr/>
        </p:nvSpPr>
        <p:spPr>
          <a:xfrm>
            <a:off x="5937536" y="5143806"/>
            <a:ext cx="2236617"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13 ciudades y a.m en diciembre</a:t>
            </a:r>
            <a:endParaRPr lang="es-CO" dirty="0">
              <a:latin typeface="+mj-lt"/>
              <a:cs typeface="Arial" panose="020B0604020202020204" pitchFamily="34" charset="0"/>
            </a:endParaRPr>
          </a:p>
          <a:p>
            <a:endParaRPr lang="es-CO" dirty="0">
              <a:latin typeface="+mj-lt"/>
              <a:cs typeface="Arial" panose="020B0604020202020204" pitchFamily="34" charset="0"/>
            </a:endParaRPr>
          </a:p>
        </p:txBody>
      </p:sp>
      <p:sp>
        <p:nvSpPr>
          <p:cNvPr id="17" name="Rectángulo 16">
            <a:extLst>
              <a:ext uri="{FF2B5EF4-FFF2-40B4-BE49-F238E27FC236}">
                <a16:creationId xmlns:a16="http://schemas.microsoft.com/office/drawing/2014/main" id="{9F1941FF-081D-4D18-A434-B3932EC2528A}"/>
              </a:ext>
            </a:extLst>
          </p:cNvPr>
          <p:cNvSpPr/>
          <p:nvPr/>
        </p:nvSpPr>
        <p:spPr>
          <a:xfrm>
            <a:off x="7686278" y="5360422"/>
            <a:ext cx="1321911"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16,4%</a:t>
            </a:r>
            <a:endParaRPr lang="es-CO" sz="2400" b="1" dirty="0">
              <a:solidFill>
                <a:srgbClr val="00B050"/>
              </a:solidFill>
              <a:latin typeface="+mj-lt"/>
              <a:cs typeface="Arial" panose="020B0604020202020204" pitchFamily="34" charset="0"/>
            </a:endParaRPr>
          </a:p>
        </p:txBody>
      </p:sp>
      <p:sp>
        <p:nvSpPr>
          <p:cNvPr id="19" name="Rectángulo 18">
            <a:extLst>
              <a:ext uri="{FF2B5EF4-FFF2-40B4-BE49-F238E27FC236}">
                <a16:creationId xmlns:a16="http://schemas.microsoft.com/office/drawing/2014/main" id="{0DDF7A5A-90AD-437C-93ED-DA6629A27751}"/>
              </a:ext>
            </a:extLst>
          </p:cNvPr>
          <p:cNvSpPr/>
          <p:nvPr/>
        </p:nvSpPr>
        <p:spPr>
          <a:xfrm>
            <a:off x="9036198" y="5041703"/>
            <a:ext cx="3158824" cy="1477328"/>
          </a:xfrm>
          <a:prstGeom prst="rect">
            <a:avLst/>
          </a:prstGeom>
        </p:spPr>
        <p:txBody>
          <a:bodyPr wrap="square">
            <a:spAutoFit/>
          </a:bodyPr>
          <a:lstStyle/>
          <a:p>
            <a:r>
              <a:rPr lang="es-CO" dirty="0">
                <a:solidFill>
                  <a:srgbClr val="27689D"/>
                </a:solidFill>
                <a:latin typeface="+mj-lt"/>
                <a:ea typeface="Calibri" panose="020F0502020204030204" pitchFamily="34" charset="0"/>
                <a:cs typeface="Arial" panose="020B0604020202020204" pitchFamily="34" charset="0"/>
              </a:rPr>
              <a:t>inferior en 8,0 p.p</a:t>
            </a:r>
          </a:p>
          <a:p>
            <a:r>
              <a:rPr lang="es-CO" dirty="0">
                <a:solidFill>
                  <a:srgbClr val="27689D"/>
                </a:solidFill>
                <a:ea typeface="Calibri" panose="020F0502020204030204" pitchFamily="34" charset="0"/>
                <a:cs typeface="Arial" panose="020B0604020202020204" pitchFamily="34" charset="0"/>
              </a:rPr>
              <a:t>a la tasa de mayo (24,5%) que ha sido la más alta de los meses en pandemia para este dominio</a:t>
            </a:r>
            <a:endParaRPr lang="es-CO" dirty="0">
              <a:solidFill>
                <a:srgbClr val="27689D"/>
              </a:solidFill>
              <a:latin typeface="+mj-lt"/>
              <a:cs typeface="Arial" panose="020B0604020202020204" pitchFamily="34" charset="0"/>
            </a:endParaRPr>
          </a:p>
        </p:txBody>
      </p:sp>
      <p:cxnSp>
        <p:nvCxnSpPr>
          <p:cNvPr id="3" name="Conector recto 2">
            <a:extLst>
              <a:ext uri="{FF2B5EF4-FFF2-40B4-BE49-F238E27FC236}">
                <a16:creationId xmlns:a16="http://schemas.microsoft.com/office/drawing/2014/main" id="{8C54B36E-CE70-4FC7-AB14-5E24B00B7560}"/>
              </a:ext>
            </a:extLst>
          </p:cNvPr>
          <p:cNvCxnSpPr>
            <a:cxnSpLocks/>
          </p:cNvCxnSpPr>
          <p:nvPr/>
        </p:nvCxnSpPr>
        <p:spPr>
          <a:xfrm>
            <a:off x="7549647" y="1358167"/>
            <a:ext cx="0" cy="2677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0F38C076-12C6-4823-BDDF-81797E417CB0}"/>
              </a:ext>
            </a:extLst>
          </p:cNvPr>
          <p:cNvCxnSpPr>
            <a:cxnSpLocks/>
          </p:cNvCxnSpPr>
          <p:nvPr/>
        </p:nvCxnSpPr>
        <p:spPr>
          <a:xfrm>
            <a:off x="11023304" y="1301751"/>
            <a:ext cx="0" cy="2739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5A19AD85-F6F5-4C41-A689-921BC3B0767C}"/>
              </a:ext>
            </a:extLst>
          </p:cNvPr>
          <p:cNvCxnSpPr/>
          <p:nvPr/>
        </p:nvCxnSpPr>
        <p:spPr>
          <a:xfrm>
            <a:off x="7686278" y="3429000"/>
            <a:ext cx="326345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A05710A5-D743-4048-9166-0788517BD02E}"/>
              </a:ext>
            </a:extLst>
          </p:cNvPr>
          <p:cNvSpPr txBox="1"/>
          <p:nvPr/>
        </p:nvSpPr>
        <p:spPr>
          <a:xfrm>
            <a:off x="8347232" y="3079531"/>
            <a:ext cx="2400757" cy="307777"/>
          </a:xfrm>
          <a:prstGeom prst="rect">
            <a:avLst/>
          </a:prstGeom>
          <a:noFill/>
        </p:spPr>
        <p:txBody>
          <a:bodyPr wrap="square" rtlCol="0">
            <a:spAutoFit/>
          </a:bodyPr>
          <a:lstStyle/>
          <a:p>
            <a:r>
              <a:rPr lang="es-CO" sz="1400" dirty="0">
                <a:solidFill>
                  <a:srgbClr val="0070C0"/>
                </a:solidFill>
              </a:rPr>
              <a:t>Periodo de pandemia</a:t>
            </a:r>
          </a:p>
        </p:txBody>
      </p:sp>
      <p:graphicFrame>
        <p:nvGraphicFramePr>
          <p:cNvPr id="18" name="Gráfico 17">
            <a:extLst>
              <a:ext uri="{FF2B5EF4-FFF2-40B4-BE49-F238E27FC236}">
                <a16:creationId xmlns:a16="http://schemas.microsoft.com/office/drawing/2014/main" id="{E3B84D0E-BF09-4EA0-8916-0362B9096218}"/>
              </a:ext>
            </a:extLst>
          </p:cNvPr>
          <p:cNvGraphicFramePr>
            <a:graphicFrameLocks/>
          </p:cNvGraphicFramePr>
          <p:nvPr>
            <p:extLst>
              <p:ext uri="{D42A27DB-BD31-4B8C-83A1-F6EECF244321}">
                <p14:modId xmlns:p14="http://schemas.microsoft.com/office/powerpoint/2010/main" val="2911287127"/>
              </p:ext>
            </p:extLst>
          </p:nvPr>
        </p:nvGraphicFramePr>
        <p:xfrm>
          <a:off x="629812" y="1388836"/>
          <a:ext cx="10615445" cy="3672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178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281674" y="3118768"/>
            <a:ext cx="6087595" cy="954107"/>
          </a:xfrm>
          <a:prstGeom prst="rect">
            <a:avLst/>
          </a:prstGeom>
          <a:noFill/>
        </p:spPr>
        <p:txBody>
          <a:bodyPr wrap="square" rtlCol="0">
            <a:spAutoFit/>
          </a:bodyPr>
          <a:lstStyle/>
          <a:p>
            <a:r>
              <a:rPr lang="es-ES" sz="3200" dirty="0">
                <a:solidFill>
                  <a:prstClr val="white"/>
                </a:solidFill>
                <a:latin typeface="Arial Black" panose="020B0A04020102020204" pitchFamily="34" charset="0"/>
              </a:rPr>
              <a:t>Total 2020</a:t>
            </a:r>
            <a:br>
              <a:rPr lang="es-ES" sz="3200" dirty="0">
                <a:solidFill>
                  <a:prstClr val="white"/>
                </a:solidFill>
                <a:latin typeface="Arial Black" panose="020B0A04020102020204" pitchFamily="34" charset="0"/>
              </a:rPr>
            </a:br>
            <a:endParaRPr lang="es-ES" sz="24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29 de enero de 2020</a:t>
            </a:r>
          </a:p>
        </p:txBody>
      </p:sp>
    </p:spTree>
    <p:extLst>
      <p:ext uri="{BB962C8B-B14F-4D97-AF65-F5344CB8AC3E}">
        <p14:creationId xmlns:p14="http://schemas.microsoft.com/office/powerpoint/2010/main" val="3539406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desestacionalizada total nacional</a:t>
            </a:r>
          </a:p>
          <a:p>
            <a:pPr algn="ctr">
              <a:lnSpc>
                <a:spcPct val="100000"/>
              </a:lnSpc>
              <a:spcBef>
                <a:spcPct val="0"/>
              </a:spcBef>
              <a:buClrTx/>
              <a:buSzTx/>
              <a:buNone/>
            </a:pPr>
            <a:r>
              <a:rPr lang="es-MX" altLang="es-CO" sz="2400" b="1" dirty="0">
                <a:solidFill>
                  <a:srgbClr val="395F9B"/>
                </a:solidFill>
                <a:latin typeface="+mn-lt"/>
                <a:ea typeface="+mn-ea"/>
                <a:cs typeface="+mn-cs"/>
              </a:rPr>
              <a:t>Mensual enero de 2019 – diciembre de 2020</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cxnSp>
        <p:nvCxnSpPr>
          <p:cNvPr id="11" name="Conector recto 10">
            <a:extLst>
              <a:ext uri="{FF2B5EF4-FFF2-40B4-BE49-F238E27FC236}">
                <a16:creationId xmlns:a16="http://schemas.microsoft.com/office/drawing/2014/main" id="{778271FC-5276-4458-817C-BA29F402FBE1}"/>
              </a:ext>
            </a:extLst>
          </p:cNvPr>
          <p:cNvCxnSpPr>
            <a:cxnSpLocks/>
          </p:cNvCxnSpPr>
          <p:nvPr/>
        </p:nvCxnSpPr>
        <p:spPr>
          <a:xfrm>
            <a:off x="7875469" y="1473777"/>
            <a:ext cx="0" cy="2677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40EB57D-3977-493E-BA26-74388DD5B3C1}"/>
              </a:ext>
            </a:extLst>
          </p:cNvPr>
          <p:cNvCxnSpPr>
            <a:cxnSpLocks/>
          </p:cNvCxnSpPr>
          <p:nvPr/>
        </p:nvCxnSpPr>
        <p:spPr>
          <a:xfrm>
            <a:off x="11769536" y="1459401"/>
            <a:ext cx="0" cy="2739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99675AB7-5818-4D32-BBCF-76F9E2B551FF}"/>
              </a:ext>
            </a:extLst>
          </p:cNvPr>
          <p:cNvCxnSpPr>
            <a:cxnSpLocks/>
          </p:cNvCxnSpPr>
          <p:nvPr/>
        </p:nvCxnSpPr>
        <p:spPr>
          <a:xfrm>
            <a:off x="7875469" y="3880936"/>
            <a:ext cx="389406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C6B9517C-D155-49A5-B6B6-FB89EBDFBD95}"/>
              </a:ext>
            </a:extLst>
          </p:cNvPr>
          <p:cNvSpPr txBox="1"/>
          <p:nvPr/>
        </p:nvSpPr>
        <p:spPr>
          <a:xfrm>
            <a:off x="8967338" y="3520957"/>
            <a:ext cx="2400757" cy="307777"/>
          </a:xfrm>
          <a:prstGeom prst="rect">
            <a:avLst/>
          </a:prstGeom>
          <a:noFill/>
        </p:spPr>
        <p:txBody>
          <a:bodyPr wrap="square" rtlCol="0">
            <a:spAutoFit/>
          </a:bodyPr>
          <a:lstStyle/>
          <a:p>
            <a:r>
              <a:rPr lang="es-CO" sz="1400" dirty="0">
                <a:solidFill>
                  <a:srgbClr val="0070C0"/>
                </a:solidFill>
              </a:rPr>
              <a:t>Periodo de pandemia</a:t>
            </a:r>
          </a:p>
        </p:txBody>
      </p:sp>
      <p:graphicFrame>
        <p:nvGraphicFramePr>
          <p:cNvPr id="13" name="Gráfico 12">
            <a:extLst>
              <a:ext uri="{FF2B5EF4-FFF2-40B4-BE49-F238E27FC236}">
                <a16:creationId xmlns:a16="http://schemas.microsoft.com/office/drawing/2014/main" id="{166E06D0-8641-4184-A005-38FC6A75EF99}"/>
              </a:ext>
            </a:extLst>
          </p:cNvPr>
          <p:cNvGraphicFramePr>
            <a:graphicFrameLocks/>
          </p:cNvGraphicFramePr>
          <p:nvPr>
            <p:extLst>
              <p:ext uri="{D42A27DB-BD31-4B8C-83A1-F6EECF244321}">
                <p14:modId xmlns:p14="http://schemas.microsoft.com/office/powerpoint/2010/main" val="3237333437"/>
              </p:ext>
            </p:extLst>
          </p:nvPr>
        </p:nvGraphicFramePr>
        <p:xfrm>
          <a:off x="332455" y="1555529"/>
          <a:ext cx="11719035" cy="389700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ángulo 14">
            <a:extLst>
              <a:ext uri="{FF2B5EF4-FFF2-40B4-BE49-F238E27FC236}">
                <a16:creationId xmlns:a16="http://schemas.microsoft.com/office/drawing/2014/main" id="{C2CF81D2-E306-48C4-AC5F-6BC14E368630}"/>
              </a:ext>
            </a:extLst>
          </p:cNvPr>
          <p:cNvSpPr/>
          <p:nvPr/>
        </p:nvSpPr>
        <p:spPr>
          <a:xfrm>
            <a:off x="2293299" y="5600958"/>
            <a:ext cx="9791101" cy="923330"/>
          </a:xfrm>
          <a:prstGeom prst="rect">
            <a:avLst/>
          </a:prstGeom>
        </p:spPr>
        <p:txBody>
          <a:bodyPr wrap="square">
            <a:spAutoFit/>
          </a:bodyPr>
          <a:lstStyle/>
          <a:p>
            <a:r>
              <a:rPr lang="es-CO" dirty="0">
                <a:solidFill>
                  <a:srgbClr val="27689D"/>
                </a:solidFill>
                <a:latin typeface="+mj-lt"/>
                <a:ea typeface="Calibri" panose="020F0502020204030204" pitchFamily="34" charset="0"/>
                <a:cs typeface="Arial" panose="020B0604020202020204" pitchFamily="34" charset="0"/>
              </a:rPr>
              <a:t>Al comparar abril, que ha sido el mes con el menor número de personas ocupadas en la pandemia con 16,4 millones, con diciembre, en el cual la ocupación alcanzó los 21,0 millones, se observa que </a:t>
            </a:r>
            <a:r>
              <a:rPr lang="es-CO" b="1" dirty="0">
                <a:solidFill>
                  <a:srgbClr val="27689D"/>
                </a:solidFill>
                <a:latin typeface="+mj-lt"/>
                <a:ea typeface="Calibri" panose="020F0502020204030204" pitchFamily="34" charset="0"/>
                <a:cs typeface="Arial" panose="020B0604020202020204" pitchFamily="34" charset="0"/>
              </a:rPr>
              <a:t>4,7 millones de personas han regresado a la ocupación</a:t>
            </a:r>
            <a:r>
              <a:rPr lang="es-CO" dirty="0">
                <a:solidFill>
                  <a:srgbClr val="27689D"/>
                </a:solidFill>
                <a:latin typeface="+mj-lt"/>
                <a:ea typeface="Calibri" panose="020F0502020204030204" pitchFamily="34" charset="0"/>
                <a:cs typeface="Arial" panose="020B0604020202020204" pitchFamily="34" charset="0"/>
              </a:rPr>
              <a:t>.</a:t>
            </a:r>
            <a:endParaRPr lang="es-CO" dirty="0">
              <a:solidFill>
                <a:srgbClr val="27689D"/>
              </a:solidFill>
              <a:latin typeface="+mj-lt"/>
              <a:cs typeface="Arial" panose="020B0604020202020204" pitchFamily="34" charset="0"/>
            </a:endParaRPr>
          </a:p>
        </p:txBody>
      </p:sp>
    </p:spTree>
    <p:extLst>
      <p:ext uri="{BB962C8B-B14F-4D97-AF65-F5344CB8AC3E}">
        <p14:creationId xmlns:p14="http://schemas.microsoft.com/office/powerpoint/2010/main" val="922040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con series desestacionalizadas</a:t>
            </a:r>
          </a:p>
          <a:p>
            <a:pPr algn="ctr">
              <a:lnSpc>
                <a:spcPct val="100000"/>
              </a:lnSpc>
              <a:spcBef>
                <a:spcPct val="0"/>
              </a:spcBef>
              <a:buClrTx/>
              <a:buSzTx/>
              <a:buNone/>
            </a:pPr>
            <a:r>
              <a:rPr lang="es-ES" altLang="es-CO" sz="2400" b="1" dirty="0">
                <a:solidFill>
                  <a:srgbClr val="395F9B"/>
                </a:solidFill>
                <a:latin typeface="+mn-lt"/>
                <a:ea typeface="+mn-ea"/>
                <a:cs typeface="+mn-cs"/>
              </a:rPr>
              <a:t>Últimos cuatro trimestres móviles</a:t>
            </a:r>
            <a:r>
              <a:rPr lang="es-ES" altLang="es-CO" sz="1600" dirty="0">
                <a:solidFill>
                  <a:srgbClr val="395F9B"/>
                </a:solidFill>
                <a:latin typeface="+mn-lt"/>
                <a:ea typeface="+mn-ea"/>
                <a:cs typeface="+mn-cs"/>
              </a:rPr>
              <a:t>*</a:t>
            </a:r>
            <a:endParaRPr lang="es-ES" altLang="es-CO" sz="2400"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27158"/>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*Trimestres móviles sin traslapar</a:t>
            </a:r>
            <a:endParaRPr lang="es-CO" sz="800" dirty="0">
              <a:solidFill>
                <a:srgbClr val="395F9B"/>
              </a:solidFill>
              <a:effectLst/>
              <a:ea typeface="Calibri" panose="020F0502020204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79641204-25BF-4126-ACD9-B99447203217}"/>
              </a:ext>
            </a:extLst>
          </p:cNvPr>
          <p:cNvSpPr/>
          <p:nvPr/>
        </p:nvSpPr>
        <p:spPr>
          <a:xfrm>
            <a:off x="115664" y="4904246"/>
            <a:ext cx="2554013" cy="1200329"/>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Tasa de desempleo nacional:</a:t>
            </a:r>
            <a:r>
              <a:rPr lang="es-CO" dirty="0">
                <a:solidFill>
                  <a:srgbClr val="27689D"/>
                </a:solidFill>
                <a:latin typeface="+mj-lt"/>
                <a:ea typeface="Calibri" panose="020F0502020204030204" pitchFamily="34" charset="0"/>
                <a:cs typeface="Arial" panose="020B0604020202020204" pitchFamily="34" charset="0"/>
              </a:rPr>
              <a:t> </a:t>
            </a:r>
            <a:r>
              <a:rPr lang="es-CO" b="1" dirty="0">
                <a:solidFill>
                  <a:srgbClr val="00B050"/>
                </a:solidFill>
                <a:latin typeface="+mj-lt"/>
                <a:ea typeface="Calibri" panose="020F0502020204030204" pitchFamily="34" charset="0"/>
                <a:cs typeface="Arial" panose="020B0604020202020204" pitchFamily="34" charset="0"/>
              </a:rPr>
              <a:t>14,9%</a:t>
            </a:r>
          </a:p>
          <a:p>
            <a:pPr algn="ctr"/>
            <a:r>
              <a:rPr lang="es-CO" dirty="0">
                <a:solidFill>
                  <a:srgbClr val="27689D"/>
                </a:solidFill>
                <a:latin typeface="+mj-lt"/>
                <a:cs typeface="Arial" panose="020B0604020202020204" pitchFamily="34" charset="0"/>
              </a:rPr>
              <a:t>La más baja en la pandemia</a:t>
            </a:r>
          </a:p>
        </p:txBody>
      </p:sp>
      <p:sp>
        <p:nvSpPr>
          <p:cNvPr id="18" name="Rectángulo 17">
            <a:extLst>
              <a:ext uri="{FF2B5EF4-FFF2-40B4-BE49-F238E27FC236}">
                <a16:creationId xmlns:a16="http://schemas.microsoft.com/office/drawing/2014/main" id="{1B9EA60C-DF21-4175-B9C5-A03818E8413D}"/>
              </a:ext>
            </a:extLst>
          </p:cNvPr>
          <p:cNvSpPr/>
          <p:nvPr/>
        </p:nvSpPr>
        <p:spPr>
          <a:xfrm>
            <a:off x="341610" y="1262560"/>
            <a:ext cx="5213131" cy="646331"/>
          </a:xfrm>
          <a:prstGeom prst="rect">
            <a:avLst/>
          </a:prstGeom>
        </p:spPr>
        <p:txBody>
          <a:bodyPr wrap="square">
            <a:spAutoFit/>
          </a:bodyPr>
          <a:lstStyle/>
          <a:p>
            <a:pPr algn="ctr"/>
            <a:r>
              <a:rPr lang="es-CO" dirty="0">
                <a:solidFill>
                  <a:srgbClr val="27689D"/>
                </a:solidFill>
                <a:latin typeface="+mj-lt"/>
                <a:ea typeface="Calibri" panose="020F0502020204030204" pitchFamily="34" charset="0"/>
                <a:cs typeface="Arial" panose="020B0604020202020204" pitchFamily="34" charset="0"/>
              </a:rPr>
              <a:t>Tasa de desempleo y población ocupada total nacional desestacionalizada</a:t>
            </a:r>
            <a:endParaRPr lang="es-CO" dirty="0">
              <a:solidFill>
                <a:srgbClr val="27689D"/>
              </a:solidFill>
              <a:latin typeface="+mj-lt"/>
              <a:cs typeface="Arial" panose="020B0604020202020204" pitchFamily="34" charset="0"/>
            </a:endParaRPr>
          </a:p>
        </p:txBody>
      </p:sp>
      <p:sp>
        <p:nvSpPr>
          <p:cNvPr id="19" name="Rectángulo 18">
            <a:extLst>
              <a:ext uri="{FF2B5EF4-FFF2-40B4-BE49-F238E27FC236}">
                <a16:creationId xmlns:a16="http://schemas.microsoft.com/office/drawing/2014/main" id="{72EEDAD0-AC7E-42DD-8CA9-63D6C2A43F33}"/>
              </a:ext>
            </a:extLst>
          </p:cNvPr>
          <p:cNvSpPr/>
          <p:nvPr/>
        </p:nvSpPr>
        <p:spPr>
          <a:xfrm>
            <a:off x="6408690" y="1262559"/>
            <a:ext cx="5213131" cy="646331"/>
          </a:xfrm>
          <a:prstGeom prst="rect">
            <a:avLst/>
          </a:prstGeom>
        </p:spPr>
        <p:txBody>
          <a:bodyPr wrap="square">
            <a:spAutoFit/>
          </a:bodyPr>
          <a:lstStyle/>
          <a:p>
            <a:pPr algn="ctr"/>
            <a:r>
              <a:rPr lang="es-CO" dirty="0">
                <a:solidFill>
                  <a:srgbClr val="27689D"/>
                </a:solidFill>
                <a:latin typeface="+mj-lt"/>
                <a:ea typeface="Calibri" panose="020F0502020204030204" pitchFamily="34" charset="0"/>
                <a:cs typeface="Arial" panose="020B0604020202020204" pitchFamily="34" charset="0"/>
              </a:rPr>
              <a:t>Tasa de desempleo y población ocupada centros poblados y rural disperso</a:t>
            </a:r>
            <a:endParaRPr lang="es-CO" dirty="0">
              <a:solidFill>
                <a:srgbClr val="27689D"/>
              </a:solidFill>
              <a:latin typeface="+mj-lt"/>
              <a:cs typeface="Arial" panose="020B0604020202020204" pitchFamily="34" charset="0"/>
            </a:endParaRPr>
          </a:p>
        </p:txBody>
      </p:sp>
      <p:sp>
        <p:nvSpPr>
          <p:cNvPr id="12" name="CuadroTexto 11">
            <a:extLst>
              <a:ext uri="{FF2B5EF4-FFF2-40B4-BE49-F238E27FC236}">
                <a16:creationId xmlns:a16="http://schemas.microsoft.com/office/drawing/2014/main" id="{78C39F72-2793-4855-9B05-1CEBC4FC661B}"/>
              </a:ext>
            </a:extLst>
          </p:cNvPr>
          <p:cNvSpPr txBox="1"/>
          <p:nvPr/>
        </p:nvSpPr>
        <p:spPr>
          <a:xfrm>
            <a:off x="2812946" y="4917975"/>
            <a:ext cx="3206465" cy="1200329"/>
          </a:xfrm>
          <a:prstGeom prst="rect">
            <a:avLst/>
          </a:prstGeom>
          <a:noFill/>
        </p:spPr>
        <p:txBody>
          <a:bodyPr wrap="square">
            <a:spAutoFit/>
          </a:bodyPr>
          <a:lstStyle/>
          <a:p>
            <a:pPr algn="ctr"/>
            <a:r>
              <a:rPr lang="es-CO" b="1" dirty="0">
                <a:solidFill>
                  <a:srgbClr val="27689D"/>
                </a:solidFill>
                <a:latin typeface="+mj-lt"/>
                <a:cs typeface="Arial" panose="020B0604020202020204" pitchFamily="34" charset="0"/>
              </a:rPr>
              <a:t>Ocupados (miles):</a:t>
            </a:r>
            <a:r>
              <a:rPr lang="es-CO" dirty="0">
                <a:solidFill>
                  <a:srgbClr val="27689D"/>
                </a:solidFill>
                <a:latin typeface="+mj-lt"/>
                <a:cs typeface="Arial" panose="020B0604020202020204" pitchFamily="34" charset="0"/>
              </a:rPr>
              <a:t> </a:t>
            </a:r>
          </a:p>
          <a:p>
            <a:pPr algn="ctr"/>
            <a:r>
              <a:rPr lang="es-CO" b="1" dirty="0">
                <a:solidFill>
                  <a:srgbClr val="00B050"/>
                </a:solidFill>
                <a:latin typeface="+mj-lt"/>
                <a:cs typeface="Arial" panose="020B0604020202020204" pitchFamily="34" charset="0"/>
              </a:rPr>
              <a:t>20.838</a:t>
            </a:r>
          </a:p>
          <a:p>
            <a:pPr algn="ctr"/>
            <a:r>
              <a:rPr lang="es-CO" dirty="0">
                <a:solidFill>
                  <a:srgbClr val="27689D"/>
                </a:solidFill>
                <a:latin typeface="+mj-lt"/>
                <a:cs typeface="Arial" panose="020B0604020202020204" pitchFamily="34" charset="0"/>
              </a:rPr>
              <a:t>La cifra más alta en la pandemia</a:t>
            </a:r>
          </a:p>
        </p:txBody>
      </p:sp>
      <p:cxnSp>
        <p:nvCxnSpPr>
          <p:cNvPr id="14" name="Conector recto 13">
            <a:extLst>
              <a:ext uri="{FF2B5EF4-FFF2-40B4-BE49-F238E27FC236}">
                <a16:creationId xmlns:a16="http://schemas.microsoft.com/office/drawing/2014/main" id="{AAFC90D2-F6CA-4842-AA44-CD109ED62DA0}"/>
              </a:ext>
            </a:extLst>
          </p:cNvPr>
          <p:cNvCxnSpPr>
            <a:cxnSpLocks/>
          </p:cNvCxnSpPr>
          <p:nvPr/>
        </p:nvCxnSpPr>
        <p:spPr>
          <a:xfrm>
            <a:off x="5828002" y="5086890"/>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19D5A765-C68E-42B0-B4E7-38A2D42C10E0}"/>
              </a:ext>
            </a:extLst>
          </p:cNvPr>
          <p:cNvSpPr/>
          <p:nvPr/>
        </p:nvSpPr>
        <p:spPr>
          <a:xfrm>
            <a:off x="6019411" y="4898991"/>
            <a:ext cx="2554013" cy="1200329"/>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Tasa de desempleo rural:</a:t>
            </a:r>
            <a:r>
              <a:rPr lang="es-CO" dirty="0">
                <a:solidFill>
                  <a:srgbClr val="27689D"/>
                </a:solidFill>
                <a:latin typeface="+mj-lt"/>
                <a:ea typeface="Calibri" panose="020F0502020204030204" pitchFamily="34" charset="0"/>
                <a:cs typeface="Arial" panose="020B0604020202020204" pitchFamily="34" charset="0"/>
              </a:rPr>
              <a:t> </a:t>
            </a:r>
            <a:r>
              <a:rPr lang="es-CO" b="1" dirty="0">
                <a:solidFill>
                  <a:srgbClr val="00B050"/>
                </a:solidFill>
                <a:latin typeface="+mj-lt"/>
                <a:ea typeface="Calibri" panose="020F0502020204030204" pitchFamily="34" charset="0"/>
                <a:cs typeface="Arial" panose="020B0604020202020204" pitchFamily="34" charset="0"/>
              </a:rPr>
              <a:t>8,3%</a:t>
            </a:r>
          </a:p>
          <a:p>
            <a:pPr algn="ctr"/>
            <a:r>
              <a:rPr lang="es-CO" dirty="0">
                <a:solidFill>
                  <a:srgbClr val="27689D"/>
                </a:solidFill>
                <a:latin typeface="+mj-lt"/>
                <a:cs typeface="Arial" panose="020B0604020202020204" pitchFamily="34" charset="0"/>
              </a:rPr>
              <a:t>La más baja en la pandemia</a:t>
            </a:r>
          </a:p>
        </p:txBody>
      </p:sp>
      <p:sp>
        <p:nvSpPr>
          <p:cNvPr id="21" name="CuadroTexto 20">
            <a:extLst>
              <a:ext uri="{FF2B5EF4-FFF2-40B4-BE49-F238E27FC236}">
                <a16:creationId xmlns:a16="http://schemas.microsoft.com/office/drawing/2014/main" id="{9FE0CEE1-7E29-4C8C-BECE-378ECE29B203}"/>
              </a:ext>
            </a:extLst>
          </p:cNvPr>
          <p:cNvSpPr txBox="1"/>
          <p:nvPr/>
        </p:nvSpPr>
        <p:spPr>
          <a:xfrm>
            <a:off x="8716696" y="4891700"/>
            <a:ext cx="3206465" cy="1200329"/>
          </a:xfrm>
          <a:prstGeom prst="rect">
            <a:avLst/>
          </a:prstGeom>
          <a:noFill/>
        </p:spPr>
        <p:txBody>
          <a:bodyPr wrap="square">
            <a:spAutoFit/>
          </a:bodyPr>
          <a:lstStyle/>
          <a:p>
            <a:pPr algn="ctr"/>
            <a:r>
              <a:rPr lang="es-CO" b="1" dirty="0">
                <a:solidFill>
                  <a:srgbClr val="27689D"/>
                </a:solidFill>
                <a:latin typeface="+mj-lt"/>
                <a:cs typeface="Arial" panose="020B0604020202020204" pitchFamily="34" charset="0"/>
              </a:rPr>
              <a:t>Ocupados (miles):</a:t>
            </a:r>
            <a:r>
              <a:rPr lang="es-CO" dirty="0">
                <a:solidFill>
                  <a:srgbClr val="27689D"/>
                </a:solidFill>
                <a:latin typeface="+mj-lt"/>
                <a:cs typeface="Arial" panose="020B0604020202020204" pitchFamily="34" charset="0"/>
              </a:rPr>
              <a:t> </a:t>
            </a:r>
          </a:p>
          <a:p>
            <a:pPr algn="ctr"/>
            <a:r>
              <a:rPr lang="es-CO" b="1" dirty="0">
                <a:solidFill>
                  <a:srgbClr val="00B050"/>
                </a:solidFill>
                <a:latin typeface="+mj-lt"/>
                <a:cs typeface="Arial" panose="020B0604020202020204" pitchFamily="34" charset="0"/>
              </a:rPr>
              <a:t>4.581</a:t>
            </a:r>
          </a:p>
          <a:p>
            <a:pPr algn="ctr"/>
            <a:r>
              <a:rPr lang="es-CO" dirty="0">
                <a:solidFill>
                  <a:srgbClr val="27689D"/>
                </a:solidFill>
                <a:latin typeface="+mj-lt"/>
                <a:cs typeface="Arial" panose="020B0604020202020204" pitchFamily="34" charset="0"/>
              </a:rPr>
              <a:t>La cifra más alta en la pandemia</a:t>
            </a:r>
          </a:p>
        </p:txBody>
      </p:sp>
      <p:sp>
        <p:nvSpPr>
          <p:cNvPr id="22" name="CuadroTexto 21">
            <a:extLst>
              <a:ext uri="{FF2B5EF4-FFF2-40B4-BE49-F238E27FC236}">
                <a16:creationId xmlns:a16="http://schemas.microsoft.com/office/drawing/2014/main" id="{6B05FB49-E6AF-4E21-9ADE-C5D12BD424E8}"/>
              </a:ext>
            </a:extLst>
          </p:cNvPr>
          <p:cNvSpPr txBox="1"/>
          <p:nvPr/>
        </p:nvSpPr>
        <p:spPr>
          <a:xfrm>
            <a:off x="4005260" y="4538399"/>
            <a:ext cx="4181480" cy="338554"/>
          </a:xfrm>
          <a:prstGeom prst="rect">
            <a:avLst/>
          </a:prstGeom>
          <a:noFill/>
        </p:spPr>
        <p:txBody>
          <a:bodyPr wrap="square">
            <a:spAutoFit/>
          </a:bodyPr>
          <a:lstStyle/>
          <a:p>
            <a:r>
              <a:rPr lang="es-CO" sz="1600" b="1" dirty="0">
                <a:solidFill>
                  <a:srgbClr val="27689D"/>
                </a:solidFill>
                <a:latin typeface="+mj-lt"/>
                <a:cs typeface="Arial" panose="020B0604020202020204" pitchFamily="34" charset="0"/>
              </a:rPr>
              <a:t>Trimestre móvil octubre-diciembre</a:t>
            </a:r>
            <a:endParaRPr lang="es-CO" sz="1600" b="1" dirty="0"/>
          </a:p>
        </p:txBody>
      </p:sp>
      <p:graphicFrame>
        <p:nvGraphicFramePr>
          <p:cNvPr id="20" name="Gráfico 19">
            <a:extLst>
              <a:ext uri="{FF2B5EF4-FFF2-40B4-BE49-F238E27FC236}">
                <a16:creationId xmlns:a16="http://schemas.microsoft.com/office/drawing/2014/main" id="{7CE37137-7A1C-461B-B74C-C77E23B0A1D3}"/>
              </a:ext>
            </a:extLst>
          </p:cNvPr>
          <p:cNvGraphicFramePr>
            <a:graphicFrameLocks/>
          </p:cNvGraphicFramePr>
          <p:nvPr>
            <p:extLst>
              <p:ext uri="{D42A27DB-BD31-4B8C-83A1-F6EECF244321}">
                <p14:modId xmlns:p14="http://schemas.microsoft.com/office/powerpoint/2010/main" val="586019154"/>
              </p:ext>
            </p:extLst>
          </p:nvPr>
        </p:nvGraphicFramePr>
        <p:xfrm>
          <a:off x="526946" y="197034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áfico 22">
            <a:extLst>
              <a:ext uri="{FF2B5EF4-FFF2-40B4-BE49-F238E27FC236}">
                <a16:creationId xmlns:a16="http://schemas.microsoft.com/office/drawing/2014/main" id="{02AEFD43-B611-4C9C-BF31-143F0E632BA3}"/>
              </a:ext>
            </a:extLst>
          </p:cNvPr>
          <p:cNvGraphicFramePr>
            <a:graphicFrameLocks/>
          </p:cNvGraphicFramePr>
          <p:nvPr>
            <p:extLst>
              <p:ext uri="{D42A27DB-BD31-4B8C-83A1-F6EECF244321}">
                <p14:modId xmlns:p14="http://schemas.microsoft.com/office/powerpoint/2010/main" val="2301391502"/>
              </p:ext>
            </p:extLst>
          </p:nvPr>
        </p:nvGraphicFramePr>
        <p:xfrm>
          <a:off x="6729255" y="2057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3883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2" name="CuadroTexto 31"/>
          <p:cNvSpPr txBox="1"/>
          <p:nvPr/>
        </p:nvSpPr>
        <p:spPr>
          <a:xfrm>
            <a:off x="535218" y="5448160"/>
            <a:ext cx="1339390" cy="246221"/>
          </a:xfrm>
          <a:prstGeom prst="rect">
            <a:avLst/>
          </a:prstGeom>
          <a:noFill/>
        </p:spPr>
        <p:txBody>
          <a:bodyPr wrap="square" rtlCol="0">
            <a:spAutoFit/>
          </a:bodyPr>
          <a:lstStyle/>
          <a:p>
            <a:pPr algn="ctr"/>
            <a:r>
              <a:rPr lang="es-CO" sz="1000" dirty="0">
                <a:solidFill>
                  <a:prstClr val="white"/>
                </a:solidFill>
                <a:latin typeface="Arial" panose="020B0604020202020204" pitchFamily="34" charset="0"/>
                <a:cs typeface="Arial" panose="020B0604020202020204" pitchFamily="34" charset="0"/>
              </a:rPr>
              <a:t>MES</a:t>
            </a:r>
          </a:p>
        </p:txBody>
      </p:sp>
      <p:sp>
        <p:nvSpPr>
          <p:cNvPr id="33" name="CuadroTexto 32"/>
          <p:cNvSpPr txBox="1"/>
          <p:nvPr/>
        </p:nvSpPr>
        <p:spPr>
          <a:xfrm>
            <a:off x="506643" y="5558085"/>
            <a:ext cx="1339390" cy="584775"/>
          </a:xfrm>
          <a:prstGeom prst="rect">
            <a:avLst/>
          </a:prstGeom>
          <a:noFill/>
        </p:spPr>
        <p:txBody>
          <a:bodyPr wrap="square" rtlCol="0">
            <a:spAutoFit/>
          </a:bodyPr>
          <a:lstStyle/>
          <a:p>
            <a:pPr algn="ctr"/>
            <a:r>
              <a:rPr lang="es-CO" sz="3200" dirty="0">
                <a:solidFill>
                  <a:prstClr val="white"/>
                </a:solidFill>
                <a:latin typeface="Arial Black" panose="020B0A04020102020204" pitchFamily="34" charset="0"/>
                <a:cs typeface="Arial" panose="020B0604020202020204" pitchFamily="34" charset="0"/>
              </a:rPr>
              <a:t>1</a:t>
            </a:r>
          </a:p>
        </p:txBody>
      </p:sp>
      <p:sp>
        <p:nvSpPr>
          <p:cNvPr id="34" name="CuadroTexto 33"/>
          <p:cNvSpPr txBox="1"/>
          <p:nvPr/>
        </p:nvSpPr>
        <p:spPr>
          <a:xfrm>
            <a:off x="535218" y="5967719"/>
            <a:ext cx="1339390" cy="307777"/>
          </a:xfrm>
          <a:prstGeom prst="rect">
            <a:avLst/>
          </a:prstGeom>
          <a:noFill/>
        </p:spPr>
        <p:txBody>
          <a:bodyPr wrap="square" rtlCol="0">
            <a:spAutoFit/>
          </a:bodyPr>
          <a:lstStyle/>
          <a:p>
            <a:pPr algn="ctr"/>
            <a:r>
              <a:rPr lang="es-CO" sz="1400" dirty="0">
                <a:solidFill>
                  <a:prstClr val="white"/>
                </a:solidFill>
                <a:latin typeface="Arial" panose="020B0604020202020204" pitchFamily="34" charset="0"/>
                <a:cs typeface="Arial" panose="020B0604020202020204" pitchFamily="34" charset="0"/>
              </a:rPr>
              <a:t>2021</a:t>
            </a:r>
          </a:p>
        </p:txBody>
      </p:sp>
      <p:sp>
        <p:nvSpPr>
          <p:cNvPr id="2" name="Rectángulo 1"/>
          <p:cNvSpPr/>
          <p:nvPr/>
        </p:nvSpPr>
        <p:spPr>
          <a:xfrm>
            <a:off x="2326511" y="3159889"/>
            <a:ext cx="9865489" cy="93754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CuadroTexto 26"/>
          <p:cNvSpPr txBox="1"/>
          <p:nvPr/>
        </p:nvSpPr>
        <p:spPr>
          <a:xfrm>
            <a:off x="6166139" y="3352208"/>
            <a:ext cx="2219326" cy="553998"/>
          </a:xfrm>
          <a:prstGeom prst="rect">
            <a:avLst/>
          </a:prstGeom>
          <a:noFill/>
        </p:spPr>
        <p:txBody>
          <a:bodyPr wrap="square" rtlCol="0">
            <a:spAutoFit/>
          </a:bodyPr>
          <a:lstStyle/>
          <a:p>
            <a:pPr algn="ctr"/>
            <a:r>
              <a:rPr lang="es-CO" sz="3000" dirty="0">
                <a:solidFill>
                  <a:prstClr val="white"/>
                </a:solidFill>
                <a:latin typeface="Arial Black" panose="020B0A04020102020204" pitchFamily="34" charset="0"/>
                <a:cs typeface="Arial" panose="020B0604020202020204" pitchFamily="34" charset="0"/>
              </a:rPr>
              <a:t>Gracias</a:t>
            </a:r>
          </a:p>
        </p:txBody>
      </p:sp>
    </p:spTree>
    <p:extLst>
      <p:ext uri="{BB962C8B-B14F-4D97-AF65-F5344CB8AC3E}">
        <p14:creationId xmlns:p14="http://schemas.microsoft.com/office/powerpoint/2010/main" val="171458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a:t>
            </a:r>
          </a:p>
          <a:p>
            <a:pPr algn="ctr">
              <a:lnSpc>
                <a:spcPct val="100000"/>
              </a:lnSpc>
              <a:spcBef>
                <a:spcPct val="0"/>
              </a:spcBef>
              <a:buClrTx/>
              <a:buSzTx/>
              <a:buNone/>
            </a:pPr>
            <a:r>
              <a:rPr lang="es-ES" altLang="es-CO" sz="2400" b="1" dirty="0">
                <a:solidFill>
                  <a:srgbClr val="395F9B"/>
                </a:solidFill>
                <a:latin typeface="+mn-lt"/>
                <a:ea typeface="+mn-ea"/>
                <a:cs typeface="+mn-cs"/>
              </a:rPr>
              <a:t> Total nacional  anual (2001-2020)</a:t>
            </a:r>
          </a:p>
        </p:txBody>
      </p:sp>
      <p:sp>
        <p:nvSpPr>
          <p:cNvPr id="20" name="Rectángulo 19">
            <a:extLst>
              <a:ext uri="{FF2B5EF4-FFF2-40B4-BE49-F238E27FC236}">
                <a16:creationId xmlns:a16="http://schemas.microsoft.com/office/drawing/2014/main" id="{3AF77547-FB99-469A-8718-978B8988598F}"/>
              </a:ext>
            </a:extLst>
          </p:cNvPr>
          <p:cNvSpPr/>
          <p:nvPr/>
        </p:nvSpPr>
        <p:spPr>
          <a:xfrm>
            <a:off x="-45810" y="5444899"/>
            <a:ext cx="2669471" cy="646331"/>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Tasa de desempleo nacional en 2020</a:t>
            </a:r>
            <a:endParaRPr lang="es-CO" b="1"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2235759" y="5557645"/>
            <a:ext cx="1112889"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15,9%</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3390688" y="5331261"/>
            <a:ext cx="2630803"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superior en 5,4 p.p </a:t>
            </a:r>
          </a:p>
          <a:p>
            <a:r>
              <a:rPr lang="es-CO" b="1" dirty="0">
                <a:solidFill>
                  <a:srgbClr val="27689D"/>
                </a:solidFill>
                <a:ea typeface="Calibri" panose="020F0502020204030204" pitchFamily="34" charset="0"/>
                <a:cs typeface="Arial" panose="020B0604020202020204" pitchFamily="34" charset="0"/>
              </a:rPr>
              <a:t>a la tasa presentada en 2019 (10,5%)</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5937536" y="521700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C65894AB-9561-47CA-9C94-6862F9DD5CFF}"/>
              </a:ext>
            </a:extLst>
          </p:cNvPr>
          <p:cNvSpPr/>
          <p:nvPr/>
        </p:nvSpPr>
        <p:spPr>
          <a:xfrm>
            <a:off x="6052487" y="5408761"/>
            <a:ext cx="1556142" cy="923330"/>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Población ocupada en 2020</a:t>
            </a:r>
            <a:endParaRPr lang="es-CO" b="1" dirty="0">
              <a:latin typeface="+mj-lt"/>
              <a:cs typeface="Arial" panose="020B0604020202020204" pitchFamily="34" charset="0"/>
            </a:endParaRPr>
          </a:p>
        </p:txBody>
      </p:sp>
      <p:sp>
        <p:nvSpPr>
          <p:cNvPr id="14" name="Rectángulo 13">
            <a:extLst>
              <a:ext uri="{FF2B5EF4-FFF2-40B4-BE49-F238E27FC236}">
                <a16:creationId xmlns:a16="http://schemas.microsoft.com/office/drawing/2014/main" id="{00B9F3A1-3C68-4886-AF92-3D5AF5796789}"/>
              </a:ext>
            </a:extLst>
          </p:cNvPr>
          <p:cNvSpPr/>
          <p:nvPr/>
        </p:nvSpPr>
        <p:spPr>
          <a:xfrm>
            <a:off x="7361021" y="5432641"/>
            <a:ext cx="1556142" cy="830997"/>
          </a:xfrm>
          <a:prstGeom prst="rect">
            <a:avLst/>
          </a:prstGeom>
        </p:spPr>
        <p:txBody>
          <a:bodyPr wrap="square">
            <a:spAutoFit/>
          </a:bodyPr>
          <a:lstStyle/>
          <a:p>
            <a:pPr algn="ctr"/>
            <a:r>
              <a:rPr lang="es-CO" sz="2400" b="1" dirty="0">
                <a:solidFill>
                  <a:srgbClr val="00B050"/>
                </a:solidFill>
                <a:latin typeface="+mj-lt"/>
                <a:ea typeface="Calibri" panose="020F0502020204030204" pitchFamily="34" charset="0"/>
                <a:cs typeface="Arial" panose="020B0604020202020204" pitchFamily="34" charset="0"/>
              </a:rPr>
              <a:t>19,8 millones</a:t>
            </a:r>
            <a:endParaRPr lang="es-CO" sz="2400" b="1" dirty="0">
              <a:solidFill>
                <a:srgbClr val="00B050"/>
              </a:solidFill>
              <a:latin typeface="+mj-lt"/>
              <a:cs typeface="Arial" panose="020B0604020202020204" pitchFamily="34" charset="0"/>
            </a:endParaRPr>
          </a:p>
        </p:txBody>
      </p:sp>
      <p:sp>
        <p:nvSpPr>
          <p:cNvPr id="15" name="Rectángulo 14">
            <a:extLst>
              <a:ext uri="{FF2B5EF4-FFF2-40B4-BE49-F238E27FC236}">
                <a16:creationId xmlns:a16="http://schemas.microsoft.com/office/drawing/2014/main" id="{6D8041EB-8C58-4854-B3C1-DCCEC6B4368C}"/>
              </a:ext>
            </a:extLst>
          </p:cNvPr>
          <p:cNvSpPr/>
          <p:nvPr/>
        </p:nvSpPr>
        <p:spPr>
          <a:xfrm>
            <a:off x="8980440" y="5386474"/>
            <a:ext cx="2999771" cy="923330"/>
          </a:xfrm>
          <a:prstGeom prst="rect">
            <a:avLst/>
          </a:prstGeom>
        </p:spPr>
        <p:txBody>
          <a:bodyPr wrap="square">
            <a:spAutoFit/>
          </a:bodyPr>
          <a:lstStyle/>
          <a:p>
            <a:r>
              <a:rPr lang="es-CO" b="1" dirty="0">
                <a:solidFill>
                  <a:srgbClr val="27689D"/>
                </a:solidFill>
                <a:latin typeface="+mj-lt"/>
                <a:cs typeface="Arial" panose="020B0604020202020204" pitchFamily="34" charset="0"/>
              </a:rPr>
              <a:t>Inferior en 2,4 millones a la población ocupada en el año 2019</a:t>
            </a:r>
          </a:p>
        </p:txBody>
      </p:sp>
      <p:graphicFrame>
        <p:nvGraphicFramePr>
          <p:cNvPr id="13" name="Gráfico 12">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801325535"/>
              </p:ext>
            </p:extLst>
          </p:nvPr>
        </p:nvGraphicFramePr>
        <p:xfrm>
          <a:off x="115614" y="1149830"/>
          <a:ext cx="11960772" cy="4067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37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total nacional anual</a:t>
            </a:r>
          </a:p>
          <a:p>
            <a:pPr algn="ctr">
              <a:lnSpc>
                <a:spcPct val="100000"/>
              </a:lnSpc>
              <a:spcBef>
                <a:spcPct val="0"/>
              </a:spcBef>
              <a:buClrTx/>
              <a:buSzTx/>
              <a:buNone/>
            </a:pPr>
            <a:r>
              <a:rPr lang="es-ES" altLang="es-CO" sz="2400" b="1" dirty="0">
                <a:solidFill>
                  <a:srgbClr val="395F9B"/>
                </a:solidFill>
                <a:latin typeface="+mn-lt"/>
                <a:ea typeface="+mn-ea"/>
                <a:cs typeface="+mn-cs"/>
              </a:rPr>
              <a:t>(2020/2019)</a:t>
            </a:r>
          </a:p>
        </p:txBody>
      </p:sp>
      <p:sp>
        <p:nvSpPr>
          <p:cNvPr id="27" name="Rectángulo 26">
            <a:extLst>
              <a:ext uri="{FF2B5EF4-FFF2-40B4-BE49-F238E27FC236}">
                <a16:creationId xmlns:a16="http://schemas.microsoft.com/office/drawing/2014/main" id="{57715B8D-A7FE-4CAC-8D24-DCB4DCE6AC7A}"/>
              </a:ext>
            </a:extLst>
          </p:cNvPr>
          <p:cNvSpPr/>
          <p:nvPr/>
        </p:nvSpPr>
        <p:spPr>
          <a:xfrm>
            <a:off x="2238705" y="5779843"/>
            <a:ext cx="9602578" cy="923330"/>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En el año 2020, la población ocupada del país </a:t>
            </a:r>
            <a:r>
              <a:rPr lang="es-MX" b="1" dirty="0">
                <a:solidFill>
                  <a:srgbClr val="27689D"/>
                </a:solidFill>
                <a:latin typeface="+mj-lt"/>
                <a:ea typeface="Calibri" panose="020F0502020204030204" pitchFamily="34" charset="0"/>
                <a:cs typeface="Arial" panose="020B0604020202020204" pitchFamily="34" charset="0"/>
              </a:rPr>
              <a:t>disminuyó en 2,4 millones de personas </a:t>
            </a:r>
            <a:r>
              <a:rPr lang="es-MX" dirty="0">
                <a:solidFill>
                  <a:srgbClr val="27689D"/>
                </a:solidFill>
                <a:latin typeface="+mj-lt"/>
                <a:ea typeface="Calibri" panose="020F0502020204030204" pitchFamily="34" charset="0"/>
                <a:cs typeface="Arial" panose="020B0604020202020204" pitchFamily="34" charset="0"/>
              </a:rPr>
              <a:t>con respecto al año 2019. Por su parte </a:t>
            </a:r>
            <a:r>
              <a:rPr lang="es-MX" b="1" dirty="0">
                <a:solidFill>
                  <a:srgbClr val="27689D"/>
                </a:solidFill>
                <a:latin typeface="+mj-lt"/>
                <a:ea typeface="Calibri" panose="020F0502020204030204" pitchFamily="34" charset="0"/>
                <a:cs typeface="Arial" panose="020B0604020202020204" pitchFamily="34" charset="0"/>
              </a:rPr>
              <a:t>la agricultura, ganadería, caza, silvicultura y pesca disminuyó en 185 mil ocupados.</a:t>
            </a: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DA5CF79A-893A-4CD2-90D4-D7809B50CC27}"/>
              </a:ext>
            </a:extLst>
          </p:cNvPr>
          <p:cNvGraphicFramePr>
            <a:graphicFrameLocks noGrp="1"/>
          </p:cNvGraphicFramePr>
          <p:nvPr>
            <p:extLst>
              <p:ext uri="{D42A27DB-BD31-4B8C-83A1-F6EECF244321}">
                <p14:modId xmlns:p14="http://schemas.microsoft.com/office/powerpoint/2010/main" val="136832639"/>
              </p:ext>
            </p:extLst>
          </p:nvPr>
        </p:nvGraphicFramePr>
        <p:xfrm>
          <a:off x="145271" y="1297675"/>
          <a:ext cx="11901457" cy="4080765"/>
        </p:xfrm>
        <a:graphic>
          <a:graphicData uri="http://schemas.openxmlformats.org/drawingml/2006/table">
            <a:tbl>
              <a:tblPr/>
              <a:tblGrid>
                <a:gridCol w="7128000">
                  <a:extLst>
                    <a:ext uri="{9D8B030D-6E8A-4147-A177-3AD203B41FA5}">
                      <a16:colId xmlns:a16="http://schemas.microsoft.com/office/drawing/2014/main" val="2166918663"/>
                    </a:ext>
                  </a:extLst>
                </a:gridCol>
                <a:gridCol w="936000">
                  <a:extLst>
                    <a:ext uri="{9D8B030D-6E8A-4147-A177-3AD203B41FA5}">
                      <a16:colId xmlns:a16="http://schemas.microsoft.com/office/drawing/2014/main" val="2465948968"/>
                    </a:ext>
                  </a:extLst>
                </a:gridCol>
                <a:gridCol w="936000">
                  <a:extLst>
                    <a:ext uri="{9D8B030D-6E8A-4147-A177-3AD203B41FA5}">
                      <a16:colId xmlns:a16="http://schemas.microsoft.com/office/drawing/2014/main" val="1864119397"/>
                    </a:ext>
                  </a:extLst>
                </a:gridCol>
                <a:gridCol w="957457">
                  <a:extLst>
                    <a:ext uri="{9D8B030D-6E8A-4147-A177-3AD203B41FA5}">
                      <a16:colId xmlns:a16="http://schemas.microsoft.com/office/drawing/2014/main" val="2840127003"/>
                    </a:ext>
                  </a:extLst>
                </a:gridCol>
                <a:gridCol w="1008000">
                  <a:extLst>
                    <a:ext uri="{9D8B030D-6E8A-4147-A177-3AD203B41FA5}">
                      <a16:colId xmlns:a16="http://schemas.microsoft.com/office/drawing/2014/main" val="3818422667"/>
                    </a:ext>
                  </a:extLst>
                </a:gridCol>
                <a:gridCol w="936000">
                  <a:extLst>
                    <a:ext uri="{9D8B030D-6E8A-4147-A177-3AD203B41FA5}">
                      <a16:colId xmlns:a16="http://schemas.microsoft.com/office/drawing/2014/main" val="4143186580"/>
                    </a:ext>
                  </a:extLst>
                </a:gridCol>
              </a:tblGrid>
              <a:tr h="421120">
                <a:tc>
                  <a:txBody>
                    <a:bodyPr/>
                    <a:lstStyle/>
                    <a:p>
                      <a:pPr algn="ctr" fontAlgn="ctr"/>
                      <a:r>
                        <a:rPr lang="es-CO" sz="1000" b="1" i="0" u="none" strike="noStrike" dirty="0">
                          <a:solidFill>
                            <a:schemeClr val="bg1"/>
                          </a:solidFill>
                          <a:effectLst/>
                          <a:latin typeface="Arial" panose="020B0604020202020204" pitchFamily="34" charset="0"/>
                        </a:rPr>
                        <a:t> Rama de actividad </a:t>
                      </a:r>
                    </a:p>
                  </a:txBody>
                  <a:tcPr marL="9477" marR="9477" marT="9477" marB="0" anchor="ctr">
                    <a:lnL>
                      <a:noFill/>
                    </a:lnL>
                    <a:lnR>
                      <a:noFill/>
                    </a:lnR>
                    <a:lnT>
                      <a:noFill/>
                    </a:lnT>
                    <a:lnB>
                      <a:noFill/>
                    </a:lnB>
                    <a:solidFill>
                      <a:srgbClr val="27689D"/>
                    </a:solidFill>
                  </a:tcPr>
                </a:tc>
                <a:tc>
                  <a:txBody>
                    <a:bodyPr/>
                    <a:lstStyle/>
                    <a:p>
                      <a:pPr algn="ctr" fontAlgn="ctr"/>
                      <a:r>
                        <a:rPr lang="es-CO" sz="1000" b="1" i="0" u="none" strike="noStrike" dirty="0">
                          <a:solidFill>
                            <a:schemeClr val="bg1"/>
                          </a:solidFill>
                          <a:effectLst/>
                          <a:latin typeface="Arial" panose="020B0604020202020204" pitchFamily="34" charset="0"/>
                        </a:rPr>
                        <a:t>Enero-diciembre</a:t>
                      </a:r>
                      <a:br>
                        <a:rPr lang="es-CO" sz="1000" b="1" i="0" u="none" strike="noStrike" dirty="0">
                          <a:solidFill>
                            <a:schemeClr val="bg1"/>
                          </a:solidFill>
                          <a:effectLst/>
                          <a:latin typeface="Arial" panose="020B0604020202020204" pitchFamily="34" charset="0"/>
                        </a:rPr>
                      </a:br>
                      <a:r>
                        <a:rPr lang="es-CO" sz="1000" b="1" i="0" u="none" strike="noStrike" dirty="0">
                          <a:solidFill>
                            <a:schemeClr val="bg1"/>
                          </a:solidFill>
                          <a:effectLst/>
                          <a:latin typeface="Arial" panose="020B0604020202020204" pitchFamily="34" charset="0"/>
                        </a:rPr>
                        <a:t> 2019</a:t>
                      </a:r>
                    </a:p>
                  </a:txBody>
                  <a:tcPr marL="9477" marR="9477" marT="9477" marB="0" anchor="ctr">
                    <a:lnL>
                      <a:noFill/>
                    </a:lnL>
                    <a:lnR>
                      <a:noFill/>
                    </a:lnR>
                    <a:lnT>
                      <a:noFill/>
                    </a:lnT>
                    <a:lnB>
                      <a:noFill/>
                    </a:lnB>
                    <a:solidFill>
                      <a:srgbClr val="27689D"/>
                    </a:solidFill>
                  </a:tcPr>
                </a:tc>
                <a:tc>
                  <a:txBody>
                    <a:bodyPr/>
                    <a:lstStyle/>
                    <a:p>
                      <a:pPr algn="ctr" fontAlgn="ctr"/>
                      <a:r>
                        <a:rPr lang="es-CO" sz="1000" b="1" i="0" u="none" strike="noStrike" dirty="0">
                          <a:solidFill>
                            <a:schemeClr val="bg1"/>
                          </a:solidFill>
                          <a:effectLst/>
                          <a:latin typeface="Arial" panose="020B0604020202020204" pitchFamily="34" charset="0"/>
                        </a:rPr>
                        <a:t>Enero-diciembre </a:t>
                      </a:r>
                    </a:p>
                    <a:p>
                      <a:pPr algn="ctr" fontAlgn="ctr"/>
                      <a:r>
                        <a:rPr lang="es-CO" sz="1000" b="1" i="0" u="none" strike="noStrike" dirty="0">
                          <a:solidFill>
                            <a:schemeClr val="bg1"/>
                          </a:solidFill>
                          <a:effectLst/>
                          <a:latin typeface="Arial" panose="020B0604020202020204" pitchFamily="34" charset="0"/>
                        </a:rPr>
                        <a:t>2020</a:t>
                      </a:r>
                    </a:p>
                  </a:txBody>
                  <a:tcPr marL="9477" marR="9477" marT="9477" marB="0" anchor="ctr">
                    <a:lnL>
                      <a:noFill/>
                    </a:lnL>
                    <a:lnR>
                      <a:noFill/>
                    </a:lnR>
                    <a:lnT>
                      <a:noFill/>
                    </a:lnT>
                    <a:lnB>
                      <a:noFill/>
                    </a:lnB>
                    <a:solidFill>
                      <a:srgbClr val="27689D"/>
                    </a:solidFill>
                  </a:tcPr>
                </a:tc>
                <a:tc>
                  <a:txBody>
                    <a:bodyPr/>
                    <a:lstStyle/>
                    <a:p>
                      <a:pPr algn="ctr" fontAlgn="b"/>
                      <a:r>
                        <a:rPr lang="es-CO" sz="1000" b="1" i="0" u="none" strike="noStrike" dirty="0">
                          <a:solidFill>
                            <a:schemeClr val="bg1"/>
                          </a:solidFill>
                          <a:effectLst/>
                          <a:latin typeface="Arial" panose="020B0604020202020204" pitchFamily="34" charset="0"/>
                        </a:rPr>
                        <a:t> Distribución </a:t>
                      </a:r>
                    </a:p>
                    <a:p>
                      <a:pPr algn="ctr" fontAlgn="b"/>
                      <a:r>
                        <a:rPr lang="es-CO" sz="1000" b="1" i="0" u="none" strike="noStrike" dirty="0">
                          <a:solidFill>
                            <a:schemeClr val="bg1"/>
                          </a:solidFill>
                          <a:effectLst/>
                          <a:latin typeface="Arial" panose="020B0604020202020204" pitchFamily="34" charset="0"/>
                        </a:rPr>
                        <a:t>(%) </a:t>
                      </a:r>
                    </a:p>
                  </a:txBody>
                  <a:tcPr marL="9477" marR="9477" marT="9477" marB="0" anchor="ctr">
                    <a:lnL>
                      <a:noFill/>
                    </a:lnL>
                    <a:lnR>
                      <a:noFill/>
                    </a:lnR>
                    <a:lnT>
                      <a:noFill/>
                    </a:lnT>
                    <a:lnB>
                      <a:noFill/>
                    </a:lnB>
                    <a:solidFill>
                      <a:srgbClr val="27689D"/>
                    </a:solidFill>
                  </a:tcPr>
                </a:tc>
                <a:tc>
                  <a:txBody>
                    <a:bodyPr/>
                    <a:lstStyle/>
                    <a:p>
                      <a:pPr algn="ctr" fontAlgn="ctr"/>
                      <a:r>
                        <a:rPr lang="es-CO" sz="1000" b="1" i="0" u="none" strike="noStrike" dirty="0">
                          <a:solidFill>
                            <a:schemeClr val="bg1"/>
                          </a:solidFill>
                          <a:effectLst/>
                          <a:latin typeface="Arial" panose="020B0604020202020204" pitchFamily="34" charset="0"/>
                        </a:rPr>
                        <a:t> Variación</a:t>
                      </a:r>
                    </a:p>
                    <a:p>
                      <a:pPr algn="ctr" fontAlgn="ctr"/>
                      <a:r>
                        <a:rPr lang="es-CO" sz="1000" b="1" i="0" u="none" strike="noStrike" dirty="0">
                          <a:solidFill>
                            <a:schemeClr val="bg1"/>
                          </a:solidFill>
                          <a:effectLst/>
                          <a:latin typeface="Arial" panose="020B0604020202020204" pitchFamily="34" charset="0"/>
                        </a:rPr>
                        <a:t> absoluta </a:t>
                      </a:r>
                    </a:p>
                  </a:txBody>
                  <a:tcPr marL="9477" marR="9477" marT="9477" marB="0" anchor="ctr">
                    <a:lnL>
                      <a:noFill/>
                    </a:lnL>
                    <a:lnR>
                      <a:noFill/>
                    </a:lnR>
                    <a:lnT>
                      <a:noFill/>
                    </a:lnT>
                    <a:lnB>
                      <a:noFill/>
                    </a:lnB>
                    <a:solidFill>
                      <a:srgbClr val="27689D"/>
                    </a:solidFill>
                  </a:tcPr>
                </a:tc>
                <a:tc>
                  <a:txBody>
                    <a:bodyPr/>
                    <a:lstStyle/>
                    <a:p>
                      <a:pPr algn="ctr" fontAlgn="ctr"/>
                      <a:r>
                        <a:rPr lang="es-CO" sz="1000" b="1" i="0" u="none" strike="noStrike" dirty="0">
                          <a:solidFill>
                            <a:schemeClr val="bg1"/>
                          </a:solidFill>
                          <a:effectLst/>
                          <a:latin typeface="Arial" panose="020B0604020202020204" pitchFamily="34" charset="0"/>
                        </a:rPr>
                        <a:t> </a:t>
                      </a:r>
                      <a:r>
                        <a:rPr lang="es-CO" sz="1000" b="1" i="0" u="none" strike="noStrike">
                          <a:solidFill>
                            <a:schemeClr val="bg1"/>
                          </a:solidFill>
                          <a:effectLst/>
                          <a:latin typeface="Arial" panose="020B0604020202020204" pitchFamily="34" charset="0"/>
                        </a:rPr>
                        <a:t>Contribución </a:t>
                      </a:r>
                    </a:p>
                    <a:p>
                      <a:pPr algn="ctr" fontAlgn="ctr"/>
                      <a:r>
                        <a:rPr lang="es-CO" sz="1000" b="1" i="0" u="none" strike="noStrike">
                          <a:solidFill>
                            <a:schemeClr val="bg1"/>
                          </a:solidFill>
                          <a:effectLst/>
                          <a:latin typeface="Arial" panose="020B0604020202020204" pitchFamily="34" charset="0"/>
                        </a:rPr>
                        <a:t>en </a:t>
                      </a:r>
                      <a:r>
                        <a:rPr lang="es-CO" sz="1000" b="1" i="0" u="none" strike="noStrike" dirty="0">
                          <a:solidFill>
                            <a:schemeClr val="bg1"/>
                          </a:solidFill>
                          <a:effectLst/>
                          <a:latin typeface="Arial" panose="020B0604020202020204" pitchFamily="34" charset="0"/>
                        </a:rPr>
                        <a:t>p.p </a:t>
                      </a:r>
                    </a:p>
                  </a:txBody>
                  <a:tcPr marL="9477" marR="9477" marT="9477" marB="0" anchor="ctr">
                    <a:lnL>
                      <a:noFill/>
                    </a:lnL>
                    <a:lnR>
                      <a:noFill/>
                    </a:lnR>
                    <a:lnT>
                      <a:noFill/>
                    </a:lnT>
                    <a:lnB>
                      <a:noFill/>
                    </a:lnB>
                    <a:solidFill>
                      <a:srgbClr val="27689D"/>
                    </a:solidFill>
                  </a:tcPr>
                </a:tc>
                <a:extLst>
                  <a:ext uri="{0D108BD9-81ED-4DB2-BD59-A6C34878D82A}">
                    <a16:rowId xmlns:a16="http://schemas.microsoft.com/office/drawing/2014/main" val="2500962026"/>
                  </a:ext>
                </a:extLst>
              </a:tr>
              <a:tr h="253980">
                <a:tc>
                  <a:txBody>
                    <a:bodyPr/>
                    <a:lstStyle/>
                    <a:p>
                      <a:pPr algn="l" rtl="0" fontAlgn="ctr"/>
                      <a:r>
                        <a:rPr lang="es-CO" sz="1400" b="1" i="0" u="none" strike="noStrike">
                          <a:solidFill>
                            <a:srgbClr val="27689D"/>
                          </a:solidFill>
                          <a:effectLst/>
                          <a:latin typeface="Arial" panose="020B0604020202020204" pitchFamily="34" charset="0"/>
                        </a:rPr>
                        <a:t>Ocupados total nacional</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22.287</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19.843</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100,0</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-2.444</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-11,0</a:t>
                      </a:r>
                    </a:p>
                  </a:txBody>
                  <a:tcPr marL="9525" marR="9525" marT="9525" marB="0" anchor="ctr">
                    <a:lnL>
                      <a:noFill/>
                    </a:lnL>
                    <a:lnR>
                      <a:noFill/>
                    </a:lnR>
                    <a:lnT>
                      <a:noFill/>
                    </a:lnT>
                    <a:lnB>
                      <a:noFill/>
                    </a:lnB>
                  </a:tcPr>
                </a:tc>
                <a:extLst>
                  <a:ext uri="{0D108BD9-81ED-4DB2-BD59-A6C34878D82A}">
                    <a16:rowId xmlns:a16="http://schemas.microsoft.com/office/drawing/2014/main" val="3615917967"/>
                  </a:ext>
                </a:extLst>
              </a:tr>
              <a:tr h="253980">
                <a:tc>
                  <a:txBody>
                    <a:bodyPr/>
                    <a:lstStyle/>
                    <a:p>
                      <a:pPr algn="l" rtl="0" fontAlgn="ctr"/>
                      <a:r>
                        <a:rPr lang="es-MX" sz="1400" b="1" i="0" u="none" strike="noStrike">
                          <a:solidFill>
                            <a:srgbClr val="27689D"/>
                          </a:solidFill>
                          <a:effectLst/>
                          <a:latin typeface="Arial" panose="020B0604020202020204" pitchFamily="34" charset="0"/>
                        </a:rPr>
                        <a:t>Comercio y reparación de vehículos</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4.250</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3.777</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19,0</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-473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-2,1</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177332552"/>
                  </a:ext>
                </a:extLst>
              </a:tr>
              <a:tr h="227058">
                <a:tc>
                  <a:txBody>
                    <a:bodyPr/>
                    <a:lstStyle/>
                    <a:p>
                      <a:pPr algn="l" rtl="0" fontAlgn="ctr"/>
                      <a:r>
                        <a:rPr lang="es-MX" sz="1400" b="1" i="0" u="none" strike="noStrike" dirty="0">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2.063</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1.673</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8,4</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-390</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-1,7</a:t>
                      </a:r>
                    </a:p>
                  </a:txBody>
                  <a:tcPr marL="9525" marR="9525" marT="9525" marB="0" anchor="ctr">
                    <a:lnL>
                      <a:noFill/>
                    </a:lnL>
                    <a:lnR>
                      <a:noFill/>
                    </a:lnR>
                    <a:lnT>
                      <a:noFill/>
                    </a:lnT>
                    <a:lnB>
                      <a:noFill/>
                    </a:lnB>
                  </a:tcPr>
                </a:tc>
                <a:extLst>
                  <a:ext uri="{0D108BD9-81ED-4DB2-BD59-A6C34878D82A}">
                    <a16:rowId xmlns:a16="http://schemas.microsoft.com/office/drawing/2014/main" val="2651671478"/>
                  </a:ext>
                </a:extLst>
              </a:tr>
              <a:tr h="282410">
                <a:tc>
                  <a:txBody>
                    <a:bodyPr/>
                    <a:lstStyle/>
                    <a:p>
                      <a:pPr algn="l" rtl="0" fontAlgn="ctr"/>
                      <a:r>
                        <a:rPr lang="es-MX" sz="1400" b="1"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2.530</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2.213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11,2</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-317</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-1,4</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002706517"/>
                  </a:ext>
                </a:extLst>
              </a:tr>
              <a:tr h="253980">
                <a:tc>
                  <a:txBody>
                    <a:bodyPr/>
                    <a:lstStyle/>
                    <a:p>
                      <a:pPr algn="l" rtl="0" fontAlgn="ctr"/>
                      <a:r>
                        <a:rPr lang="es-CO" sz="1400" b="1" i="0" u="none" strike="noStrike">
                          <a:solidFill>
                            <a:srgbClr val="27689D"/>
                          </a:solidFill>
                          <a:effectLst/>
                          <a:latin typeface="Arial" panose="020B0604020202020204" pitchFamily="34" charset="0"/>
                        </a:rPr>
                        <a:t>Industrias manufactureras</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2.504</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2.188</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11,0</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-316</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-1,4</a:t>
                      </a:r>
                    </a:p>
                  </a:txBody>
                  <a:tcPr marL="9525" marR="9525" marT="9525" marB="0" anchor="ctr">
                    <a:lnL>
                      <a:noFill/>
                    </a:lnL>
                    <a:lnR>
                      <a:noFill/>
                    </a:lnR>
                    <a:lnT>
                      <a:noFill/>
                    </a:lnT>
                    <a:lnB>
                      <a:noFill/>
                    </a:lnB>
                  </a:tcPr>
                </a:tc>
                <a:extLst>
                  <a:ext uri="{0D108BD9-81ED-4DB2-BD59-A6C34878D82A}">
                    <a16:rowId xmlns:a16="http://schemas.microsoft.com/office/drawing/2014/main" val="4189953214"/>
                  </a:ext>
                </a:extLst>
              </a:tr>
              <a:tr h="282410">
                <a:tc>
                  <a:txBody>
                    <a:bodyPr/>
                    <a:lstStyle/>
                    <a:p>
                      <a:pPr algn="l" rtl="0" fontAlgn="ctr"/>
                      <a:r>
                        <a:rPr lang="es-MX" sz="1400" b="1" i="0" u="none" strike="noStrike">
                          <a:solidFill>
                            <a:srgbClr val="27689D"/>
                          </a:solidFill>
                          <a:effectLst/>
                          <a:latin typeface="Arial" panose="020B0604020202020204" pitchFamily="34" charset="0"/>
                        </a:rPr>
                        <a:t>Alojamiento y servicios de comida</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1.655</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1.389</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7,0</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-266</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-1,2</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663144699"/>
                  </a:ext>
                </a:extLst>
              </a:tr>
              <a:tr h="253980">
                <a:tc>
                  <a:txBody>
                    <a:bodyPr/>
                    <a:lstStyle/>
                    <a:p>
                      <a:pPr algn="l" rtl="0" fontAlgn="ctr"/>
                      <a:r>
                        <a:rPr lang="es-MX" sz="1400" b="1" i="0" u="none" strike="noStrike" dirty="0">
                          <a:solidFill>
                            <a:srgbClr val="009267"/>
                          </a:solidFill>
                          <a:effectLst/>
                          <a:latin typeface="Arial" panose="020B0604020202020204" pitchFamily="34" charset="0"/>
                        </a:rPr>
                        <a:t>Agricultura, ganadería, caza, silvicultura y pesca</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9267"/>
                          </a:solidFill>
                          <a:effectLst/>
                          <a:latin typeface="Arial" panose="020B0604020202020204" pitchFamily="34" charset="0"/>
                        </a:rPr>
                        <a:t>3.521</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9267"/>
                          </a:solidFill>
                          <a:effectLst/>
                          <a:latin typeface="Arial" panose="020B0604020202020204" pitchFamily="34" charset="0"/>
                        </a:rPr>
                        <a:t>3.336</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9267"/>
                          </a:solidFill>
                          <a:effectLst/>
                          <a:latin typeface="Arial" panose="020B0604020202020204" pitchFamily="34" charset="0"/>
                        </a:rPr>
                        <a:t>16,8</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9267"/>
                          </a:solidFill>
                          <a:effectLst/>
                          <a:latin typeface="Arial" panose="020B0604020202020204" pitchFamily="34" charset="0"/>
                        </a:rPr>
                        <a:t>-185</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9267"/>
                          </a:solidFill>
                          <a:effectLst/>
                          <a:latin typeface="Arial" panose="020B0604020202020204" pitchFamily="34" charset="0"/>
                        </a:rPr>
                        <a:t>-0,8</a:t>
                      </a:r>
                    </a:p>
                  </a:txBody>
                  <a:tcPr marL="9525" marR="9525" marT="9525" marB="0" anchor="ctr">
                    <a:lnL>
                      <a:noFill/>
                    </a:lnL>
                    <a:lnR>
                      <a:noFill/>
                    </a:lnR>
                    <a:lnT>
                      <a:noFill/>
                    </a:lnT>
                    <a:lnB>
                      <a:noFill/>
                    </a:lnB>
                  </a:tcPr>
                </a:tc>
                <a:extLst>
                  <a:ext uri="{0D108BD9-81ED-4DB2-BD59-A6C34878D82A}">
                    <a16:rowId xmlns:a16="http://schemas.microsoft.com/office/drawing/2014/main" val="1744917181"/>
                  </a:ext>
                </a:extLst>
              </a:tr>
              <a:tr h="253980">
                <a:tc>
                  <a:txBody>
                    <a:bodyPr/>
                    <a:lstStyle/>
                    <a:p>
                      <a:pPr algn="l" rtl="0" fontAlgn="ctr"/>
                      <a:r>
                        <a:rPr lang="es-CO" sz="1400" b="1" i="0" u="none" strike="noStrike" dirty="0">
                          <a:solidFill>
                            <a:srgbClr val="27689D"/>
                          </a:solidFill>
                          <a:effectLst/>
                          <a:latin typeface="Arial" panose="020B0604020202020204" pitchFamily="34" charset="0"/>
                        </a:rPr>
                        <a:t>Construcción</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1.521</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1.355</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6,8</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dirty="0">
                          <a:solidFill>
                            <a:srgbClr val="27689D"/>
                          </a:solidFill>
                          <a:effectLst/>
                          <a:latin typeface="Arial" panose="020B0604020202020204" pitchFamily="34" charset="0"/>
                        </a:rPr>
                        <a:t>-166</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dirty="0">
                          <a:solidFill>
                            <a:srgbClr val="27689D"/>
                          </a:solidFill>
                          <a:effectLst/>
                          <a:latin typeface="Arial" panose="020B0604020202020204" pitchFamily="34" charset="0"/>
                        </a:rPr>
                        <a:t>-0,7</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702887682"/>
                  </a:ext>
                </a:extLst>
              </a:tr>
              <a:tr h="253980">
                <a:tc>
                  <a:txBody>
                    <a:bodyPr/>
                    <a:lstStyle/>
                    <a:p>
                      <a:pPr algn="l" rtl="0" fontAlgn="ctr"/>
                      <a:r>
                        <a:rPr lang="es-CO" sz="1400" b="1" i="0" u="none" strike="noStrike">
                          <a:solidFill>
                            <a:srgbClr val="27689D"/>
                          </a:solidFill>
                          <a:effectLst/>
                          <a:latin typeface="Arial" panose="020B0604020202020204" pitchFamily="34" charset="0"/>
                        </a:rPr>
                        <a:t>Transporte y almacenamiento</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1.545</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1.404</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7,1</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-141</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-0,6</a:t>
                      </a:r>
                    </a:p>
                  </a:txBody>
                  <a:tcPr marL="9525" marR="9525" marT="9525" marB="0" anchor="ctr">
                    <a:lnL>
                      <a:noFill/>
                    </a:lnL>
                    <a:lnR>
                      <a:noFill/>
                    </a:lnR>
                    <a:lnT>
                      <a:noFill/>
                    </a:lnT>
                    <a:lnB>
                      <a:noFill/>
                    </a:lnB>
                  </a:tcPr>
                </a:tc>
                <a:extLst>
                  <a:ext uri="{0D108BD9-81ED-4DB2-BD59-A6C34878D82A}">
                    <a16:rowId xmlns:a16="http://schemas.microsoft.com/office/drawing/2014/main" val="495497164"/>
                  </a:ext>
                </a:extLst>
              </a:tr>
              <a:tr h="282410">
                <a:tc>
                  <a:txBody>
                    <a:bodyPr/>
                    <a:lstStyle/>
                    <a:p>
                      <a:pPr algn="l" rtl="0" fontAlgn="ctr"/>
                      <a:r>
                        <a:rPr lang="es-MX" sz="1400" b="1" i="0" u="none" strike="noStrike">
                          <a:solidFill>
                            <a:srgbClr val="27689D"/>
                          </a:solidFill>
                          <a:effectLst/>
                          <a:latin typeface="Arial" panose="020B0604020202020204" pitchFamily="34" charset="0"/>
                        </a:rPr>
                        <a:t>Actividades profesionales, científicas, técnicas y servicios administrativos</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1.382</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1.259</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6,3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dirty="0">
                          <a:solidFill>
                            <a:srgbClr val="27689D"/>
                          </a:solidFill>
                          <a:effectLst/>
                          <a:latin typeface="Arial" panose="020B0604020202020204" pitchFamily="34" charset="0"/>
                        </a:rPr>
                        <a:t>-123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dirty="0">
                          <a:solidFill>
                            <a:srgbClr val="27689D"/>
                          </a:solidFill>
                          <a:effectLst/>
                          <a:latin typeface="Arial" panose="020B0604020202020204" pitchFamily="34" charset="0"/>
                        </a:rPr>
                        <a:t>-0,5</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14250421"/>
                  </a:ext>
                </a:extLst>
              </a:tr>
              <a:tr h="253980">
                <a:tc>
                  <a:txBody>
                    <a:bodyPr/>
                    <a:lstStyle/>
                    <a:p>
                      <a:pPr algn="l" rtl="0" fontAlgn="ctr"/>
                      <a:r>
                        <a:rPr lang="es-CO" sz="1400" b="1" i="0" u="none" strike="noStrike">
                          <a:solidFill>
                            <a:srgbClr val="27689D"/>
                          </a:solidFill>
                          <a:effectLst/>
                          <a:latin typeface="Arial" panose="020B0604020202020204" pitchFamily="34" charset="0"/>
                        </a:rPr>
                        <a:t>Actividades inmobiliarias</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282</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235</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1,2</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-47</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-0,2</a:t>
                      </a:r>
                    </a:p>
                  </a:txBody>
                  <a:tcPr marL="9525" marR="9525" marT="9525" marB="0" anchor="ctr">
                    <a:lnL>
                      <a:noFill/>
                    </a:lnL>
                    <a:lnR>
                      <a:noFill/>
                    </a:lnR>
                    <a:lnT>
                      <a:noFill/>
                    </a:lnT>
                    <a:lnB>
                      <a:noFill/>
                    </a:lnB>
                  </a:tcPr>
                </a:tc>
                <a:extLst>
                  <a:ext uri="{0D108BD9-81ED-4DB2-BD59-A6C34878D82A}">
                    <a16:rowId xmlns:a16="http://schemas.microsoft.com/office/drawing/2014/main" val="3305277306"/>
                  </a:ext>
                </a:extLst>
              </a:tr>
              <a:tr h="253980">
                <a:tc>
                  <a:txBody>
                    <a:bodyPr/>
                    <a:lstStyle/>
                    <a:p>
                      <a:pPr algn="l" rtl="0" fontAlgn="ctr"/>
                      <a:r>
                        <a:rPr lang="es-MX" sz="1400" b="1" i="0" u="none" strike="noStrike">
                          <a:solidFill>
                            <a:srgbClr val="27689D"/>
                          </a:solidFill>
                          <a:effectLst/>
                          <a:latin typeface="Arial" panose="020B0604020202020204" pitchFamily="34" charset="0"/>
                        </a:rPr>
                        <a:t>Actividades financieras y de seguros</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317</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282</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1,4</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dirty="0">
                          <a:solidFill>
                            <a:srgbClr val="27689D"/>
                          </a:solidFill>
                          <a:effectLst/>
                          <a:latin typeface="Arial" panose="020B0604020202020204" pitchFamily="34" charset="0"/>
                        </a:rPr>
                        <a:t>-35</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dirty="0">
                          <a:solidFill>
                            <a:srgbClr val="27689D"/>
                          </a:solidFill>
                          <a:effectLst/>
                          <a:latin typeface="Arial" panose="020B0604020202020204" pitchFamily="34" charset="0"/>
                        </a:rPr>
                        <a:t>-0,2</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862591283"/>
                  </a:ext>
                </a:extLst>
              </a:tr>
              <a:tr h="253980">
                <a:tc>
                  <a:txBody>
                    <a:bodyPr/>
                    <a:lstStyle/>
                    <a:p>
                      <a:pPr algn="l" rtl="0" fontAlgn="ctr"/>
                      <a:r>
                        <a:rPr lang="es-CO" sz="1400" b="1" i="0" u="none" strike="noStrike" dirty="0">
                          <a:solidFill>
                            <a:srgbClr val="27689D"/>
                          </a:solidFill>
                          <a:effectLst/>
                          <a:latin typeface="Arial" panose="020B0604020202020204" pitchFamily="34" charset="0"/>
                        </a:rPr>
                        <a:t>Información y comunicaciones</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323</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299</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1,5</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-24</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-0,1</a:t>
                      </a:r>
                    </a:p>
                  </a:txBody>
                  <a:tcPr marL="9525" marR="9525" marT="9525" marB="0" anchor="ctr">
                    <a:lnL>
                      <a:noFill/>
                    </a:lnL>
                    <a:lnR>
                      <a:noFill/>
                    </a:lnR>
                    <a:lnT>
                      <a:noFill/>
                    </a:lnT>
                    <a:lnB>
                      <a:noFill/>
                    </a:lnB>
                  </a:tcPr>
                </a:tc>
                <a:extLst>
                  <a:ext uri="{0D108BD9-81ED-4DB2-BD59-A6C34878D82A}">
                    <a16:rowId xmlns:a16="http://schemas.microsoft.com/office/drawing/2014/main" val="1145962288"/>
                  </a:ext>
                </a:extLst>
              </a:tr>
              <a:tr h="253980">
                <a:tc>
                  <a:txBody>
                    <a:bodyPr/>
                    <a:lstStyle/>
                    <a:p>
                      <a:pPr algn="l" rtl="0" fontAlgn="ctr"/>
                      <a:r>
                        <a:rPr lang="es-MX" sz="1400" b="1" i="0" u="none" strike="noStrike">
                          <a:solidFill>
                            <a:srgbClr val="27689D"/>
                          </a:solidFill>
                          <a:effectLst/>
                          <a:latin typeface="Arial" panose="020B0604020202020204" pitchFamily="34" charset="0"/>
                        </a:rPr>
                        <a:t>Suministro de electricidad gas, agua y gestión de desechos</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393</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427</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2,2</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34</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0,2</a:t>
                      </a:r>
                    </a:p>
                  </a:txBody>
                  <a:tcPr marL="9525" marR="9525" marT="9525" marB="0" anchor="ctr">
                    <a:lnL>
                      <a:noFill/>
                    </a:lnL>
                    <a:lnR>
                      <a:noFill/>
                    </a:lnR>
                    <a:lnT>
                      <a:noFill/>
                    </a:lnT>
                    <a:lnB>
                      <a:noFill/>
                    </a:lnB>
                  </a:tcPr>
                </a:tc>
                <a:extLst>
                  <a:ext uri="{0D108BD9-81ED-4DB2-BD59-A6C34878D82A}">
                    <a16:rowId xmlns:a16="http://schemas.microsoft.com/office/drawing/2014/main" val="469206263"/>
                  </a:ext>
                </a:extLst>
              </a:tr>
            </a:tbl>
          </a:graphicData>
        </a:graphic>
      </p:graphicFrame>
      <p:sp>
        <p:nvSpPr>
          <p:cNvPr id="7" name="Rectángulo 6">
            <a:extLst>
              <a:ext uri="{FF2B5EF4-FFF2-40B4-BE49-F238E27FC236}">
                <a16:creationId xmlns:a16="http://schemas.microsoft.com/office/drawing/2014/main" id="{D71254BB-150C-488E-96E8-6C9D77FE0FA9}"/>
              </a:ext>
            </a:extLst>
          </p:cNvPr>
          <p:cNvSpPr/>
          <p:nvPr/>
        </p:nvSpPr>
        <p:spPr>
          <a:xfrm>
            <a:off x="107105" y="5384874"/>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11450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3922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a:t>
            </a:r>
          </a:p>
          <a:p>
            <a:pPr algn="ctr">
              <a:lnSpc>
                <a:spcPct val="100000"/>
              </a:lnSpc>
              <a:spcBef>
                <a:spcPct val="0"/>
              </a:spcBef>
              <a:buClrTx/>
              <a:buSzTx/>
              <a:buNone/>
            </a:pPr>
            <a:r>
              <a:rPr lang="es-ES" altLang="es-CO" sz="2400" b="1" dirty="0">
                <a:solidFill>
                  <a:srgbClr val="395F9B"/>
                </a:solidFill>
                <a:latin typeface="+mn-lt"/>
                <a:ea typeface="+mn-ea"/>
                <a:cs typeface="+mn-cs"/>
              </a:rPr>
              <a:t>Centros poblados y rural disperso anual (2001-2020)</a:t>
            </a:r>
          </a:p>
        </p:txBody>
      </p:sp>
      <p:sp>
        <p:nvSpPr>
          <p:cNvPr id="20" name="Rectángulo 19">
            <a:extLst>
              <a:ext uri="{FF2B5EF4-FFF2-40B4-BE49-F238E27FC236}">
                <a16:creationId xmlns:a16="http://schemas.microsoft.com/office/drawing/2014/main" id="{3AF77547-FB99-469A-8718-978B8988598F}"/>
              </a:ext>
            </a:extLst>
          </p:cNvPr>
          <p:cNvSpPr/>
          <p:nvPr/>
        </p:nvSpPr>
        <p:spPr>
          <a:xfrm>
            <a:off x="-45810" y="5444899"/>
            <a:ext cx="2669471" cy="646331"/>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Tasa de desempleo rural en 2020</a:t>
            </a:r>
            <a:endParaRPr lang="es-CO" b="1"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2193719" y="5557645"/>
            <a:ext cx="1112889"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8,7%</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3390688" y="5425851"/>
            <a:ext cx="2630803"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superior en 2,2 p.p </a:t>
            </a:r>
          </a:p>
          <a:p>
            <a:r>
              <a:rPr lang="es-CO" b="1" dirty="0">
                <a:solidFill>
                  <a:srgbClr val="27689D"/>
                </a:solidFill>
                <a:ea typeface="Calibri" panose="020F0502020204030204" pitchFamily="34" charset="0"/>
                <a:cs typeface="Arial" panose="020B0604020202020204" pitchFamily="34" charset="0"/>
              </a:rPr>
              <a:t>a la tasa presentada en 2019 (6,5%)</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5937536" y="5395678"/>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C65894AB-9561-47CA-9C94-6862F9DD5CFF}"/>
              </a:ext>
            </a:extLst>
          </p:cNvPr>
          <p:cNvSpPr/>
          <p:nvPr/>
        </p:nvSpPr>
        <p:spPr>
          <a:xfrm>
            <a:off x="6052487" y="5408761"/>
            <a:ext cx="1556142" cy="923330"/>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Población ocupada en 2020</a:t>
            </a:r>
            <a:endParaRPr lang="es-CO" b="1" dirty="0">
              <a:latin typeface="+mj-lt"/>
              <a:cs typeface="Arial" panose="020B0604020202020204" pitchFamily="34" charset="0"/>
            </a:endParaRPr>
          </a:p>
        </p:txBody>
      </p:sp>
      <p:sp>
        <p:nvSpPr>
          <p:cNvPr id="14" name="Rectángulo 13">
            <a:extLst>
              <a:ext uri="{FF2B5EF4-FFF2-40B4-BE49-F238E27FC236}">
                <a16:creationId xmlns:a16="http://schemas.microsoft.com/office/drawing/2014/main" id="{00B9F3A1-3C68-4886-AF92-3D5AF5796789}"/>
              </a:ext>
            </a:extLst>
          </p:cNvPr>
          <p:cNvSpPr/>
          <p:nvPr/>
        </p:nvSpPr>
        <p:spPr>
          <a:xfrm>
            <a:off x="7403061" y="5432641"/>
            <a:ext cx="1556142" cy="830997"/>
          </a:xfrm>
          <a:prstGeom prst="rect">
            <a:avLst/>
          </a:prstGeom>
        </p:spPr>
        <p:txBody>
          <a:bodyPr wrap="square">
            <a:spAutoFit/>
          </a:bodyPr>
          <a:lstStyle/>
          <a:p>
            <a:pPr algn="ctr"/>
            <a:r>
              <a:rPr lang="es-CO" sz="2400" b="1" dirty="0">
                <a:solidFill>
                  <a:srgbClr val="00B050"/>
                </a:solidFill>
                <a:latin typeface="+mj-lt"/>
                <a:ea typeface="Calibri" panose="020F0502020204030204" pitchFamily="34" charset="0"/>
                <a:cs typeface="Arial" panose="020B0604020202020204" pitchFamily="34" charset="0"/>
              </a:rPr>
              <a:t>4,4 millones</a:t>
            </a:r>
            <a:endParaRPr lang="es-CO" sz="2400" b="1" dirty="0">
              <a:solidFill>
                <a:srgbClr val="00B050"/>
              </a:solidFill>
              <a:latin typeface="+mj-lt"/>
              <a:cs typeface="Arial" panose="020B0604020202020204" pitchFamily="34" charset="0"/>
            </a:endParaRPr>
          </a:p>
        </p:txBody>
      </p:sp>
      <p:sp>
        <p:nvSpPr>
          <p:cNvPr id="15" name="Rectángulo 14">
            <a:extLst>
              <a:ext uri="{FF2B5EF4-FFF2-40B4-BE49-F238E27FC236}">
                <a16:creationId xmlns:a16="http://schemas.microsoft.com/office/drawing/2014/main" id="{6D8041EB-8C58-4854-B3C1-DCCEC6B4368C}"/>
              </a:ext>
            </a:extLst>
          </p:cNvPr>
          <p:cNvSpPr/>
          <p:nvPr/>
        </p:nvSpPr>
        <p:spPr>
          <a:xfrm>
            <a:off x="8980440" y="5386474"/>
            <a:ext cx="2999771" cy="923330"/>
          </a:xfrm>
          <a:prstGeom prst="rect">
            <a:avLst/>
          </a:prstGeom>
        </p:spPr>
        <p:txBody>
          <a:bodyPr wrap="square">
            <a:spAutoFit/>
          </a:bodyPr>
          <a:lstStyle/>
          <a:p>
            <a:r>
              <a:rPr lang="es-CO" b="1" dirty="0">
                <a:solidFill>
                  <a:srgbClr val="27689D"/>
                </a:solidFill>
                <a:latin typeface="+mj-lt"/>
                <a:cs typeface="Arial" panose="020B0604020202020204" pitchFamily="34" charset="0"/>
              </a:rPr>
              <a:t>Inferior en 330 mil personas a la población ocupada en el año 2019</a:t>
            </a:r>
          </a:p>
        </p:txBody>
      </p:sp>
      <p:graphicFrame>
        <p:nvGraphicFramePr>
          <p:cNvPr id="13" name="Gráfico 12">
            <a:extLst>
              <a:ext uri="{FF2B5EF4-FFF2-40B4-BE49-F238E27FC236}">
                <a16:creationId xmlns:a16="http://schemas.microsoft.com/office/drawing/2014/main" id="{7CF4DDB7-ABAE-4DA2-82A2-4546B09FD40F}"/>
              </a:ext>
            </a:extLst>
          </p:cNvPr>
          <p:cNvGraphicFramePr>
            <a:graphicFrameLocks/>
          </p:cNvGraphicFramePr>
          <p:nvPr>
            <p:extLst>
              <p:ext uri="{D42A27DB-BD31-4B8C-83A1-F6EECF244321}">
                <p14:modId xmlns:p14="http://schemas.microsoft.com/office/powerpoint/2010/main" val="3735388658"/>
              </p:ext>
            </p:extLst>
          </p:nvPr>
        </p:nvGraphicFramePr>
        <p:xfrm>
          <a:off x="136634" y="1216051"/>
          <a:ext cx="11843577" cy="419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945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281674" y="3118768"/>
            <a:ext cx="6087595" cy="954107"/>
          </a:xfrm>
          <a:prstGeom prst="rect">
            <a:avLst/>
          </a:prstGeom>
          <a:noFill/>
        </p:spPr>
        <p:txBody>
          <a:bodyPr wrap="square" rtlCol="0">
            <a:spAutoFit/>
          </a:bodyPr>
          <a:lstStyle/>
          <a:p>
            <a:r>
              <a:rPr lang="es-ES" sz="3200" dirty="0">
                <a:solidFill>
                  <a:prstClr val="white"/>
                </a:solidFill>
                <a:latin typeface="Arial Black" panose="020B0A04020102020204" pitchFamily="34" charset="0"/>
              </a:rPr>
              <a:t>Diciembre de 2020</a:t>
            </a:r>
            <a:br>
              <a:rPr lang="es-ES" sz="3200" dirty="0">
                <a:solidFill>
                  <a:prstClr val="white"/>
                </a:solidFill>
                <a:latin typeface="Arial Black" panose="020B0A04020102020204" pitchFamily="34" charset="0"/>
              </a:rPr>
            </a:br>
            <a:endParaRPr lang="es-ES" sz="24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29 de enero de 2020</a:t>
            </a:r>
          </a:p>
        </p:txBody>
      </p:sp>
    </p:spTree>
    <p:extLst>
      <p:ext uri="{BB962C8B-B14F-4D97-AF65-F5344CB8AC3E}">
        <p14:creationId xmlns:p14="http://schemas.microsoft.com/office/powerpoint/2010/main" val="109294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total nacional en diciembre (2001-2020)</a:t>
            </a:r>
          </a:p>
        </p:txBody>
      </p:sp>
      <p:sp>
        <p:nvSpPr>
          <p:cNvPr id="20" name="Rectángulo 19">
            <a:extLst>
              <a:ext uri="{FF2B5EF4-FFF2-40B4-BE49-F238E27FC236}">
                <a16:creationId xmlns:a16="http://schemas.microsoft.com/office/drawing/2014/main" id="{3AF77547-FB99-469A-8718-978B8988598F}"/>
              </a:ext>
            </a:extLst>
          </p:cNvPr>
          <p:cNvSpPr/>
          <p:nvPr/>
        </p:nvSpPr>
        <p:spPr>
          <a:xfrm>
            <a:off x="7748" y="5165764"/>
            <a:ext cx="2600785" cy="923330"/>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Tasa de desempleo nacional en diciembre de 2020</a:t>
            </a:r>
            <a:endParaRPr lang="es-CO" b="1"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2406873" y="5343852"/>
            <a:ext cx="1111945"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13,4%</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3482133" y="5163498"/>
            <a:ext cx="2802895"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superior en 3,8 p.p</a:t>
            </a:r>
          </a:p>
          <a:p>
            <a:r>
              <a:rPr lang="es-CO" b="1" dirty="0">
                <a:solidFill>
                  <a:srgbClr val="27689D"/>
                </a:solidFill>
                <a:ea typeface="Calibri" panose="020F0502020204030204" pitchFamily="34" charset="0"/>
                <a:cs typeface="Arial" panose="020B0604020202020204" pitchFamily="34" charset="0"/>
              </a:rPr>
              <a:t>a la tasa del mismo mes un año atrás (9,5%)</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305391" y="516445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12" name="Gráfico 11">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713026817"/>
              </p:ext>
            </p:extLst>
          </p:nvPr>
        </p:nvGraphicFramePr>
        <p:xfrm>
          <a:off x="136641" y="834589"/>
          <a:ext cx="11807491" cy="4266806"/>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ángulo 13">
            <a:extLst>
              <a:ext uri="{FF2B5EF4-FFF2-40B4-BE49-F238E27FC236}">
                <a16:creationId xmlns:a16="http://schemas.microsoft.com/office/drawing/2014/main" id="{C20CAAD6-D084-4416-80AF-5396A45349B0}"/>
              </a:ext>
            </a:extLst>
          </p:cNvPr>
          <p:cNvSpPr/>
          <p:nvPr/>
        </p:nvSpPr>
        <p:spPr>
          <a:xfrm>
            <a:off x="6378300" y="5167031"/>
            <a:ext cx="1676731" cy="1200329"/>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Población ocupada en diciembre de 2020</a:t>
            </a:r>
            <a:endParaRPr lang="es-CO" b="1" dirty="0">
              <a:latin typeface="+mj-lt"/>
              <a:cs typeface="Arial" panose="020B0604020202020204" pitchFamily="34" charset="0"/>
            </a:endParaRPr>
          </a:p>
        </p:txBody>
      </p:sp>
      <p:sp>
        <p:nvSpPr>
          <p:cNvPr id="15" name="Rectángulo 14">
            <a:extLst>
              <a:ext uri="{FF2B5EF4-FFF2-40B4-BE49-F238E27FC236}">
                <a16:creationId xmlns:a16="http://schemas.microsoft.com/office/drawing/2014/main" id="{B755E341-EE68-4D06-A280-3C7E67610845}"/>
              </a:ext>
            </a:extLst>
          </p:cNvPr>
          <p:cNvSpPr/>
          <p:nvPr/>
        </p:nvSpPr>
        <p:spPr>
          <a:xfrm>
            <a:off x="7947646" y="5252570"/>
            <a:ext cx="1459112" cy="830997"/>
          </a:xfrm>
          <a:prstGeom prst="rect">
            <a:avLst/>
          </a:prstGeom>
        </p:spPr>
        <p:txBody>
          <a:bodyPr wrap="square">
            <a:spAutoFit/>
          </a:bodyPr>
          <a:lstStyle/>
          <a:p>
            <a:pPr algn="ctr"/>
            <a:r>
              <a:rPr lang="es-CO" sz="2400" b="1" dirty="0">
                <a:solidFill>
                  <a:srgbClr val="00B050"/>
                </a:solidFill>
                <a:latin typeface="+mj-lt"/>
                <a:ea typeface="Calibri" panose="020F0502020204030204" pitchFamily="34" charset="0"/>
                <a:cs typeface="Arial" panose="020B0604020202020204" pitchFamily="34" charset="0"/>
              </a:rPr>
              <a:t>21,4 millones</a:t>
            </a:r>
            <a:endParaRPr lang="es-CO" sz="2400" b="1" dirty="0">
              <a:solidFill>
                <a:srgbClr val="00B050"/>
              </a:solidFill>
              <a:latin typeface="+mj-lt"/>
              <a:cs typeface="Arial" panose="020B0604020202020204" pitchFamily="34" charset="0"/>
            </a:endParaRPr>
          </a:p>
        </p:txBody>
      </p:sp>
      <p:sp>
        <p:nvSpPr>
          <p:cNvPr id="17" name="Rectángulo 16">
            <a:extLst>
              <a:ext uri="{FF2B5EF4-FFF2-40B4-BE49-F238E27FC236}">
                <a16:creationId xmlns:a16="http://schemas.microsoft.com/office/drawing/2014/main" id="{453AD743-9E87-4294-A4D1-62C4D71FE91A}"/>
              </a:ext>
            </a:extLst>
          </p:cNvPr>
          <p:cNvSpPr/>
          <p:nvPr/>
        </p:nvSpPr>
        <p:spPr>
          <a:xfrm>
            <a:off x="9348291" y="5155254"/>
            <a:ext cx="2941061" cy="923330"/>
          </a:xfrm>
          <a:prstGeom prst="rect">
            <a:avLst/>
          </a:prstGeom>
        </p:spPr>
        <p:txBody>
          <a:bodyPr wrap="square">
            <a:spAutoFit/>
          </a:bodyPr>
          <a:lstStyle/>
          <a:p>
            <a:r>
              <a:rPr lang="es-CO" b="1" dirty="0">
                <a:solidFill>
                  <a:srgbClr val="27689D"/>
                </a:solidFill>
                <a:latin typeface="+mj-lt"/>
                <a:cs typeface="Arial" panose="020B0604020202020204" pitchFamily="34" charset="0"/>
              </a:rPr>
              <a:t>Inferior en 1,4 millones a la población ocupada en diciembre de 2019</a:t>
            </a:r>
          </a:p>
        </p:txBody>
      </p:sp>
    </p:spTree>
    <p:extLst>
      <p:ext uri="{BB962C8B-B14F-4D97-AF65-F5344CB8AC3E}">
        <p14:creationId xmlns:p14="http://schemas.microsoft.com/office/powerpoint/2010/main" val="319034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en diciembre (2019-2020)</a:t>
            </a:r>
          </a:p>
        </p:txBody>
      </p:sp>
      <p:sp>
        <p:nvSpPr>
          <p:cNvPr id="27" name="Rectángulo 26">
            <a:extLst>
              <a:ext uri="{FF2B5EF4-FFF2-40B4-BE49-F238E27FC236}">
                <a16:creationId xmlns:a16="http://schemas.microsoft.com/office/drawing/2014/main" id="{57715B8D-A7FE-4CAC-8D24-DCB4DCE6AC7A}"/>
              </a:ext>
            </a:extLst>
          </p:cNvPr>
          <p:cNvSpPr/>
          <p:nvPr/>
        </p:nvSpPr>
        <p:spPr>
          <a:xfrm>
            <a:off x="2280745" y="5762752"/>
            <a:ext cx="9749723" cy="923330"/>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En diciembre, la población ocupada del país </a:t>
            </a:r>
            <a:r>
              <a:rPr lang="es-MX" b="1" dirty="0">
                <a:solidFill>
                  <a:srgbClr val="27689D"/>
                </a:solidFill>
                <a:latin typeface="+mj-lt"/>
                <a:ea typeface="Calibri" panose="020F0502020204030204" pitchFamily="34" charset="0"/>
                <a:cs typeface="Arial" panose="020B0604020202020204" pitchFamily="34" charset="0"/>
              </a:rPr>
              <a:t>disminuyó en 1,4 millones de personas </a:t>
            </a:r>
            <a:r>
              <a:rPr lang="es-MX" dirty="0">
                <a:solidFill>
                  <a:srgbClr val="27689D"/>
                </a:solidFill>
                <a:latin typeface="+mj-lt"/>
                <a:ea typeface="Calibri" panose="020F0502020204030204" pitchFamily="34" charset="0"/>
                <a:cs typeface="Arial" panose="020B0604020202020204" pitchFamily="34" charset="0"/>
              </a:rPr>
              <a:t>con respecto a diciembre de 2019. Por su parte </a:t>
            </a:r>
            <a:r>
              <a:rPr lang="es-MX" b="1" dirty="0">
                <a:solidFill>
                  <a:srgbClr val="27689D"/>
                </a:solidFill>
                <a:latin typeface="+mj-lt"/>
                <a:ea typeface="Calibri" panose="020F0502020204030204" pitchFamily="34" charset="0"/>
                <a:cs typeface="Arial" panose="020B0604020202020204" pitchFamily="34" charset="0"/>
              </a:rPr>
              <a:t>la agricultura, ganadería, caza, silvicultura y pesca disminuyó en 146 mil ocupados.</a:t>
            </a: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DA5CF79A-893A-4CD2-90D4-D7809B50CC27}"/>
              </a:ext>
            </a:extLst>
          </p:cNvPr>
          <p:cNvGraphicFramePr>
            <a:graphicFrameLocks noGrp="1"/>
          </p:cNvGraphicFramePr>
          <p:nvPr>
            <p:extLst>
              <p:ext uri="{D42A27DB-BD31-4B8C-83A1-F6EECF244321}">
                <p14:modId xmlns:p14="http://schemas.microsoft.com/office/powerpoint/2010/main" val="2209608719"/>
              </p:ext>
            </p:extLst>
          </p:nvPr>
        </p:nvGraphicFramePr>
        <p:xfrm>
          <a:off x="145272" y="1324726"/>
          <a:ext cx="11901457" cy="4035208"/>
        </p:xfrm>
        <a:graphic>
          <a:graphicData uri="http://schemas.openxmlformats.org/drawingml/2006/table">
            <a:tbl>
              <a:tblPr/>
              <a:tblGrid>
                <a:gridCol w="7128000">
                  <a:extLst>
                    <a:ext uri="{9D8B030D-6E8A-4147-A177-3AD203B41FA5}">
                      <a16:colId xmlns:a16="http://schemas.microsoft.com/office/drawing/2014/main" val="2166918663"/>
                    </a:ext>
                  </a:extLst>
                </a:gridCol>
                <a:gridCol w="936000">
                  <a:extLst>
                    <a:ext uri="{9D8B030D-6E8A-4147-A177-3AD203B41FA5}">
                      <a16:colId xmlns:a16="http://schemas.microsoft.com/office/drawing/2014/main" val="2465948968"/>
                    </a:ext>
                  </a:extLst>
                </a:gridCol>
                <a:gridCol w="936000">
                  <a:extLst>
                    <a:ext uri="{9D8B030D-6E8A-4147-A177-3AD203B41FA5}">
                      <a16:colId xmlns:a16="http://schemas.microsoft.com/office/drawing/2014/main" val="1864119397"/>
                    </a:ext>
                  </a:extLst>
                </a:gridCol>
                <a:gridCol w="957457">
                  <a:extLst>
                    <a:ext uri="{9D8B030D-6E8A-4147-A177-3AD203B41FA5}">
                      <a16:colId xmlns:a16="http://schemas.microsoft.com/office/drawing/2014/main" val="2840127003"/>
                    </a:ext>
                  </a:extLst>
                </a:gridCol>
                <a:gridCol w="1008000">
                  <a:extLst>
                    <a:ext uri="{9D8B030D-6E8A-4147-A177-3AD203B41FA5}">
                      <a16:colId xmlns:a16="http://schemas.microsoft.com/office/drawing/2014/main" val="3818422667"/>
                    </a:ext>
                  </a:extLst>
                </a:gridCol>
                <a:gridCol w="936000">
                  <a:extLst>
                    <a:ext uri="{9D8B030D-6E8A-4147-A177-3AD203B41FA5}">
                      <a16:colId xmlns:a16="http://schemas.microsoft.com/office/drawing/2014/main" val="4143186580"/>
                    </a:ext>
                  </a:extLst>
                </a:gridCol>
              </a:tblGrid>
              <a:tr h="421120">
                <a:tc>
                  <a:txBody>
                    <a:bodyPr/>
                    <a:lstStyle/>
                    <a:p>
                      <a:pPr algn="ctr" fontAlgn="ctr"/>
                      <a:r>
                        <a:rPr lang="es-CO" sz="1000" b="1" i="0" u="none" strike="noStrike" dirty="0">
                          <a:solidFill>
                            <a:schemeClr val="bg1"/>
                          </a:solidFill>
                          <a:effectLst/>
                          <a:latin typeface="Arial" panose="020B0604020202020204" pitchFamily="34" charset="0"/>
                        </a:rPr>
                        <a:t> Rama de actividad </a:t>
                      </a:r>
                    </a:p>
                  </a:txBody>
                  <a:tcPr marL="9477" marR="9477" marT="9477" marB="0" anchor="ctr">
                    <a:lnL>
                      <a:noFill/>
                    </a:lnL>
                    <a:lnR>
                      <a:noFill/>
                    </a:lnR>
                    <a:lnT>
                      <a:noFill/>
                    </a:lnT>
                    <a:lnB>
                      <a:noFill/>
                    </a:lnB>
                    <a:solidFill>
                      <a:srgbClr val="27689D"/>
                    </a:solidFill>
                  </a:tcPr>
                </a:tc>
                <a:tc>
                  <a:txBody>
                    <a:bodyPr/>
                    <a:lstStyle/>
                    <a:p>
                      <a:pPr algn="ctr" fontAlgn="ctr"/>
                      <a:r>
                        <a:rPr lang="es-CO" sz="1000" b="1" i="0" u="none" strike="noStrike" dirty="0">
                          <a:solidFill>
                            <a:schemeClr val="bg1"/>
                          </a:solidFill>
                          <a:effectLst/>
                          <a:latin typeface="Arial" panose="020B0604020202020204" pitchFamily="34" charset="0"/>
                        </a:rPr>
                        <a:t>Diciembre</a:t>
                      </a:r>
                      <a:br>
                        <a:rPr lang="es-CO" sz="1000" b="1" i="0" u="none" strike="noStrike" dirty="0">
                          <a:solidFill>
                            <a:schemeClr val="bg1"/>
                          </a:solidFill>
                          <a:effectLst/>
                          <a:latin typeface="Arial" panose="020B0604020202020204" pitchFamily="34" charset="0"/>
                        </a:rPr>
                      </a:br>
                      <a:r>
                        <a:rPr lang="es-CO" sz="1000" b="1" i="0" u="none" strike="noStrike" dirty="0">
                          <a:solidFill>
                            <a:schemeClr val="bg1"/>
                          </a:solidFill>
                          <a:effectLst/>
                          <a:latin typeface="Arial" panose="020B0604020202020204" pitchFamily="34" charset="0"/>
                        </a:rPr>
                        <a:t> 2019</a:t>
                      </a:r>
                    </a:p>
                  </a:txBody>
                  <a:tcPr marL="9477" marR="9477" marT="9477" marB="0" anchor="ctr">
                    <a:lnL>
                      <a:noFill/>
                    </a:lnL>
                    <a:lnR>
                      <a:noFill/>
                    </a:lnR>
                    <a:lnT>
                      <a:noFill/>
                    </a:lnT>
                    <a:lnB>
                      <a:noFill/>
                    </a:lnB>
                    <a:solidFill>
                      <a:srgbClr val="27689D"/>
                    </a:solidFill>
                  </a:tcPr>
                </a:tc>
                <a:tc>
                  <a:txBody>
                    <a:bodyPr/>
                    <a:lstStyle/>
                    <a:p>
                      <a:pPr algn="ctr" fontAlgn="ctr"/>
                      <a:r>
                        <a:rPr lang="es-CO" sz="1000" b="1" i="0" u="none" strike="noStrike" dirty="0">
                          <a:solidFill>
                            <a:schemeClr val="bg1"/>
                          </a:solidFill>
                          <a:effectLst/>
                          <a:latin typeface="Arial" panose="020B0604020202020204" pitchFamily="34" charset="0"/>
                        </a:rPr>
                        <a:t>Diciembre </a:t>
                      </a:r>
                      <a:br>
                        <a:rPr lang="es-CO" sz="1000" b="1" i="0" u="none" strike="noStrike" dirty="0">
                          <a:solidFill>
                            <a:schemeClr val="bg1"/>
                          </a:solidFill>
                          <a:effectLst/>
                          <a:latin typeface="Arial" panose="020B0604020202020204" pitchFamily="34" charset="0"/>
                        </a:rPr>
                      </a:br>
                      <a:r>
                        <a:rPr lang="es-CO" sz="1000" b="1" i="0" u="none" strike="noStrike" dirty="0">
                          <a:solidFill>
                            <a:schemeClr val="bg1"/>
                          </a:solidFill>
                          <a:effectLst/>
                          <a:latin typeface="Arial" panose="020B0604020202020204" pitchFamily="34" charset="0"/>
                        </a:rPr>
                        <a:t>2020</a:t>
                      </a:r>
                    </a:p>
                  </a:txBody>
                  <a:tcPr marL="9477" marR="9477" marT="9477" marB="0" anchor="ctr">
                    <a:lnL>
                      <a:noFill/>
                    </a:lnL>
                    <a:lnR>
                      <a:noFill/>
                    </a:lnR>
                    <a:lnT>
                      <a:noFill/>
                    </a:lnT>
                    <a:lnB>
                      <a:noFill/>
                    </a:lnB>
                    <a:solidFill>
                      <a:srgbClr val="27689D"/>
                    </a:solidFill>
                  </a:tcPr>
                </a:tc>
                <a:tc>
                  <a:txBody>
                    <a:bodyPr/>
                    <a:lstStyle/>
                    <a:p>
                      <a:pPr algn="ctr" fontAlgn="b"/>
                      <a:r>
                        <a:rPr lang="es-CO" sz="1000" b="1" i="0" u="none" strike="noStrike" dirty="0">
                          <a:solidFill>
                            <a:schemeClr val="bg1"/>
                          </a:solidFill>
                          <a:effectLst/>
                          <a:latin typeface="Arial" panose="020B0604020202020204" pitchFamily="34" charset="0"/>
                        </a:rPr>
                        <a:t> Distribución </a:t>
                      </a:r>
                    </a:p>
                    <a:p>
                      <a:pPr algn="ctr" fontAlgn="b"/>
                      <a:r>
                        <a:rPr lang="es-CO" sz="1000" b="1" i="0" u="none" strike="noStrike" dirty="0">
                          <a:solidFill>
                            <a:schemeClr val="bg1"/>
                          </a:solidFill>
                          <a:effectLst/>
                          <a:latin typeface="Arial" panose="020B0604020202020204" pitchFamily="34" charset="0"/>
                        </a:rPr>
                        <a:t>(%) </a:t>
                      </a:r>
                    </a:p>
                  </a:txBody>
                  <a:tcPr marL="9477" marR="9477" marT="9477" marB="0" anchor="ctr">
                    <a:lnL>
                      <a:noFill/>
                    </a:lnL>
                    <a:lnR>
                      <a:noFill/>
                    </a:lnR>
                    <a:lnT>
                      <a:noFill/>
                    </a:lnT>
                    <a:lnB>
                      <a:noFill/>
                    </a:lnB>
                    <a:solidFill>
                      <a:srgbClr val="27689D"/>
                    </a:solidFill>
                  </a:tcPr>
                </a:tc>
                <a:tc>
                  <a:txBody>
                    <a:bodyPr/>
                    <a:lstStyle/>
                    <a:p>
                      <a:pPr algn="ctr" fontAlgn="ctr"/>
                      <a:r>
                        <a:rPr lang="es-CO" sz="1000" b="1" i="0" u="none" strike="noStrike" dirty="0">
                          <a:solidFill>
                            <a:schemeClr val="bg1"/>
                          </a:solidFill>
                          <a:effectLst/>
                          <a:latin typeface="Arial" panose="020B0604020202020204" pitchFamily="34" charset="0"/>
                        </a:rPr>
                        <a:t> Variación</a:t>
                      </a:r>
                    </a:p>
                    <a:p>
                      <a:pPr algn="ctr" fontAlgn="ctr"/>
                      <a:r>
                        <a:rPr lang="es-CO" sz="1000" b="1" i="0" u="none" strike="noStrike" dirty="0">
                          <a:solidFill>
                            <a:schemeClr val="bg1"/>
                          </a:solidFill>
                          <a:effectLst/>
                          <a:latin typeface="Arial" panose="020B0604020202020204" pitchFamily="34" charset="0"/>
                        </a:rPr>
                        <a:t> absoluta </a:t>
                      </a:r>
                    </a:p>
                  </a:txBody>
                  <a:tcPr marL="9477" marR="9477" marT="9477" marB="0" anchor="ctr">
                    <a:lnL>
                      <a:noFill/>
                    </a:lnL>
                    <a:lnR>
                      <a:noFill/>
                    </a:lnR>
                    <a:lnT>
                      <a:noFill/>
                    </a:lnT>
                    <a:lnB>
                      <a:noFill/>
                    </a:lnB>
                    <a:solidFill>
                      <a:srgbClr val="27689D"/>
                    </a:solidFill>
                  </a:tcPr>
                </a:tc>
                <a:tc>
                  <a:txBody>
                    <a:bodyPr/>
                    <a:lstStyle/>
                    <a:p>
                      <a:pPr algn="ctr" fontAlgn="ctr"/>
                      <a:r>
                        <a:rPr lang="es-CO" sz="1000" b="1" i="0" u="none" strike="noStrike" dirty="0">
                          <a:solidFill>
                            <a:schemeClr val="bg1"/>
                          </a:solidFill>
                          <a:effectLst/>
                          <a:latin typeface="Arial" panose="020B0604020202020204" pitchFamily="34" charset="0"/>
                        </a:rPr>
                        <a:t> </a:t>
                      </a:r>
                      <a:r>
                        <a:rPr lang="es-CO" sz="1000" b="1" i="0" u="none" strike="noStrike">
                          <a:solidFill>
                            <a:schemeClr val="bg1"/>
                          </a:solidFill>
                          <a:effectLst/>
                          <a:latin typeface="Arial" panose="020B0604020202020204" pitchFamily="34" charset="0"/>
                        </a:rPr>
                        <a:t>Contribución </a:t>
                      </a:r>
                    </a:p>
                    <a:p>
                      <a:pPr algn="ctr" fontAlgn="ctr"/>
                      <a:r>
                        <a:rPr lang="es-CO" sz="1000" b="1" i="0" u="none" strike="noStrike">
                          <a:solidFill>
                            <a:schemeClr val="bg1"/>
                          </a:solidFill>
                          <a:effectLst/>
                          <a:latin typeface="Arial" panose="020B0604020202020204" pitchFamily="34" charset="0"/>
                        </a:rPr>
                        <a:t>en </a:t>
                      </a:r>
                      <a:r>
                        <a:rPr lang="es-CO" sz="1000" b="1" i="0" u="none" strike="noStrike" dirty="0">
                          <a:solidFill>
                            <a:schemeClr val="bg1"/>
                          </a:solidFill>
                          <a:effectLst/>
                          <a:latin typeface="Arial" panose="020B0604020202020204" pitchFamily="34" charset="0"/>
                        </a:rPr>
                        <a:t>p.p </a:t>
                      </a:r>
                    </a:p>
                  </a:txBody>
                  <a:tcPr marL="9477" marR="9477" marT="9477" marB="0" anchor="ctr">
                    <a:lnL>
                      <a:noFill/>
                    </a:lnL>
                    <a:lnR>
                      <a:noFill/>
                    </a:lnR>
                    <a:lnT>
                      <a:noFill/>
                    </a:lnT>
                    <a:lnB>
                      <a:noFill/>
                    </a:lnB>
                    <a:solidFill>
                      <a:srgbClr val="27689D"/>
                    </a:solidFill>
                  </a:tcPr>
                </a:tc>
                <a:extLst>
                  <a:ext uri="{0D108BD9-81ED-4DB2-BD59-A6C34878D82A}">
                    <a16:rowId xmlns:a16="http://schemas.microsoft.com/office/drawing/2014/main" val="2500962026"/>
                  </a:ext>
                </a:extLst>
              </a:tr>
              <a:tr h="253980">
                <a:tc>
                  <a:txBody>
                    <a:bodyPr/>
                    <a:lstStyle/>
                    <a:p>
                      <a:pPr algn="l" rtl="0" fontAlgn="ctr"/>
                      <a:r>
                        <a:rPr lang="es-CO" sz="1400" b="1" i="0" u="none" strike="noStrike">
                          <a:solidFill>
                            <a:srgbClr val="27689D"/>
                          </a:solidFill>
                          <a:effectLst/>
                          <a:latin typeface="Arial" panose="020B0604020202020204" pitchFamily="34" charset="0"/>
                        </a:rPr>
                        <a:t>Ocupados total nacional</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22.761</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21.409</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100,0</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-1.352</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-5,9</a:t>
                      </a:r>
                    </a:p>
                  </a:txBody>
                  <a:tcPr marL="9525" marR="9525" marT="9525" marB="0" anchor="ctr">
                    <a:lnL>
                      <a:noFill/>
                    </a:lnL>
                    <a:lnR>
                      <a:noFill/>
                    </a:lnR>
                    <a:lnT>
                      <a:noFill/>
                    </a:lnT>
                    <a:lnB>
                      <a:noFill/>
                    </a:lnB>
                  </a:tcPr>
                </a:tc>
                <a:extLst>
                  <a:ext uri="{0D108BD9-81ED-4DB2-BD59-A6C34878D82A}">
                    <a16:rowId xmlns:a16="http://schemas.microsoft.com/office/drawing/2014/main" val="3615917967"/>
                  </a:ext>
                </a:extLst>
              </a:tr>
              <a:tr h="253980">
                <a:tc>
                  <a:txBody>
                    <a:bodyPr/>
                    <a:lstStyle/>
                    <a:p>
                      <a:pPr algn="l" rtl="0" fontAlgn="ctr"/>
                      <a:r>
                        <a:rPr lang="es-MX" sz="1400" b="1" i="0" u="none" strike="noStrike">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2.021</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1.719</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8,0</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-301</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-1,3</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177332552"/>
                  </a:ext>
                </a:extLst>
              </a:tr>
              <a:tr h="227058">
                <a:tc>
                  <a:txBody>
                    <a:bodyPr/>
                    <a:lstStyle/>
                    <a:p>
                      <a:pPr algn="l" rtl="0" fontAlgn="ctr"/>
                      <a:r>
                        <a:rPr lang="es-MX" sz="1400" b="1" i="0" u="none" strike="noStrike">
                          <a:solidFill>
                            <a:srgbClr val="27689D"/>
                          </a:solidFill>
                          <a:effectLst/>
                          <a:latin typeface="Arial" panose="020B0604020202020204" pitchFamily="34" charset="0"/>
                        </a:rPr>
                        <a:t>Alojamiento y servicios de comida</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1.737</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1.460</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6,8</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-277</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-1,2</a:t>
                      </a:r>
                    </a:p>
                  </a:txBody>
                  <a:tcPr marL="9525" marR="9525" marT="9525" marB="0" anchor="ctr">
                    <a:lnL>
                      <a:noFill/>
                    </a:lnL>
                    <a:lnR>
                      <a:noFill/>
                    </a:lnR>
                    <a:lnT>
                      <a:noFill/>
                    </a:lnT>
                    <a:lnB>
                      <a:noFill/>
                    </a:lnB>
                  </a:tcPr>
                </a:tc>
                <a:extLst>
                  <a:ext uri="{0D108BD9-81ED-4DB2-BD59-A6C34878D82A}">
                    <a16:rowId xmlns:a16="http://schemas.microsoft.com/office/drawing/2014/main" val="2651671478"/>
                  </a:ext>
                </a:extLst>
              </a:tr>
              <a:tr h="282410">
                <a:tc>
                  <a:txBody>
                    <a:bodyPr/>
                    <a:lstStyle/>
                    <a:p>
                      <a:pPr algn="l" rtl="0" fontAlgn="ctr"/>
                      <a:r>
                        <a:rPr lang="es-MX" sz="1400" b="1" i="0" u="none" strike="noStrike">
                          <a:solidFill>
                            <a:srgbClr val="27689D"/>
                          </a:solidFill>
                          <a:effectLst/>
                          <a:latin typeface="Arial" panose="020B0604020202020204" pitchFamily="34" charset="0"/>
                        </a:rPr>
                        <a:t>Comercio y reparación de vehículos</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4.482</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4.303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20,1</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-179</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-0,8</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002706517"/>
                  </a:ext>
                </a:extLst>
              </a:tr>
              <a:tr h="253980">
                <a:tc>
                  <a:txBody>
                    <a:bodyPr/>
                    <a:lstStyle/>
                    <a:p>
                      <a:pPr algn="l" rtl="0" fontAlgn="ctr"/>
                      <a:r>
                        <a:rPr lang="es-CO" sz="1400" b="1" i="0" u="none" strike="noStrike" dirty="0">
                          <a:solidFill>
                            <a:srgbClr val="27689D"/>
                          </a:solidFill>
                          <a:effectLst/>
                          <a:latin typeface="Arial" panose="020B0604020202020204" pitchFamily="34" charset="0"/>
                        </a:rPr>
                        <a:t>Transporte y almacenamiento</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1.628</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1.479</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6,9</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-149</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-0,7</a:t>
                      </a:r>
                    </a:p>
                  </a:txBody>
                  <a:tcPr marL="9525" marR="9525" marT="9525" marB="0" anchor="ctr">
                    <a:lnL>
                      <a:noFill/>
                    </a:lnL>
                    <a:lnR>
                      <a:noFill/>
                    </a:lnR>
                    <a:lnT>
                      <a:noFill/>
                    </a:lnT>
                    <a:lnB>
                      <a:noFill/>
                    </a:lnB>
                  </a:tcPr>
                </a:tc>
                <a:extLst>
                  <a:ext uri="{0D108BD9-81ED-4DB2-BD59-A6C34878D82A}">
                    <a16:rowId xmlns:a16="http://schemas.microsoft.com/office/drawing/2014/main" val="4189953214"/>
                  </a:ext>
                </a:extLst>
              </a:tr>
              <a:tr h="282410">
                <a:tc>
                  <a:txBody>
                    <a:bodyPr/>
                    <a:lstStyle/>
                    <a:p>
                      <a:pPr algn="l" rtl="0" fontAlgn="ctr"/>
                      <a:r>
                        <a:rPr lang="es-MX" sz="1400" b="1" i="0" u="none" strike="noStrike" dirty="0">
                          <a:solidFill>
                            <a:srgbClr val="009267"/>
                          </a:solidFill>
                          <a:effectLst/>
                          <a:latin typeface="Arial" panose="020B0604020202020204" pitchFamily="34" charset="0"/>
                        </a:rPr>
                        <a:t>Agricultura, ganadería, caza, silvicultura y pesca</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009267"/>
                          </a:solidFill>
                          <a:effectLst/>
                          <a:latin typeface="Arial" panose="020B0604020202020204" pitchFamily="34" charset="0"/>
                        </a:rPr>
                        <a:t>3.743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009267"/>
                          </a:solidFill>
                          <a:effectLst/>
                          <a:latin typeface="Arial" panose="020B0604020202020204" pitchFamily="34" charset="0"/>
                        </a:rPr>
                        <a:t>3.597</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009267"/>
                          </a:solidFill>
                          <a:effectLst/>
                          <a:latin typeface="Arial" panose="020B0604020202020204" pitchFamily="34" charset="0"/>
                        </a:rPr>
                        <a:t>16,8</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009267"/>
                          </a:solidFill>
                          <a:effectLst/>
                          <a:latin typeface="Arial" panose="020B0604020202020204" pitchFamily="34" charset="0"/>
                        </a:rPr>
                        <a:t>-146</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dirty="0">
                          <a:solidFill>
                            <a:srgbClr val="009267"/>
                          </a:solidFill>
                          <a:effectLst/>
                          <a:latin typeface="Arial" panose="020B0604020202020204" pitchFamily="34" charset="0"/>
                        </a:rPr>
                        <a:t>-0,6</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663144699"/>
                  </a:ext>
                </a:extLst>
              </a:tr>
              <a:tr h="253980">
                <a:tc>
                  <a:txBody>
                    <a:bodyPr/>
                    <a:lstStyle/>
                    <a:p>
                      <a:pPr algn="l" rtl="0" fontAlgn="ctr"/>
                      <a:r>
                        <a:rPr lang="es-CO" sz="1400" b="1" i="0" u="none" strike="noStrike" dirty="0">
                          <a:solidFill>
                            <a:srgbClr val="27689D"/>
                          </a:solidFill>
                          <a:effectLst/>
                          <a:latin typeface="Arial" panose="020B0604020202020204" pitchFamily="34" charset="0"/>
                        </a:rPr>
                        <a:t>Construcción</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1.731</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1.586</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7,4</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-145</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-0,6</a:t>
                      </a:r>
                    </a:p>
                  </a:txBody>
                  <a:tcPr marL="9525" marR="9525" marT="9525" marB="0" anchor="ctr">
                    <a:lnL>
                      <a:noFill/>
                    </a:lnL>
                    <a:lnR>
                      <a:noFill/>
                    </a:lnR>
                    <a:lnT>
                      <a:noFill/>
                    </a:lnT>
                    <a:lnB>
                      <a:noFill/>
                    </a:lnB>
                  </a:tcPr>
                </a:tc>
                <a:extLst>
                  <a:ext uri="{0D108BD9-81ED-4DB2-BD59-A6C34878D82A}">
                    <a16:rowId xmlns:a16="http://schemas.microsoft.com/office/drawing/2014/main" val="1744917181"/>
                  </a:ext>
                </a:extLst>
              </a:tr>
              <a:tr h="253980">
                <a:tc>
                  <a:txBody>
                    <a:bodyPr/>
                    <a:lstStyle/>
                    <a:p>
                      <a:pPr algn="l" rtl="0" fontAlgn="ctr"/>
                      <a:r>
                        <a:rPr lang="es-MX" sz="1400" b="1"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2.323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2.240</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10,5</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-83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-0,4</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702887682"/>
                  </a:ext>
                </a:extLst>
              </a:tr>
              <a:tr h="253980">
                <a:tc>
                  <a:txBody>
                    <a:bodyPr/>
                    <a:lstStyle/>
                    <a:p>
                      <a:pPr algn="l" rtl="0" fontAlgn="ctr"/>
                      <a:r>
                        <a:rPr lang="es-MX" sz="1400" b="1" i="0" u="none" strike="noStrike">
                          <a:solidFill>
                            <a:srgbClr val="27689D"/>
                          </a:solidFill>
                          <a:effectLst/>
                          <a:latin typeface="Arial" panose="020B0604020202020204" pitchFamily="34" charset="0"/>
                        </a:rPr>
                        <a:t>Actividades profesionales, científicas, técnicas y servicios administrativos</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1.421</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1.349</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6,3</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-72</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-0,3</a:t>
                      </a:r>
                    </a:p>
                  </a:txBody>
                  <a:tcPr marL="9525" marR="9525" marT="9525" marB="0" anchor="ctr">
                    <a:lnL>
                      <a:noFill/>
                    </a:lnL>
                    <a:lnR>
                      <a:noFill/>
                    </a:lnR>
                    <a:lnT>
                      <a:noFill/>
                    </a:lnT>
                    <a:lnB>
                      <a:noFill/>
                    </a:lnB>
                  </a:tcPr>
                </a:tc>
                <a:extLst>
                  <a:ext uri="{0D108BD9-81ED-4DB2-BD59-A6C34878D82A}">
                    <a16:rowId xmlns:a16="http://schemas.microsoft.com/office/drawing/2014/main" val="495497164"/>
                  </a:ext>
                </a:extLst>
              </a:tr>
              <a:tr h="282410">
                <a:tc>
                  <a:txBody>
                    <a:bodyPr/>
                    <a:lstStyle/>
                    <a:p>
                      <a:pPr algn="l" rtl="0" fontAlgn="ctr"/>
                      <a:r>
                        <a:rPr lang="es-MX" sz="1400" b="1" i="0" u="none" strike="noStrike">
                          <a:solidFill>
                            <a:srgbClr val="27689D"/>
                          </a:solidFill>
                          <a:effectLst/>
                          <a:latin typeface="Arial" panose="020B0604020202020204" pitchFamily="34" charset="0"/>
                        </a:rPr>
                        <a:t>Actividades financieras y de seguros</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315</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270</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-45</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-0,2</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14250421"/>
                  </a:ext>
                </a:extLst>
              </a:tr>
              <a:tr h="253980">
                <a:tc>
                  <a:txBody>
                    <a:bodyPr/>
                    <a:lstStyle/>
                    <a:p>
                      <a:pPr algn="l" rtl="0" fontAlgn="ctr"/>
                      <a:r>
                        <a:rPr lang="es-CO" sz="1400" b="1" i="0" u="none" strike="noStrike">
                          <a:solidFill>
                            <a:srgbClr val="27689D"/>
                          </a:solidFill>
                          <a:effectLst/>
                          <a:latin typeface="Arial" panose="020B0604020202020204" pitchFamily="34" charset="0"/>
                        </a:rPr>
                        <a:t>Industrias manufactureras</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2.478</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2.454</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11,5</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-24</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-0,1</a:t>
                      </a:r>
                    </a:p>
                  </a:txBody>
                  <a:tcPr marL="9525" marR="9525" marT="9525" marB="0" anchor="ctr">
                    <a:lnL>
                      <a:noFill/>
                    </a:lnL>
                    <a:lnR>
                      <a:noFill/>
                    </a:lnR>
                    <a:lnT>
                      <a:noFill/>
                    </a:lnT>
                    <a:lnB>
                      <a:noFill/>
                    </a:lnB>
                  </a:tcPr>
                </a:tc>
                <a:extLst>
                  <a:ext uri="{0D108BD9-81ED-4DB2-BD59-A6C34878D82A}">
                    <a16:rowId xmlns:a16="http://schemas.microsoft.com/office/drawing/2014/main" val="3305277306"/>
                  </a:ext>
                </a:extLst>
              </a:tr>
              <a:tr h="253980">
                <a:tc>
                  <a:txBody>
                    <a:bodyPr/>
                    <a:lstStyle/>
                    <a:p>
                      <a:pPr algn="l" rtl="0" fontAlgn="ctr"/>
                      <a:r>
                        <a:rPr lang="es-CO" sz="1400" b="1" i="0" u="none" strike="noStrike">
                          <a:solidFill>
                            <a:srgbClr val="27689D"/>
                          </a:solidFill>
                          <a:effectLst/>
                          <a:latin typeface="Arial" panose="020B0604020202020204" pitchFamily="34" charset="0"/>
                        </a:rPr>
                        <a:t>Actividades inmobiliarias</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251</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237</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1,1</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-14</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-0,1</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862591283"/>
                  </a:ext>
                </a:extLst>
              </a:tr>
              <a:tr h="253980">
                <a:tc>
                  <a:txBody>
                    <a:bodyPr/>
                    <a:lstStyle/>
                    <a:p>
                      <a:pPr algn="l" rtl="0" fontAlgn="ctr"/>
                      <a:r>
                        <a:rPr lang="es-CO" sz="1400" b="1" i="0" u="none" strike="noStrike">
                          <a:solidFill>
                            <a:srgbClr val="27689D"/>
                          </a:solidFill>
                          <a:effectLst/>
                          <a:latin typeface="Arial" panose="020B0604020202020204" pitchFamily="34" charset="0"/>
                        </a:rPr>
                        <a:t>Información y comunicaciones</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299</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321</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1,5</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22</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0,1</a:t>
                      </a:r>
                    </a:p>
                  </a:txBody>
                  <a:tcPr marL="9525" marR="9525" marT="9525" marB="0" anchor="ctr">
                    <a:lnL>
                      <a:noFill/>
                    </a:lnL>
                    <a:lnR>
                      <a:noFill/>
                    </a:lnR>
                    <a:lnT>
                      <a:noFill/>
                    </a:lnT>
                    <a:lnB>
                      <a:noFill/>
                    </a:lnB>
                  </a:tcPr>
                </a:tc>
                <a:extLst>
                  <a:ext uri="{0D108BD9-81ED-4DB2-BD59-A6C34878D82A}">
                    <a16:rowId xmlns:a16="http://schemas.microsoft.com/office/drawing/2014/main" val="1145962288"/>
                  </a:ext>
                </a:extLst>
              </a:tr>
              <a:tr h="253980">
                <a:tc>
                  <a:txBody>
                    <a:bodyPr/>
                    <a:lstStyle/>
                    <a:p>
                      <a:pPr algn="l" rtl="0" fontAlgn="ctr"/>
                      <a:r>
                        <a:rPr lang="es-MX" sz="1400" b="1" i="0" u="none" strike="noStrike">
                          <a:solidFill>
                            <a:srgbClr val="27689D"/>
                          </a:solidFill>
                          <a:effectLst/>
                          <a:latin typeface="Arial" panose="020B0604020202020204" pitchFamily="34" charset="0"/>
                        </a:rPr>
                        <a:t>Suministro de electricidad gas, agua y gestión de desechos</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325</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394</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1,8</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27689D"/>
                          </a:solidFill>
                          <a:effectLst/>
                          <a:latin typeface="Arial" panose="020B0604020202020204" pitchFamily="34" charset="0"/>
                        </a:rPr>
                        <a:t>69</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0,3</a:t>
                      </a:r>
                    </a:p>
                  </a:txBody>
                  <a:tcPr marL="9525" marR="9525" marT="9525" marB="0" anchor="ctr">
                    <a:lnL>
                      <a:noFill/>
                    </a:lnL>
                    <a:lnR>
                      <a:noFill/>
                    </a:lnR>
                    <a:lnT>
                      <a:noFill/>
                    </a:lnT>
                    <a:lnB>
                      <a:noFill/>
                    </a:lnB>
                  </a:tcPr>
                </a:tc>
                <a:extLst>
                  <a:ext uri="{0D108BD9-81ED-4DB2-BD59-A6C34878D82A}">
                    <a16:rowId xmlns:a16="http://schemas.microsoft.com/office/drawing/2014/main" val="469206263"/>
                  </a:ext>
                </a:extLst>
              </a:tr>
            </a:tbl>
          </a:graphicData>
        </a:graphic>
      </p:graphicFrame>
      <p:sp>
        <p:nvSpPr>
          <p:cNvPr id="7" name="Rectángulo 6">
            <a:extLst>
              <a:ext uri="{FF2B5EF4-FFF2-40B4-BE49-F238E27FC236}">
                <a16:creationId xmlns:a16="http://schemas.microsoft.com/office/drawing/2014/main" id="{D71254BB-150C-488E-96E8-6C9D77FE0FA9}"/>
              </a:ext>
            </a:extLst>
          </p:cNvPr>
          <p:cNvSpPr/>
          <p:nvPr/>
        </p:nvSpPr>
        <p:spPr>
          <a:xfrm>
            <a:off x="145271" y="5359934"/>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75148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393318"/>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principales indicadores del mercado laboral en los centros poblados y rural disperso en diciembre (2019-2020)</a:t>
            </a:r>
          </a:p>
        </p:txBody>
      </p:sp>
      <p:sp>
        <p:nvSpPr>
          <p:cNvPr id="16" name="Rectángulo 15">
            <a:extLst>
              <a:ext uri="{FF2B5EF4-FFF2-40B4-BE49-F238E27FC236}">
                <a16:creationId xmlns:a16="http://schemas.microsoft.com/office/drawing/2014/main" id="{E2D86EF3-4A51-484F-BD0B-078C49634AE4}"/>
              </a:ext>
            </a:extLst>
          </p:cNvPr>
          <p:cNvSpPr/>
          <p:nvPr/>
        </p:nvSpPr>
        <p:spPr>
          <a:xfrm>
            <a:off x="0" y="6544389"/>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B705431B-FF9F-46D3-839F-0E7E7F665407}"/>
              </a:ext>
            </a:extLst>
          </p:cNvPr>
          <p:cNvSpPr/>
          <p:nvPr/>
        </p:nvSpPr>
        <p:spPr>
          <a:xfrm>
            <a:off x="2144104" y="4766140"/>
            <a:ext cx="9905123" cy="1754326"/>
          </a:xfrm>
          <a:prstGeom prst="rect">
            <a:avLst/>
          </a:prstGeom>
        </p:spPr>
        <p:txBody>
          <a:bodyPr wrap="square">
            <a:spAutoFit/>
          </a:bodyPr>
          <a:lstStyle/>
          <a:p>
            <a:pPr marL="285750" indent="-285750" algn="just">
              <a:buFont typeface="Arial" panose="020B0604020202020204" pitchFamily="34" charset="0"/>
              <a:buChar char="•"/>
            </a:pPr>
            <a:r>
              <a:rPr lang="es-MX" dirty="0">
                <a:solidFill>
                  <a:srgbClr val="27689D"/>
                </a:solidFill>
                <a:ea typeface="Calibri" panose="020F0502020204030204" pitchFamily="34" charset="0"/>
                <a:cs typeface="Arial" panose="020B0604020202020204" pitchFamily="34" charset="0"/>
              </a:rPr>
              <a:t>En diciembre, </a:t>
            </a:r>
            <a:r>
              <a:rPr lang="es-MX" b="1" dirty="0">
                <a:solidFill>
                  <a:srgbClr val="27689D"/>
                </a:solidFill>
                <a:ea typeface="Calibri" panose="020F0502020204030204" pitchFamily="34" charset="0"/>
                <a:cs typeface="Arial" panose="020B0604020202020204" pitchFamily="34" charset="0"/>
              </a:rPr>
              <a:t>la tasa de desempleo en el sector rural fue de 6,9%</a:t>
            </a:r>
            <a:r>
              <a:rPr lang="es-MX" dirty="0">
                <a:solidFill>
                  <a:srgbClr val="27689D"/>
                </a:solidFill>
                <a:ea typeface="Calibri" panose="020F0502020204030204" pitchFamily="34" charset="0"/>
                <a:cs typeface="Arial" panose="020B0604020202020204" pitchFamily="34" charset="0"/>
              </a:rPr>
              <a:t>, lo que representó un </a:t>
            </a:r>
            <a:r>
              <a:rPr lang="es-MX" b="1" dirty="0">
                <a:solidFill>
                  <a:srgbClr val="27689D"/>
                </a:solidFill>
                <a:ea typeface="Calibri" panose="020F0502020204030204" pitchFamily="34" charset="0"/>
                <a:cs typeface="Arial" panose="020B0604020202020204" pitchFamily="34" charset="0"/>
              </a:rPr>
              <a:t>aumento de 1,8 puntos porcentuales</a:t>
            </a:r>
            <a:r>
              <a:rPr lang="es-MX" dirty="0">
                <a:solidFill>
                  <a:srgbClr val="27689D"/>
                </a:solidFill>
                <a:ea typeface="Calibri" panose="020F0502020204030204" pitchFamily="34" charset="0"/>
                <a:cs typeface="Arial" panose="020B0604020202020204" pitchFamily="34" charset="0"/>
              </a:rPr>
              <a:t> en comparación con la misma tasa presentada en diciembre de 2019 (5,1%).</a:t>
            </a:r>
          </a:p>
          <a:p>
            <a:pPr algn="just"/>
            <a:endParaRPr lang="es-MX" dirty="0">
              <a:solidFill>
                <a:srgbClr val="27689D"/>
              </a:solidFill>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s-MX" dirty="0">
                <a:solidFill>
                  <a:srgbClr val="27689D"/>
                </a:solidFill>
                <a:latin typeface="+mj-lt"/>
                <a:ea typeface="Calibri" panose="020F0502020204030204" pitchFamily="34" charset="0"/>
                <a:cs typeface="Arial" panose="020B0604020202020204" pitchFamily="34" charset="0"/>
              </a:rPr>
              <a:t>En diciembre, la población ocupada en el sector rural </a:t>
            </a:r>
            <a:r>
              <a:rPr lang="es-MX" b="1" dirty="0">
                <a:solidFill>
                  <a:srgbClr val="27689D"/>
                </a:solidFill>
                <a:latin typeface="+mj-lt"/>
                <a:ea typeface="Calibri" panose="020F0502020204030204" pitchFamily="34" charset="0"/>
                <a:cs typeface="Arial" panose="020B0604020202020204" pitchFamily="34" charset="0"/>
              </a:rPr>
              <a:t>disminuyó en 177 mil personas </a:t>
            </a:r>
            <a:r>
              <a:rPr lang="es-MX" dirty="0">
                <a:solidFill>
                  <a:srgbClr val="27689D"/>
                </a:solidFill>
                <a:latin typeface="+mj-lt"/>
                <a:ea typeface="Calibri" panose="020F0502020204030204" pitchFamily="34" charset="0"/>
                <a:cs typeface="Arial" panose="020B0604020202020204" pitchFamily="34" charset="0"/>
              </a:rPr>
              <a:t>con respecto a diciembre de 2019.</a:t>
            </a:r>
            <a:endParaRPr lang="es-MX" b="1" dirty="0">
              <a:solidFill>
                <a:srgbClr val="27689D"/>
              </a:solidFill>
              <a:latin typeface="+mj-lt"/>
              <a:ea typeface="Calibri" panose="020F0502020204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3BF157F4-22D7-48A6-B8D2-E536DE1DAC1A}"/>
              </a:ext>
            </a:extLst>
          </p:cNvPr>
          <p:cNvSpPr/>
          <p:nvPr/>
        </p:nvSpPr>
        <p:spPr>
          <a:xfrm>
            <a:off x="114737" y="3852641"/>
            <a:ext cx="5711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5" name="Tabla 4">
            <a:extLst>
              <a:ext uri="{FF2B5EF4-FFF2-40B4-BE49-F238E27FC236}">
                <a16:creationId xmlns:a16="http://schemas.microsoft.com/office/drawing/2014/main" id="{81AA2354-80B2-48F7-82A9-6B0851F06B9A}"/>
              </a:ext>
            </a:extLst>
          </p:cNvPr>
          <p:cNvGraphicFramePr>
            <a:graphicFrameLocks noGrp="1"/>
          </p:cNvGraphicFramePr>
          <p:nvPr>
            <p:extLst>
              <p:ext uri="{D42A27DB-BD31-4B8C-83A1-F6EECF244321}">
                <p14:modId xmlns:p14="http://schemas.microsoft.com/office/powerpoint/2010/main" val="1483232644"/>
              </p:ext>
            </p:extLst>
          </p:nvPr>
        </p:nvGraphicFramePr>
        <p:xfrm>
          <a:off x="124470" y="1722035"/>
          <a:ext cx="5832000" cy="2105181"/>
        </p:xfrm>
        <a:graphic>
          <a:graphicData uri="http://schemas.openxmlformats.org/drawingml/2006/table">
            <a:tbl>
              <a:tblPr/>
              <a:tblGrid>
                <a:gridCol w="3564000">
                  <a:extLst>
                    <a:ext uri="{9D8B030D-6E8A-4147-A177-3AD203B41FA5}">
                      <a16:colId xmlns:a16="http://schemas.microsoft.com/office/drawing/2014/main" val="2688722200"/>
                    </a:ext>
                  </a:extLst>
                </a:gridCol>
                <a:gridCol w="756000">
                  <a:extLst>
                    <a:ext uri="{9D8B030D-6E8A-4147-A177-3AD203B41FA5}">
                      <a16:colId xmlns:a16="http://schemas.microsoft.com/office/drawing/2014/main" val="2316560644"/>
                    </a:ext>
                  </a:extLst>
                </a:gridCol>
                <a:gridCol w="756000">
                  <a:extLst>
                    <a:ext uri="{9D8B030D-6E8A-4147-A177-3AD203B41FA5}">
                      <a16:colId xmlns:a16="http://schemas.microsoft.com/office/drawing/2014/main" val="284198805"/>
                    </a:ext>
                  </a:extLst>
                </a:gridCol>
                <a:gridCol w="756000">
                  <a:extLst>
                    <a:ext uri="{9D8B030D-6E8A-4147-A177-3AD203B41FA5}">
                      <a16:colId xmlns:a16="http://schemas.microsoft.com/office/drawing/2014/main" val="1610604703"/>
                    </a:ext>
                  </a:extLst>
                </a:gridCol>
              </a:tblGrid>
              <a:tr h="331626">
                <a:tc>
                  <a:txBody>
                    <a:bodyPr/>
                    <a:lstStyle/>
                    <a:p>
                      <a:pPr algn="l" fontAlgn="ctr"/>
                      <a:r>
                        <a:rPr lang="es-CO" sz="900" b="1" i="0" u="none" strike="noStrike" dirty="0">
                          <a:solidFill>
                            <a:srgbClr val="1F4E78"/>
                          </a:solidFill>
                          <a:effectLst/>
                          <a:latin typeface="Arial" panose="020B0604020202020204" pitchFamily="34" charset="0"/>
                        </a:rPr>
                        <a:t>Concepto</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dirty="0">
                          <a:solidFill>
                            <a:srgbClr val="1F4E78"/>
                          </a:solidFill>
                          <a:effectLst/>
                          <a:latin typeface="Arial" panose="020B0604020202020204" pitchFamily="34" charset="0"/>
                        </a:rPr>
                        <a:t>diciembre 2019</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dirty="0">
                          <a:solidFill>
                            <a:srgbClr val="1F4E78"/>
                          </a:solidFill>
                          <a:effectLst/>
                          <a:latin typeface="Arial" panose="020B0604020202020204" pitchFamily="34" charset="0"/>
                        </a:rPr>
                        <a:t>diciembre 2020</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a:solidFill>
                            <a:srgbClr val="1F4E78"/>
                          </a:solidFill>
                          <a:effectLst/>
                          <a:latin typeface="Arial" panose="020B0604020202020204" pitchFamily="34" charset="0"/>
                        </a:rPr>
                        <a:t>Variación absoluta</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50404950"/>
                  </a:ext>
                </a:extLst>
              </a:tr>
              <a:tr h="190500">
                <a:tc>
                  <a:txBody>
                    <a:bodyPr/>
                    <a:lstStyle/>
                    <a:p>
                      <a:pPr algn="l" rtl="0" fontAlgn="ctr"/>
                      <a:r>
                        <a:rPr lang="es-CO" sz="1600" b="1" i="0" u="none" strike="noStrike" dirty="0">
                          <a:solidFill>
                            <a:srgbClr val="1F4E78"/>
                          </a:solidFill>
                          <a:effectLst/>
                          <a:latin typeface="Arial" panose="020B0604020202020204" pitchFamily="34" charset="0"/>
                        </a:rPr>
                        <a:t>Población económicamente activa</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5.203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5.112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dirty="0">
                          <a:solidFill>
                            <a:srgbClr val="1F4E78"/>
                          </a:solidFill>
                          <a:effectLst/>
                          <a:latin typeface="Arial" panose="020B0604020202020204" pitchFamily="34" charset="0"/>
                        </a:rPr>
                        <a:t>-91 </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extLst>
                  <a:ext uri="{0D108BD9-81ED-4DB2-BD59-A6C34878D82A}">
                    <a16:rowId xmlns:a16="http://schemas.microsoft.com/office/drawing/2014/main" val="1697582499"/>
                  </a:ext>
                </a:extLst>
              </a:tr>
              <a:tr h="190500">
                <a:tc>
                  <a:txBody>
                    <a:bodyPr/>
                    <a:lstStyle/>
                    <a:p>
                      <a:pPr algn="l" fontAlgn="ctr"/>
                      <a:r>
                        <a:rPr lang="es-CO" sz="1600" b="1" i="0" u="none" strike="noStrike" dirty="0">
                          <a:solidFill>
                            <a:srgbClr val="1F4E78"/>
                          </a:solidFill>
                          <a:effectLst/>
                          <a:latin typeface="Arial" panose="020B0604020202020204" pitchFamily="34" charset="0"/>
                        </a:rPr>
                        <a:t>Ocupados</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4.937</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4.760</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dirty="0">
                          <a:solidFill>
                            <a:srgbClr val="1F4E78"/>
                          </a:solidFill>
                          <a:effectLst/>
                          <a:latin typeface="Arial" panose="020B0604020202020204" pitchFamily="34" charset="0"/>
                        </a:rPr>
                        <a:t>-177</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991251538"/>
                  </a:ext>
                </a:extLst>
              </a:tr>
              <a:tr h="190500">
                <a:tc>
                  <a:txBody>
                    <a:bodyPr/>
                    <a:lstStyle/>
                    <a:p>
                      <a:pPr algn="l" fontAlgn="ctr"/>
                      <a:r>
                        <a:rPr lang="es-CO" sz="1600" b="1" i="0" u="none" strike="noStrike" dirty="0">
                          <a:solidFill>
                            <a:srgbClr val="1F4E78"/>
                          </a:solidFill>
                          <a:effectLst/>
                          <a:latin typeface="Arial" panose="020B0604020202020204" pitchFamily="34" charset="0"/>
                        </a:rPr>
                        <a:t>Desocupados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266</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352</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86</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2470008982"/>
                  </a:ext>
                </a:extLst>
              </a:tr>
              <a:tr h="190500">
                <a:tc>
                  <a:txBody>
                    <a:bodyPr/>
                    <a:lstStyle/>
                    <a:p>
                      <a:pPr algn="l" fontAlgn="ctr"/>
                      <a:r>
                        <a:rPr lang="es-CO" sz="1600" b="1" i="0" u="none" strike="noStrike" dirty="0">
                          <a:solidFill>
                            <a:srgbClr val="1F4E78"/>
                          </a:solidFill>
                          <a:effectLst/>
                          <a:latin typeface="Arial" panose="020B0604020202020204" pitchFamily="34" charset="0"/>
                        </a:rPr>
                        <a:t>Inactivos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3.568</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3.724</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156</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838238447"/>
                  </a:ext>
                </a:extLst>
              </a:tr>
              <a:tr h="190500">
                <a:tc>
                  <a:txBody>
                    <a:bodyPr/>
                    <a:lstStyle/>
                    <a:p>
                      <a:pPr algn="l" fontAlgn="ctr"/>
                      <a:r>
                        <a:rPr lang="es-CO" sz="1600" b="1" i="0" u="none" strike="noStrike" dirty="0">
                          <a:solidFill>
                            <a:srgbClr val="1F4E78"/>
                          </a:solidFill>
                          <a:effectLst/>
                          <a:latin typeface="Arial" panose="020B0604020202020204" pitchFamily="34" charset="0"/>
                        </a:rPr>
                        <a:t>TD</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5,1</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6,9</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1,8</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3401195030"/>
                  </a:ext>
                </a:extLst>
              </a:tr>
              <a:tr h="116598">
                <a:tc>
                  <a:txBody>
                    <a:bodyPr/>
                    <a:lstStyle/>
                    <a:p>
                      <a:pPr algn="l" fontAlgn="ctr"/>
                      <a:r>
                        <a:rPr lang="es-CO" sz="1600" b="1" i="0" u="none" strike="noStrike" dirty="0">
                          <a:solidFill>
                            <a:srgbClr val="1F4E78"/>
                          </a:solidFill>
                          <a:effectLst/>
                          <a:latin typeface="Arial" panose="020B0604020202020204" pitchFamily="34" charset="0"/>
                        </a:rPr>
                        <a:t>TO</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56,3</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53,9</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-2,4</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985355350"/>
                  </a:ext>
                </a:extLst>
              </a:tr>
              <a:tr h="190500">
                <a:tc>
                  <a:txBody>
                    <a:bodyPr/>
                    <a:lstStyle/>
                    <a:p>
                      <a:pPr algn="l" fontAlgn="ctr"/>
                      <a:r>
                        <a:rPr lang="es-CO" sz="1600" b="1" i="0" u="none" strike="noStrike" dirty="0">
                          <a:solidFill>
                            <a:srgbClr val="1F4E78"/>
                          </a:solidFill>
                          <a:effectLst/>
                          <a:latin typeface="Arial" panose="020B0604020202020204" pitchFamily="34" charset="0"/>
                        </a:rPr>
                        <a:t>TGP</a:t>
                      </a:r>
                    </a:p>
                  </a:txBody>
                  <a:tcPr marL="9525" marR="9525" marT="9525"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59,3</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57,9</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dirty="0">
                          <a:solidFill>
                            <a:srgbClr val="1F4E78"/>
                          </a:solidFill>
                          <a:effectLst/>
                          <a:latin typeface="Arial" panose="020B0604020202020204" pitchFamily="34" charset="0"/>
                        </a:rPr>
                        <a:t>-1,4</a:t>
                      </a:r>
                    </a:p>
                  </a:txBody>
                  <a:tcPr marL="9525" marR="9525" marT="9525"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77560202"/>
                  </a:ext>
                </a:extLst>
              </a:tr>
            </a:tbl>
          </a:graphicData>
        </a:graphic>
      </p:graphicFrame>
      <p:graphicFrame>
        <p:nvGraphicFramePr>
          <p:cNvPr id="12" name="Gráfico 11">
            <a:extLst>
              <a:ext uri="{FF2B5EF4-FFF2-40B4-BE49-F238E27FC236}">
                <a16:creationId xmlns:a16="http://schemas.microsoft.com/office/drawing/2014/main" id="{00000000-0008-0000-0700-000005000000}"/>
              </a:ext>
            </a:extLst>
          </p:cNvPr>
          <p:cNvGraphicFramePr>
            <a:graphicFrameLocks/>
          </p:cNvGraphicFramePr>
          <p:nvPr>
            <p:extLst>
              <p:ext uri="{D42A27DB-BD31-4B8C-83A1-F6EECF244321}">
                <p14:modId xmlns:p14="http://schemas.microsoft.com/office/powerpoint/2010/main" val="1440055051"/>
              </p:ext>
            </p:extLst>
          </p:nvPr>
        </p:nvGraphicFramePr>
        <p:xfrm>
          <a:off x="5981263" y="1121797"/>
          <a:ext cx="6096000" cy="3495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68529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0197BA-0138-413B-919E-53AB3CF897F6}"/>
</file>

<file path=customXml/itemProps2.xml><?xml version="1.0" encoding="utf-8"?>
<ds:datastoreItem xmlns:ds="http://schemas.openxmlformats.org/officeDocument/2006/customXml" ds:itemID="{0CF76265-DE25-4C69-A419-7FB6CF9EDDA9}"/>
</file>

<file path=customXml/itemProps3.xml><?xml version="1.0" encoding="utf-8"?>
<ds:datastoreItem xmlns:ds="http://schemas.openxmlformats.org/officeDocument/2006/customXml" ds:itemID="{85F5E1F5-BAA9-4736-BAC3-A4E489AEAFC4}"/>
</file>

<file path=docProps/app.xml><?xml version="1.0" encoding="utf-8"?>
<Properties xmlns="http://schemas.openxmlformats.org/officeDocument/2006/extended-properties" xmlns:vt="http://schemas.openxmlformats.org/officeDocument/2006/docPropsVTypes">
  <TotalTime>4534</TotalTime>
  <Words>1899</Words>
  <Application>Microsoft Office PowerPoint</Application>
  <PresentationFormat>Panorámica</PresentationFormat>
  <Paragraphs>468</Paragraphs>
  <Slides>22</Slides>
  <Notes>22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Arial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NESTOR JULIO HERNANDEZ BOCKER</cp:lastModifiedBy>
  <cp:revision>293</cp:revision>
  <dcterms:created xsi:type="dcterms:W3CDTF">2019-02-12T04:28:07Z</dcterms:created>
  <dcterms:modified xsi:type="dcterms:W3CDTF">2021-01-29T23:53:27Z</dcterms:modified>
</cp:coreProperties>
</file>