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rawings/drawing3.xml" ContentType="application/vnd.openxmlformats-officedocument.drawingml.chartshapes+xml"/>
  <Override PartName="/ppt/presentation.xml" ContentType="application/vnd.openxmlformats-officedocument.presentationml.presentation.main+xml"/>
  <Override PartName="/ppt/drawings/drawing4.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6.xml" ContentType="application/vnd.openxmlformats-officedocument.drawingml.chart+xml"/>
  <Override PartName="/ppt/theme/theme2.xml" ContentType="application/vnd.openxmlformats-officedocument.theme+xml"/>
  <Override PartName="/ppt/charts/colors5.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theme/themeOverride1.xml" ContentType="application/vnd.openxmlformats-officedocument.themeOverrid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style8.xml" ContentType="application/vnd.ms-office.chart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olors8.xml" ContentType="application/vnd.ms-office.chartcolorstyle+xml"/>
  <Override PartName="/ppt/charts/style5.xml" ContentType="application/vnd.ms-office.chartstyle+xml"/>
  <Override PartName="/ppt/theme/themeOverride4.xml" ContentType="application/vnd.openxmlformats-officedocument.themeOverrid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theme/themeOverride3.xml" ContentType="application/vnd.openxmlformats-officedocument.themeOverride+xml"/>
  <Override PartName="/ppt/charts/colors6.xml" ContentType="application/vnd.ms-office.chartcolorstyle+xml"/>
  <Override PartName="/ppt/charts/style6.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92" r:id="rId4"/>
    <p:sldId id="284" r:id="rId5"/>
    <p:sldId id="275" r:id="rId6"/>
    <p:sldId id="276" r:id="rId7"/>
    <p:sldId id="279" r:id="rId8"/>
    <p:sldId id="280" r:id="rId9"/>
    <p:sldId id="281" r:id="rId10"/>
    <p:sldId id="273" r:id="rId11"/>
    <p:sldId id="278" r:id="rId12"/>
    <p:sldId id="285" r:id="rId13"/>
    <p:sldId id="288" r:id="rId14"/>
    <p:sldId id="287" r:id="rId15"/>
    <p:sldId id="29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67"/>
    <a:srgbClr val="27689D"/>
    <a:srgbClr val="595959"/>
    <a:srgbClr val="1F4E79"/>
    <a:srgbClr val="009165"/>
    <a:srgbClr val="009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74" autoAdjust="0"/>
  </p:normalViewPr>
  <p:slideViewPr>
    <p:cSldViewPr snapToGrid="0">
      <p:cViewPr varScale="1">
        <p:scale>
          <a:sx n="91" d="100"/>
          <a:sy n="91" d="100"/>
        </p:scale>
        <p:origin x="576" y="8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12-DICIEMBRE\Gr&#225;ficos%20series%20desestacionalizad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12-DICIEMBRE\Gr&#225;ficos%20series%20desestacionalizada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F:\NESTOR%20JULIO%20HERNANDEZ\1-MADR\11-INDICADORES%20ECON&#211;MICOS\2-EMPLEO\2020\CUADR&#211;%20Y%20GR&#193;FICO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F:\NESTOR%20JULIO%20HERNANDEZ\1-MADR\11-INDICADORES%20ECON&#211;MICOS\2-EMPLEO\2020\CUADR&#211;%20Y%20GR&#193;FIC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file:///F:\NESTOR%20JULIO%20HERNANDEZ\1-MADR\11-INDICADORES%20ECON&#211;MICOS\2-EMPLEO\2020\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oleObject" Target="file:///F:\NESTOR%20JULIO%20HERNANDEZ\1-MADR\11-INDICADORES%20ECON&#211;MICOS\2-EMPLEO\2020\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12-DICIEMBRE\Gr&#225;ficos%20series%20desestacionalizad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NESTOR%20JULIO%20HERNANDEZ\1-MADR\11-INDICADORES%20ECON&#211;MICOS\2-EMPLEO\2020\12-DICIEMBRE\Gr&#225;ficos%20series%20desestacionalizad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94706180349E-2"/>
          <c:y val="3.7178629635375972E-2"/>
          <c:w val="0.89424269095513009"/>
          <c:h val="0.79360275578500639"/>
        </c:manualLayout>
      </c:layout>
      <c:lineChart>
        <c:grouping val="standard"/>
        <c:varyColors val="0"/>
        <c:ser>
          <c:idx val="0"/>
          <c:order val="0"/>
          <c:tx>
            <c:strRef>
              <c:f>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99-4D3E-B30C-043610A43879}"/>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99-4D3E-B30C-043610A43879}"/>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99-4D3E-B30C-043610A43879}"/>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99-4D3E-B30C-043610A43879}"/>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99-4D3E-B30C-043610A43879}"/>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99-4D3E-B30C-043610A43879}"/>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99-4D3E-B30C-043610A43879}"/>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99-4D3E-B30C-043610A43879}"/>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99-4D3E-B30C-043610A43879}"/>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5A-4D19-B4E8-A9CE679D0525}"/>
                </c:ext>
              </c:extLst>
            </c:dLbl>
            <c:dLbl>
              <c:idx val="19"/>
              <c:layout>
                <c:manualLayout>
                  <c:x val="-6.9211994317844496E-3"/>
                  <c:y val="-1.4882326499025267E-2"/>
                </c:manualLayout>
              </c:layout>
              <c:numFmt formatCode="#,##0.0" sourceLinked="0"/>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5A-4D19-B4E8-A9CE679D0525}"/>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Hoja3!$E$21:$E$40</c:f>
              <c:strCache>
                <c:ptCount val="20"/>
                <c:pt idx="0">
                  <c:v>Ene-2002</c:v>
                </c:pt>
                <c:pt idx="1">
                  <c:v>Ene-2003</c:v>
                </c:pt>
                <c:pt idx="2">
                  <c:v>Ene-2004</c:v>
                </c:pt>
                <c:pt idx="3">
                  <c:v>Ene-2005</c:v>
                </c:pt>
                <c:pt idx="4">
                  <c:v>Ene-2006</c:v>
                </c:pt>
                <c:pt idx="5">
                  <c:v>Ene-2007</c:v>
                </c:pt>
                <c:pt idx="6">
                  <c:v>Ene-2008</c:v>
                </c:pt>
                <c:pt idx="7">
                  <c:v>Ene-2009</c:v>
                </c:pt>
                <c:pt idx="8">
                  <c:v>Ene-2010</c:v>
                </c:pt>
                <c:pt idx="9">
                  <c:v>Ene-2011</c:v>
                </c:pt>
                <c:pt idx="10">
                  <c:v>Ene-2012</c:v>
                </c:pt>
                <c:pt idx="11">
                  <c:v>Ene-2013</c:v>
                </c:pt>
                <c:pt idx="12">
                  <c:v>Ene-2014</c:v>
                </c:pt>
                <c:pt idx="13">
                  <c:v>Ene-2015</c:v>
                </c:pt>
                <c:pt idx="14">
                  <c:v>Ene-2016</c:v>
                </c:pt>
                <c:pt idx="15">
                  <c:v>Ene-2017</c:v>
                </c:pt>
                <c:pt idx="16">
                  <c:v>Ene-2018</c:v>
                </c:pt>
                <c:pt idx="17">
                  <c:v>Ene-2019</c:v>
                </c:pt>
                <c:pt idx="18">
                  <c:v>Ene-2020</c:v>
                </c:pt>
                <c:pt idx="19">
                  <c:v>Ene-2021</c:v>
                </c:pt>
              </c:strCache>
            </c:strRef>
          </c:cat>
          <c:val>
            <c:numRef>
              <c:f>Hoja3!$F$21:$F$40</c:f>
              <c:numCache>
                <c:formatCode>0.0</c:formatCode>
                <c:ptCount val="20"/>
                <c:pt idx="0">
                  <c:v>17.872713528619791</c:v>
                </c:pt>
                <c:pt idx="1">
                  <c:v>16.115078753315618</c:v>
                </c:pt>
                <c:pt idx="2">
                  <c:v>17.003072506958887</c:v>
                </c:pt>
                <c:pt idx="3">
                  <c:v>13.218313273373065</c:v>
                </c:pt>
                <c:pt idx="4">
                  <c:v>13.408460182572075</c:v>
                </c:pt>
                <c:pt idx="5">
                  <c:v>13.895296761018876</c:v>
                </c:pt>
                <c:pt idx="6">
                  <c:v>13.079032081670091</c:v>
                </c:pt>
                <c:pt idx="7">
                  <c:v>14.248579093862112</c:v>
                </c:pt>
                <c:pt idx="8">
                  <c:v>14.623077908516196</c:v>
                </c:pt>
                <c:pt idx="9">
                  <c:v>13.556158770694376</c:v>
                </c:pt>
                <c:pt idx="10">
                  <c:v>12.476696630348044</c:v>
                </c:pt>
                <c:pt idx="11">
                  <c:v>12.069789827476381</c:v>
                </c:pt>
                <c:pt idx="12">
                  <c:v>11.101233283270272</c:v>
                </c:pt>
                <c:pt idx="13">
                  <c:v>10.785150584523803</c:v>
                </c:pt>
                <c:pt idx="14">
                  <c:v>11.905330116589596</c:v>
                </c:pt>
                <c:pt idx="15">
                  <c:v>11.733266744144947</c:v>
                </c:pt>
                <c:pt idx="16">
                  <c:v>11.76234833801526</c:v>
                </c:pt>
                <c:pt idx="17">
                  <c:v>12.79545763324386</c:v>
                </c:pt>
                <c:pt idx="18">
                  <c:v>12.987998154338868</c:v>
                </c:pt>
                <c:pt idx="19">
                  <c:v>17.266775075556755</c:v>
                </c:pt>
              </c:numCache>
            </c:numRef>
          </c:val>
          <c:smooth val="1"/>
          <c:extLst>
            <c:ext xmlns:c16="http://schemas.microsoft.com/office/drawing/2014/chart" uri="{C3380CC4-5D6E-409C-BE32-E72D297353CC}">
              <c16:uniqueId val="{00000003-FB5A-4D19-B4E8-A9CE679D0525}"/>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5A-4D19-B4E8-A9CE679D0525}"/>
                </c:ext>
              </c:extLst>
            </c:dLbl>
            <c:dLbl>
              <c:idx val="19"/>
              <c:layout>
                <c:manualLayout>
                  <c:x val="-9.2282941397118148E-3"/>
                  <c:y val="2.976465299805047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5A-4D19-B4E8-A9CE679D052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Hoja3!$G$21:$G$40</c:f>
              <c:numCache>
                <c:formatCode>_-* #,##0.0_-;\-* #,##0.0_-;_-* "-"??_-;_-@_-</c:formatCode>
                <c:ptCount val="20"/>
                <c:pt idx="0">
                  <c:v>15.662209000000001</c:v>
                </c:pt>
                <c:pt idx="1">
                  <c:v>15.877602000000001</c:v>
                </c:pt>
                <c:pt idx="2">
                  <c:v>16.223061000000001</c:v>
                </c:pt>
                <c:pt idx="3">
                  <c:v>16.596705999999998</c:v>
                </c:pt>
                <c:pt idx="4">
                  <c:v>16.778847000000003</c:v>
                </c:pt>
                <c:pt idx="5">
                  <c:v>16.052759000000002</c:v>
                </c:pt>
                <c:pt idx="6">
                  <c:v>16.714265000000001</c:v>
                </c:pt>
                <c:pt idx="7">
                  <c:v>17.060137999999998</c:v>
                </c:pt>
                <c:pt idx="8">
                  <c:v>18.267381</c:v>
                </c:pt>
                <c:pt idx="9">
                  <c:v>18.92679</c:v>
                </c:pt>
                <c:pt idx="10">
                  <c:v>19.883790000000001</c:v>
                </c:pt>
                <c:pt idx="11">
                  <c:v>20.254664000000002</c:v>
                </c:pt>
                <c:pt idx="12">
                  <c:v>20.695608</c:v>
                </c:pt>
                <c:pt idx="13">
                  <c:v>21.126955000000002</c:v>
                </c:pt>
                <c:pt idx="14">
                  <c:v>21.391612000000002</c:v>
                </c:pt>
                <c:pt idx="15">
                  <c:v>21.480841000000002</c:v>
                </c:pt>
                <c:pt idx="16">
                  <c:v>21.591425999999998</c:v>
                </c:pt>
                <c:pt idx="17">
                  <c:v>21.649861000000001</c:v>
                </c:pt>
                <c:pt idx="18">
                  <c:v>21.544846</c:v>
                </c:pt>
                <c:pt idx="19">
                  <c:v>19.967801999999999</c:v>
                </c:pt>
              </c:numCache>
            </c:numRef>
          </c:val>
          <c:smooth val="1"/>
          <c:extLst>
            <c:ext xmlns:c16="http://schemas.microsoft.com/office/drawing/2014/chart" uri="{C3380CC4-5D6E-409C-BE32-E72D297353CC}">
              <c16:uniqueId val="{00000006-FB5A-4D19-B4E8-A9CE679D0525}"/>
            </c:ext>
          </c:extLst>
        </c:ser>
        <c:dLbls>
          <c:showLegendKey val="0"/>
          <c:showVal val="0"/>
          <c:showCatName val="0"/>
          <c:showSerName val="0"/>
          <c:showPercent val="0"/>
          <c:showBubbleSize val="0"/>
        </c:dLbls>
        <c:marker val="1"/>
        <c:smooth val="0"/>
        <c:axId val="892710127"/>
        <c:axId val="892698895"/>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98895"/>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892710127"/>
        <c:crosses val="max"/>
        <c:crossBetween val="between"/>
      </c:valAx>
      <c:catAx>
        <c:axId val="892710127"/>
        <c:scaling>
          <c:orientation val="minMax"/>
        </c:scaling>
        <c:delete val="1"/>
        <c:axPos val="b"/>
        <c:majorTickMark val="out"/>
        <c:minorTickMark val="none"/>
        <c:tickLblPos val="nextTo"/>
        <c:crossAx val="892698895"/>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'Hoja2 (2)'!$G$7</c:f>
              <c:strCache>
                <c:ptCount val="1"/>
                <c:pt idx="0">
                  <c:v>Ocupados</c:v>
                </c:pt>
              </c:strCache>
            </c:strRef>
          </c:tx>
          <c:spPr>
            <a:solidFill>
              <a:schemeClr val="accent2"/>
            </a:solidFill>
            <a:ln>
              <a:noFill/>
            </a:ln>
            <a:effectLst/>
          </c:spPr>
          <c:invertIfNegative val="0"/>
          <c:dLbls>
            <c:dLbl>
              <c:idx val="2"/>
              <c:layout>
                <c:manualLayout>
                  <c:x val="2.7777777777777779E-3"/>
                  <c:y val="1.3888888888888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8-4478-AEBC-24D64D20D3C4}"/>
                </c:ext>
              </c:extLst>
            </c:dLbl>
            <c:dLbl>
              <c:idx val="4"/>
              <c:layout>
                <c:manualLayout>
                  <c:x val="-8.3333333333334356E-3"/>
                  <c:y val="-4.2437781360066642E-17"/>
                </c:manualLayout>
              </c:layout>
              <c:spPr>
                <a:noFill/>
                <a:ln>
                  <a:solidFill>
                    <a:schemeClr val="bg1">
                      <a:lumMod val="85000"/>
                    </a:schemeClr>
                  </a:solid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98-4478-AEBC-24D64D20D3C4}"/>
                </c:ext>
              </c:extLst>
            </c:dLbl>
            <c:spPr>
              <a:noFill/>
              <a:ln>
                <a:no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(2)'!$E$8:$E$12</c:f>
              <c:strCache>
                <c:ptCount val="5"/>
                <c:pt idx="0">
                  <c:v>Nov 19 - Ene 20</c:v>
                </c:pt>
                <c:pt idx="1">
                  <c:v>Feb - Abr</c:v>
                </c:pt>
                <c:pt idx="2">
                  <c:v>May - Jul</c:v>
                </c:pt>
                <c:pt idx="3">
                  <c:v>Ago - Oct</c:v>
                </c:pt>
                <c:pt idx="4">
                  <c:v>Nov 20- Ene 21</c:v>
                </c:pt>
              </c:strCache>
            </c:strRef>
          </c:cat>
          <c:val>
            <c:numRef>
              <c:f>'Hoja2 (2)'!$G$8:$G$12</c:f>
              <c:numCache>
                <c:formatCode>#,##0</c:formatCode>
                <c:ptCount val="5"/>
                <c:pt idx="0">
                  <c:v>22353.502355917484</c:v>
                </c:pt>
                <c:pt idx="1">
                  <c:v>19890.023170427252</c:v>
                </c:pt>
                <c:pt idx="2">
                  <c:v>17941.693920515227</c:v>
                </c:pt>
                <c:pt idx="3">
                  <c:v>20146.503286518211</c:v>
                </c:pt>
                <c:pt idx="4">
                  <c:v>20850.621916261924</c:v>
                </c:pt>
              </c:numCache>
            </c:numRef>
          </c:val>
          <c:extLst>
            <c:ext xmlns:c16="http://schemas.microsoft.com/office/drawing/2014/chart" uri="{C3380CC4-5D6E-409C-BE32-E72D297353CC}">
              <c16:uniqueId val="{00000002-4198-4478-AEBC-24D64D20D3C4}"/>
            </c:ext>
          </c:extLst>
        </c:ser>
        <c:dLbls>
          <c:showLegendKey val="0"/>
          <c:showVal val="0"/>
          <c:showCatName val="0"/>
          <c:showSerName val="0"/>
          <c:showPercent val="0"/>
          <c:showBubbleSize val="0"/>
        </c:dLbls>
        <c:gapWidth val="219"/>
        <c:overlap val="-27"/>
        <c:axId val="720137999"/>
        <c:axId val="720147151"/>
      </c:barChart>
      <c:lineChart>
        <c:grouping val="standard"/>
        <c:varyColors val="0"/>
        <c:ser>
          <c:idx val="0"/>
          <c:order val="0"/>
          <c:tx>
            <c:strRef>
              <c:f>'Hoja2 (2)'!$F$7</c:f>
              <c:strCache>
                <c:ptCount val="1"/>
                <c:pt idx="0">
                  <c:v>TD</c:v>
                </c:pt>
              </c:strCache>
            </c:strRef>
          </c:tx>
          <c:spPr>
            <a:ln w="19050" cap="rnd">
              <a:solidFill>
                <a:schemeClr val="accent1"/>
              </a:solidFill>
              <a:round/>
            </a:ln>
            <a:effectLst/>
          </c:spPr>
          <c:marker>
            <c:symbol val="diamond"/>
            <c:size val="5"/>
            <c:spPr>
              <a:solidFill>
                <a:schemeClr val="accent1"/>
              </a:solidFill>
              <a:ln w="9525">
                <a:solidFill>
                  <a:schemeClr val="accent1"/>
                </a:solidFill>
              </a:ln>
              <a:effectLst/>
            </c:spPr>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98-4478-AEBC-24D64D20D3C4}"/>
                </c:ext>
              </c:extLst>
            </c:dLbl>
            <c:dLbl>
              <c:idx val="4"/>
              <c:spPr>
                <a:noFill/>
                <a:ln>
                  <a:solidFill>
                    <a:schemeClr val="bg1">
                      <a:lumMod val="85000"/>
                    </a:schemeClr>
                  </a:solidFill>
                </a:ln>
                <a:effectLst/>
              </c:spPr>
              <c:txPr>
                <a:bodyPr rot="0" spcFirstLastPara="1" vertOverflow="ellipsis" vert="horz" wrap="square" anchor="ctr" anchorCtr="1"/>
                <a:lstStyle/>
                <a:p>
                  <a:pPr>
                    <a:defRPr sz="900" b="1" i="0" u="none" strike="noStrike" kern="1200" baseline="0">
                      <a:solidFill>
                        <a:srgbClr val="27689D"/>
                      </a:solidFill>
                      <a:latin typeface="+mn-lt"/>
                      <a:ea typeface="+mn-ea"/>
                      <a:cs typeface="+mn-cs"/>
                    </a:defRPr>
                  </a:pPr>
                  <a:endParaRPr lang="es-CO"/>
                </a:p>
              </c:txPr>
              <c:dLblPos val="b"/>
              <c:showLegendKey val="0"/>
              <c:showVal val="1"/>
              <c:showCatName val="0"/>
              <c:showSerName val="0"/>
              <c:showPercent val="0"/>
              <c:showBubbleSize val="0"/>
              <c:extLst>
                <c:ext xmlns:c16="http://schemas.microsoft.com/office/drawing/2014/chart" uri="{C3380CC4-5D6E-409C-BE32-E72D297353CC}">
                  <c16:uniqueId val="{00000006-4198-4478-AEBC-24D64D20D3C4}"/>
                </c:ext>
              </c:extLst>
            </c:dLbl>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 (2)'!$E$8:$E$12</c:f>
              <c:strCache>
                <c:ptCount val="5"/>
                <c:pt idx="0">
                  <c:v>Nov 19 - Ene 20</c:v>
                </c:pt>
                <c:pt idx="1">
                  <c:v>Feb - Abr</c:v>
                </c:pt>
                <c:pt idx="2">
                  <c:v>May - Jul</c:v>
                </c:pt>
                <c:pt idx="3">
                  <c:v>Ago - Oct</c:v>
                </c:pt>
                <c:pt idx="4">
                  <c:v>Nov 20- Ene 21</c:v>
                </c:pt>
              </c:strCache>
            </c:strRef>
          </c:cat>
          <c:val>
            <c:numRef>
              <c:f>'Hoja2 (2)'!$F$8:$F$12</c:f>
              <c:numCache>
                <c:formatCode>0.0</c:formatCode>
                <c:ptCount val="5"/>
                <c:pt idx="0">
                  <c:v>10.564456183317041</c:v>
                </c:pt>
                <c:pt idx="1">
                  <c:v>14.005400330698651</c:v>
                </c:pt>
                <c:pt idx="2">
                  <c:v>20.496408202397109</c:v>
                </c:pt>
                <c:pt idx="3">
                  <c:v>16.203473775333681</c:v>
                </c:pt>
                <c:pt idx="4">
                  <c:v>14.669460365743129</c:v>
                </c:pt>
              </c:numCache>
            </c:numRef>
          </c:val>
          <c:smooth val="1"/>
          <c:extLst>
            <c:ext xmlns:c16="http://schemas.microsoft.com/office/drawing/2014/chart" uri="{C3380CC4-5D6E-409C-BE32-E72D297353CC}">
              <c16:uniqueId val="{00000004-4198-4478-AEBC-24D64D20D3C4}"/>
            </c:ext>
          </c:extLst>
        </c:ser>
        <c:dLbls>
          <c:showLegendKey val="0"/>
          <c:showVal val="0"/>
          <c:showCatName val="0"/>
          <c:showSerName val="0"/>
          <c:showPercent val="0"/>
          <c:showBubbleSize val="0"/>
        </c:dLbls>
        <c:marker val="1"/>
        <c:smooth val="0"/>
        <c:axId val="634161135"/>
        <c:axId val="634164047"/>
      </c:lineChart>
      <c:catAx>
        <c:axId val="72013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47151"/>
        <c:crosses val="autoZero"/>
        <c:auto val="1"/>
        <c:lblAlgn val="ctr"/>
        <c:lblOffset val="100"/>
        <c:noMultiLvlLbl val="0"/>
      </c:catAx>
      <c:valAx>
        <c:axId val="720147151"/>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Ocupados (miles)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37999"/>
        <c:crosses val="autoZero"/>
        <c:crossBetween val="between"/>
      </c:valAx>
      <c:valAx>
        <c:axId val="634164047"/>
        <c:scaling>
          <c:orientation val="minMax"/>
          <c:min val="8"/>
        </c:scaling>
        <c:delete val="0"/>
        <c:axPos val="r"/>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634161135"/>
        <c:crosses val="max"/>
        <c:crossBetween val="between"/>
      </c:valAx>
      <c:catAx>
        <c:axId val="634161135"/>
        <c:scaling>
          <c:orientation val="minMax"/>
        </c:scaling>
        <c:delete val="1"/>
        <c:axPos val="b"/>
        <c:numFmt formatCode="General" sourceLinked="1"/>
        <c:majorTickMark val="out"/>
        <c:minorTickMark val="none"/>
        <c:tickLblPos val="nextTo"/>
        <c:crossAx val="6341640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27689D"/>
          </a:solidFill>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Hoja2!$G$7</c:f>
              <c:strCache>
                <c:ptCount val="1"/>
                <c:pt idx="0">
                  <c:v>Ocupados</c:v>
                </c:pt>
              </c:strCache>
            </c:strRef>
          </c:tx>
          <c:spPr>
            <a:solidFill>
              <a:schemeClr val="accent2"/>
            </a:solidFill>
            <a:ln>
              <a:noFill/>
            </a:ln>
            <a:effectLst/>
          </c:spPr>
          <c:invertIfNegative val="0"/>
          <c:dLbls>
            <c:dLbl>
              <c:idx val="2"/>
              <c:layout>
                <c:manualLayout>
                  <c:x val="-5.0925337632079971E-17"/>
                  <c:y val="2.314814814814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72-4A60-BD7D-57527746C314}"/>
                </c:ext>
              </c:extLst>
            </c:dLbl>
            <c:dLbl>
              <c:idx val="4"/>
              <c:layout>
                <c:manualLayout>
                  <c:x val="-8.3333333333334356E-3"/>
                  <c:y val="-4.2437781360066642E-17"/>
                </c:manualLayout>
              </c:layout>
              <c:spPr>
                <a:noFill/>
                <a:ln>
                  <a:solidFill>
                    <a:schemeClr val="bg1">
                      <a:lumMod val="85000"/>
                    </a:schemeClr>
                  </a:solid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72-4A60-BD7D-57527746C314}"/>
                </c:ext>
              </c:extLst>
            </c:dLbl>
            <c:spPr>
              <a:noFill/>
              <a:ln>
                <a:noFill/>
              </a:ln>
              <a:effectLst/>
            </c:spPr>
            <c:txPr>
              <a:bodyPr rot="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Hoja2!$E$8:$E$12</c:f>
              <c:strCache>
                <c:ptCount val="5"/>
                <c:pt idx="0">
                  <c:v>Nov 19 - Ene 20</c:v>
                </c:pt>
                <c:pt idx="1">
                  <c:v>Feb - Abr</c:v>
                </c:pt>
                <c:pt idx="2">
                  <c:v>May - Jul</c:v>
                </c:pt>
                <c:pt idx="3">
                  <c:v>Ago - Oct</c:v>
                </c:pt>
                <c:pt idx="4">
                  <c:v>Nov 20- Ene 21</c:v>
                </c:pt>
              </c:strCache>
            </c:strRef>
          </c:cat>
          <c:val>
            <c:numRef>
              <c:f>Hoja2!$G$8:$G$12</c:f>
              <c:numCache>
                <c:formatCode>#,##0</c:formatCode>
                <c:ptCount val="5"/>
                <c:pt idx="0">
                  <c:v>4750.2772923455477</c:v>
                </c:pt>
                <c:pt idx="1">
                  <c:v>4433.40346038605</c:v>
                </c:pt>
                <c:pt idx="2">
                  <c:v>4117.9592621705933</c:v>
                </c:pt>
                <c:pt idx="3">
                  <c:v>4523.3407049720126</c:v>
                </c:pt>
                <c:pt idx="4">
                  <c:v>4551.7873449793906</c:v>
                </c:pt>
              </c:numCache>
            </c:numRef>
          </c:val>
          <c:extLst>
            <c:ext xmlns:c16="http://schemas.microsoft.com/office/drawing/2014/chart" uri="{C3380CC4-5D6E-409C-BE32-E72D297353CC}">
              <c16:uniqueId val="{00000002-C572-4A60-BD7D-57527746C314}"/>
            </c:ext>
          </c:extLst>
        </c:ser>
        <c:dLbls>
          <c:showLegendKey val="0"/>
          <c:showVal val="0"/>
          <c:showCatName val="0"/>
          <c:showSerName val="0"/>
          <c:showPercent val="0"/>
          <c:showBubbleSize val="0"/>
        </c:dLbls>
        <c:gapWidth val="219"/>
        <c:overlap val="-27"/>
        <c:axId val="720137999"/>
        <c:axId val="720147151"/>
      </c:barChart>
      <c:lineChart>
        <c:grouping val="standard"/>
        <c:varyColors val="0"/>
        <c:ser>
          <c:idx val="0"/>
          <c:order val="0"/>
          <c:tx>
            <c:strRef>
              <c:f>Hoja2!$F$7</c:f>
              <c:strCache>
                <c:ptCount val="1"/>
                <c:pt idx="0">
                  <c:v>TD</c:v>
                </c:pt>
              </c:strCache>
            </c:strRef>
          </c:tx>
          <c:spPr>
            <a:ln w="19050" cap="rnd">
              <a:solidFill>
                <a:schemeClr val="accent1"/>
              </a:solidFill>
              <a:round/>
            </a:ln>
            <a:effectLst/>
          </c:spPr>
          <c:marker>
            <c:symbol val="diamond"/>
            <c:size val="5"/>
            <c:spPr>
              <a:solidFill>
                <a:schemeClr val="accent1"/>
              </a:solidFill>
              <a:ln w="9525">
                <a:solidFill>
                  <a:schemeClr val="accent1"/>
                </a:solidFill>
              </a:ln>
              <a:effectLst/>
            </c:spPr>
          </c:marker>
          <c:dLbls>
            <c:dLbl>
              <c:idx val="4"/>
              <c:spPr>
                <a:noFill/>
                <a:ln>
                  <a:solidFill>
                    <a:schemeClr val="bg1">
                      <a:lumMod val="85000"/>
                    </a:schemeClr>
                  </a:solidFill>
                </a:ln>
                <a:effectLst/>
              </c:spPr>
              <c:txPr>
                <a:bodyPr rot="0" spcFirstLastPara="1" vertOverflow="ellipsis" vert="horz" wrap="square" anchor="ctr" anchorCtr="1"/>
                <a:lstStyle/>
                <a:p>
                  <a:pPr>
                    <a:defRPr sz="900" b="1" i="0" u="none" strike="noStrike" kern="1200" baseline="0">
                      <a:solidFill>
                        <a:srgbClr val="27689D"/>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5-C572-4A60-BD7D-57527746C314}"/>
                </c:ext>
              </c:extLst>
            </c:dLbl>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Hoja2!$E$8:$E$12</c:f>
              <c:strCache>
                <c:ptCount val="5"/>
                <c:pt idx="0">
                  <c:v>Nov 19 - Ene 20</c:v>
                </c:pt>
                <c:pt idx="1">
                  <c:v>Feb - Abr</c:v>
                </c:pt>
                <c:pt idx="2">
                  <c:v>May - Jul</c:v>
                </c:pt>
                <c:pt idx="3">
                  <c:v>Ago - Oct</c:v>
                </c:pt>
                <c:pt idx="4">
                  <c:v>Nov 20- Ene 21</c:v>
                </c:pt>
              </c:strCache>
            </c:strRef>
          </c:cat>
          <c:val>
            <c:numRef>
              <c:f>Hoja2!$F$8:$F$12</c:f>
              <c:numCache>
                <c:formatCode>0.0</c:formatCode>
                <c:ptCount val="5"/>
                <c:pt idx="0">
                  <c:v>6.4287960739370833</c:v>
                </c:pt>
                <c:pt idx="1">
                  <c:v>8.1197856976496201</c:v>
                </c:pt>
                <c:pt idx="2">
                  <c:v>10.372627059169243</c:v>
                </c:pt>
                <c:pt idx="3">
                  <c:v>8.7025613471529297</c:v>
                </c:pt>
                <c:pt idx="4">
                  <c:v>7.737103469110707</c:v>
                </c:pt>
              </c:numCache>
            </c:numRef>
          </c:val>
          <c:smooth val="1"/>
          <c:extLst>
            <c:ext xmlns:c16="http://schemas.microsoft.com/office/drawing/2014/chart" uri="{C3380CC4-5D6E-409C-BE32-E72D297353CC}">
              <c16:uniqueId val="{00000003-C572-4A60-BD7D-57527746C314}"/>
            </c:ext>
          </c:extLst>
        </c:ser>
        <c:dLbls>
          <c:showLegendKey val="0"/>
          <c:showVal val="0"/>
          <c:showCatName val="0"/>
          <c:showSerName val="0"/>
          <c:showPercent val="0"/>
          <c:showBubbleSize val="0"/>
        </c:dLbls>
        <c:marker val="1"/>
        <c:smooth val="0"/>
        <c:axId val="634161135"/>
        <c:axId val="634164047"/>
      </c:lineChart>
      <c:catAx>
        <c:axId val="72013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47151"/>
        <c:crosses val="autoZero"/>
        <c:auto val="1"/>
        <c:lblAlgn val="ctr"/>
        <c:lblOffset val="100"/>
        <c:noMultiLvlLbl val="0"/>
      </c:catAx>
      <c:valAx>
        <c:axId val="720147151"/>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Ocupados (miles)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720137999"/>
        <c:crosses val="autoZero"/>
        <c:crossBetween val="between"/>
      </c:valAx>
      <c:valAx>
        <c:axId val="634164047"/>
        <c:scaling>
          <c:orientation val="minMax"/>
          <c:min val="5"/>
        </c:scaling>
        <c:delete val="0"/>
        <c:axPos val="r"/>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634161135"/>
        <c:crosses val="max"/>
        <c:crossBetween val="between"/>
      </c:valAx>
      <c:catAx>
        <c:axId val="634161135"/>
        <c:scaling>
          <c:orientation val="minMax"/>
        </c:scaling>
        <c:delete val="1"/>
        <c:axPos val="b"/>
        <c:numFmt formatCode="General" sourceLinked="1"/>
        <c:majorTickMark val="out"/>
        <c:minorTickMark val="none"/>
        <c:tickLblPos val="nextTo"/>
        <c:crossAx val="6341640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27689D"/>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r>
              <a:rPr lang="es-MX" dirty="0"/>
              <a:t>Tasa de desempleo rural enero –diciembre (2019-2021)</a:t>
            </a:r>
          </a:p>
        </c:rich>
      </c:tx>
      <c:layout>
        <c:manualLayout>
          <c:xMode val="edge"/>
          <c:yMode val="edge"/>
          <c:x val="0.30665091863517058"/>
          <c:y val="2.17985210189807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5958577088667345"/>
        </c:manualLayout>
      </c:layout>
      <c:barChart>
        <c:barDir val="col"/>
        <c:grouping val="clustered"/>
        <c:varyColors val="0"/>
        <c:ser>
          <c:idx val="0"/>
          <c:order val="0"/>
          <c:tx>
            <c:strRef>
              <c:f>CUADROS!$IE$48</c:f>
              <c:strCache>
                <c:ptCount val="1"/>
                <c:pt idx="0">
                  <c:v>2019</c:v>
                </c:pt>
              </c:strCache>
            </c:strRef>
          </c:tx>
          <c:spPr>
            <a:solidFill>
              <a:srgbClr val="27689D"/>
            </a:solidFill>
            <a:ln>
              <a:noFill/>
            </a:ln>
            <a:effectLst/>
          </c:spPr>
          <c:invertIfNegative val="0"/>
          <c:dLbls>
            <c:dLbl>
              <c:idx val="0"/>
              <c:layout>
                <c:manualLayout>
                  <c:x val="-6.615214994487321E-3"/>
                  <c:y val="4.7144736568575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25-4067-9851-46DD319B2C5E}"/>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CUADROS!$ID$49:$ID$60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CUADROS!$IE$49:$IE$60</c:f>
              <c:numCache>
                <c:formatCode>General</c:formatCode>
                <c:ptCount val="12"/>
                <c:pt idx="0">
                  <c:v>7.4</c:v>
                </c:pt>
                <c:pt idx="1">
                  <c:v>7.3</c:v>
                </c:pt>
                <c:pt idx="2">
                  <c:v>6.4</c:v>
                </c:pt>
                <c:pt idx="3">
                  <c:v>7.3</c:v>
                </c:pt>
                <c:pt idx="4" formatCode="#,##0.0">
                  <c:v>6.4</c:v>
                </c:pt>
                <c:pt idx="5">
                  <c:v>4.0999999999999996</c:v>
                </c:pt>
                <c:pt idx="6" formatCode="#,##0.0">
                  <c:v>8</c:v>
                </c:pt>
                <c:pt idx="7">
                  <c:v>7.1</c:v>
                </c:pt>
                <c:pt idx="8">
                  <c:v>7.9</c:v>
                </c:pt>
                <c:pt idx="9">
                  <c:v>5.9</c:v>
                </c:pt>
                <c:pt idx="10">
                  <c:v>4.9000000000000004</c:v>
                </c:pt>
                <c:pt idx="11">
                  <c:v>5.0999999999999996</c:v>
                </c:pt>
              </c:numCache>
            </c:numRef>
          </c:val>
          <c:extLst>
            <c:ext xmlns:c16="http://schemas.microsoft.com/office/drawing/2014/chart" uri="{C3380CC4-5D6E-409C-BE32-E72D297353CC}">
              <c16:uniqueId val="{00000001-F825-4067-9851-46DD319B2C5E}"/>
            </c:ext>
          </c:extLst>
        </c:ser>
        <c:ser>
          <c:idx val="1"/>
          <c:order val="1"/>
          <c:tx>
            <c:strRef>
              <c:f>CUADROS!$IF$48</c:f>
              <c:strCache>
                <c:ptCount val="1"/>
                <c:pt idx="0">
                  <c:v>2020</c:v>
                </c:pt>
              </c:strCache>
            </c:strRef>
          </c:tx>
          <c:spPr>
            <a:solidFill>
              <a:srgbClr val="009267"/>
            </a:solidFill>
            <a:ln>
              <a:noFill/>
            </a:ln>
            <a:effectLst/>
          </c:spPr>
          <c:invertIfNegative val="0"/>
          <c:dLbls>
            <c:dLbl>
              <c:idx val="0"/>
              <c:layout>
                <c:manualLayout>
                  <c:x val="-8.3519759410482022E-3"/>
                  <c:y val="-1.8165434182483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25-4067-9851-46DD319B2C5E}"/>
                </c:ext>
              </c:extLst>
            </c:dLbl>
            <c:dLbl>
              <c:idx val="1"/>
              <c:layout>
                <c:manualLayout>
                  <c:x val="1.0439969926310253E-2"/>
                  <c:y val="1.0899260509490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25-4067-9851-46DD319B2C5E}"/>
                </c:ext>
              </c:extLst>
            </c:dLbl>
            <c:dLbl>
              <c:idx val="7"/>
              <c:spPr>
                <a:noFill/>
                <a:ln>
                  <a:noFill/>
                </a:ln>
                <a:effectLst/>
              </c:spPr>
              <c:txPr>
                <a:bodyPr rot="0" spcFirstLastPara="1" vertOverflow="ellipsis" vert="horz" wrap="square" anchor="ctr" anchorCtr="0"/>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2-F825-4067-9851-46DD319B2C5E}"/>
                </c:ext>
              </c:extLst>
            </c:dLbl>
            <c:dLbl>
              <c:idx val="10"/>
              <c:layout>
                <c:manualLayout>
                  <c:x val="2.0833333333331806E-3"/>
                  <c:y val="1.089926050949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25-4067-9851-46DD319B2C5E}"/>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CUADROS!$ID$49:$ID$60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CUADROS!$IF$49:$IF$60</c:f>
              <c:numCache>
                <c:formatCode>General</c:formatCode>
                <c:ptCount val="12"/>
                <c:pt idx="0" formatCode="0.0">
                  <c:v>9</c:v>
                </c:pt>
                <c:pt idx="1">
                  <c:v>7.4</c:v>
                </c:pt>
                <c:pt idx="2">
                  <c:v>7.7</c:v>
                </c:pt>
                <c:pt idx="3">
                  <c:v>11.7</c:v>
                </c:pt>
                <c:pt idx="4" formatCode="#,##0.0">
                  <c:v>11.1</c:v>
                </c:pt>
                <c:pt idx="5">
                  <c:v>9.1999999999999993</c:v>
                </c:pt>
                <c:pt idx="6" formatCode="#,##0.0">
                  <c:v>10.4</c:v>
                </c:pt>
                <c:pt idx="7">
                  <c:v>9.6999999999999993</c:v>
                </c:pt>
                <c:pt idx="8">
                  <c:v>7.9</c:v>
                </c:pt>
                <c:pt idx="9">
                  <c:v>7.8</c:v>
                </c:pt>
                <c:pt idx="10">
                  <c:v>6.7</c:v>
                </c:pt>
                <c:pt idx="11">
                  <c:v>6.9</c:v>
                </c:pt>
              </c:numCache>
            </c:numRef>
          </c:val>
          <c:extLst>
            <c:ext xmlns:c16="http://schemas.microsoft.com/office/drawing/2014/chart" uri="{C3380CC4-5D6E-409C-BE32-E72D297353CC}">
              <c16:uniqueId val="{00000004-F825-4067-9851-46DD319B2C5E}"/>
            </c:ext>
          </c:extLst>
        </c:ser>
        <c:ser>
          <c:idx val="2"/>
          <c:order val="2"/>
          <c:tx>
            <c:strRef>
              <c:f>CUADROS!$IG$48</c:f>
              <c:strCache>
                <c:ptCount val="1"/>
                <c:pt idx="0">
                  <c:v>2021</c:v>
                </c:pt>
              </c:strCache>
            </c:strRef>
          </c:tx>
          <c:spPr>
            <a:solidFill>
              <a:schemeClr val="accent3"/>
            </a:solidFill>
            <a:ln>
              <a:noFill/>
            </a:ln>
            <a:effectLst/>
          </c:spPr>
          <c:invertIfNegative val="0"/>
          <c:dLbls>
            <c:dLbl>
              <c:idx val="0"/>
              <c:layout>
                <c:manualLayout>
                  <c:x val="1.5659954889465359E-2"/>
                  <c:y val="3.6330868364967887E-3"/>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520905176630319E-2"/>
                      <c:h val="6.563214280605896E-2"/>
                    </c:manualLayout>
                  </c15:layout>
                </c:ext>
                <c:ext xmlns:c16="http://schemas.microsoft.com/office/drawing/2014/chart" uri="{C3380CC4-5D6E-409C-BE32-E72D297353CC}">
                  <c16:uniqueId val="{00000005-F825-4067-9851-46DD319B2C5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CUADROS!$ID$49:$ID$60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CUADROS!$IG$49:$IG$60</c:f>
              <c:numCache>
                <c:formatCode>General</c:formatCode>
                <c:ptCount val="12"/>
                <c:pt idx="0" formatCode="0.0">
                  <c:v>8.9</c:v>
                </c:pt>
              </c:numCache>
            </c:numRef>
          </c:val>
          <c:extLst>
            <c:ext xmlns:c16="http://schemas.microsoft.com/office/drawing/2014/chart" uri="{C3380CC4-5D6E-409C-BE32-E72D297353CC}">
              <c16:uniqueId val="{00000006-F825-4067-9851-46DD319B2C5E}"/>
            </c:ext>
          </c:extLst>
        </c:ser>
        <c:dLbls>
          <c:dLblPos val="outEnd"/>
          <c:showLegendKey val="0"/>
          <c:showVal val="1"/>
          <c:showCatName val="0"/>
          <c:showSerName val="0"/>
          <c:showPercent val="0"/>
          <c:showBubbleSize val="0"/>
        </c:dLbls>
        <c:gapWidth val="136"/>
        <c:overlap val="-27"/>
        <c:axId val="199358464"/>
        <c:axId val="296564736"/>
      </c:barChart>
      <c:catAx>
        <c:axId val="199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700" b="0" i="0" u="none" strike="noStrike" kern="1200" baseline="0">
                <a:solidFill>
                  <a:srgbClr val="27689D"/>
                </a:solidFill>
                <a:latin typeface="+mn-lt"/>
                <a:ea typeface="+mn-ea"/>
                <a:cs typeface="+mn-cs"/>
              </a:defRPr>
            </a:pPr>
            <a:endParaRPr lang="es-CO"/>
          </a:p>
        </c:txPr>
        <c:crossAx val="296564736"/>
        <c:crosses val="autoZero"/>
        <c:auto val="1"/>
        <c:lblAlgn val="ctr"/>
        <c:lblOffset val="100"/>
        <c:noMultiLvlLbl val="0"/>
      </c:catAx>
      <c:valAx>
        <c:axId val="296564736"/>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a:t>POrcentaje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199358464"/>
        <c:crosses val="autoZero"/>
        <c:crossBetween val="between"/>
      </c:valAx>
      <c:spPr>
        <a:noFill/>
        <a:ln>
          <a:noFill/>
        </a:ln>
        <a:effectLst/>
      </c:spPr>
    </c:plotArea>
    <c:legend>
      <c:legendPos val="b"/>
      <c:layout>
        <c:manualLayout>
          <c:xMode val="edge"/>
          <c:yMode val="edge"/>
          <c:x val="0.40287761741143657"/>
          <c:y val="0.94606468038848279"/>
          <c:w val="0.19424476517712683"/>
          <c:h val="5.393531961151717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95853730883613E-2"/>
          <c:y val="3.694459474397687E-2"/>
          <c:w val="0.92511250544527723"/>
          <c:h val="0.6925089743365973"/>
        </c:manualLayout>
      </c:layout>
      <c:lineChart>
        <c:grouping val="standard"/>
        <c:varyColors val="0"/>
        <c:ser>
          <c:idx val="0"/>
          <c:order val="0"/>
          <c:tx>
            <c:strRef>
              <c:f>'TASA DE DESEMPLEO'!$D$247</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8"/>
              <c:layout>
                <c:manualLayout>
                  <c:x val="-1.1016380574794147E-3"/>
                  <c:y val="-3.7945056308992565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62F0-4887-8288-A9973AE8D66C}"/>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DESEMPLEO'!$C$249:$C$267</c:f>
              <c:strCache>
                <c:ptCount val="19"/>
                <c:pt idx="0">
                  <c:v>Nov 02 - Ene 03</c:v>
                </c:pt>
                <c:pt idx="1">
                  <c:v>Nov 03 - Ene 04</c:v>
                </c:pt>
                <c:pt idx="2">
                  <c:v>Nov 04 - Ene 05</c:v>
                </c:pt>
                <c:pt idx="3">
                  <c:v>Nov 05 - Ene 06</c:v>
                </c:pt>
                <c:pt idx="4">
                  <c:v>Nov 06 - Ene 07</c:v>
                </c:pt>
                <c:pt idx="5">
                  <c:v>Nov 07 - Ene 08</c:v>
                </c:pt>
                <c:pt idx="6">
                  <c:v>Nov 08 - Ene 09</c:v>
                </c:pt>
                <c:pt idx="7">
                  <c:v>Nov 09 - Ene 10</c:v>
                </c:pt>
                <c:pt idx="8">
                  <c:v>Nov 10 - Ene 11</c:v>
                </c:pt>
                <c:pt idx="9">
                  <c:v>Nov 11 - Ene 12</c:v>
                </c:pt>
                <c:pt idx="10">
                  <c:v>Nov 12 - Ene 13</c:v>
                </c:pt>
                <c:pt idx="11">
                  <c:v>Nov 13 - Ene 14</c:v>
                </c:pt>
                <c:pt idx="12">
                  <c:v>Nov 14 - Ene 15</c:v>
                </c:pt>
                <c:pt idx="13">
                  <c:v>Nov 15 - Ene 16</c:v>
                </c:pt>
                <c:pt idx="14">
                  <c:v>Nov 16 - Ene 17</c:v>
                </c:pt>
                <c:pt idx="15">
                  <c:v>Nov 17 - Ene 18</c:v>
                </c:pt>
                <c:pt idx="16">
                  <c:v>Nov 18 - Ene 19</c:v>
                </c:pt>
                <c:pt idx="17">
                  <c:v>Nov 19 - Ene 20</c:v>
                </c:pt>
                <c:pt idx="18">
                  <c:v>Nov 20 - Ene 21</c:v>
                </c:pt>
              </c:strCache>
            </c:strRef>
          </c:cat>
          <c:val>
            <c:numRef>
              <c:f>'TASA DE DESEMPLEO'!$D$249:$D$267</c:f>
              <c:numCache>
                <c:formatCode>_-* #,##0.0_-;\-* #,##0.0_-;_-* "-"??_-;_-@_-</c:formatCode>
                <c:ptCount val="19"/>
                <c:pt idx="0">
                  <c:v>15.528355544634916</c:v>
                </c:pt>
                <c:pt idx="1">
                  <c:v>14.028754658535078</c:v>
                </c:pt>
                <c:pt idx="2">
                  <c:v>12.351125931479237</c:v>
                </c:pt>
                <c:pt idx="3">
                  <c:v>11.305857419680557</c:v>
                </c:pt>
                <c:pt idx="4">
                  <c:v>12.203350458897845</c:v>
                </c:pt>
                <c:pt idx="5">
                  <c:v>10.779538818138773</c:v>
                </c:pt>
                <c:pt idx="6">
                  <c:v>11.896282760163093</c:v>
                </c:pt>
                <c:pt idx="7">
                  <c:v>12.33127582084485</c:v>
                </c:pt>
                <c:pt idx="8">
                  <c:v>11.816469740525926</c:v>
                </c:pt>
                <c:pt idx="9">
                  <c:v>10.492133488257901</c:v>
                </c:pt>
                <c:pt idx="10">
                  <c:v>10.285513060336418</c:v>
                </c:pt>
                <c:pt idx="11">
                  <c:v>9.3348756000020412</c:v>
                </c:pt>
                <c:pt idx="12">
                  <c:v>9.061697539866195</c:v>
                </c:pt>
                <c:pt idx="13">
                  <c:v>9.2436876893556263</c:v>
                </c:pt>
                <c:pt idx="14">
                  <c:v>9.3143577753864122</c:v>
                </c:pt>
                <c:pt idx="15">
                  <c:v>9.5745712425731426</c:v>
                </c:pt>
                <c:pt idx="16">
                  <c:v>10.423989947111099</c:v>
                </c:pt>
                <c:pt idx="17">
                  <c:v>10.576682083863892</c:v>
                </c:pt>
                <c:pt idx="18">
                  <c:v>14.631620598755452</c:v>
                </c:pt>
              </c:numCache>
            </c:numRef>
          </c:val>
          <c:smooth val="1"/>
          <c:extLst>
            <c:ext xmlns:c16="http://schemas.microsoft.com/office/drawing/2014/chart" uri="{C3380CC4-5D6E-409C-BE32-E72D297353CC}">
              <c16:uniqueId val="{00000001-62F0-4887-8288-A9973AE8D66C}"/>
            </c:ext>
          </c:extLst>
        </c:ser>
        <c:ser>
          <c:idx val="1"/>
          <c:order val="1"/>
          <c:tx>
            <c:strRef>
              <c:f>'TASA DE DESEMPLEO'!$E$247</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7"/>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2-62F0-4887-8288-A9973AE8D66C}"/>
                </c:ext>
              </c:extLst>
            </c:dLbl>
            <c:dLbl>
              <c:idx val="18"/>
              <c:layout>
                <c:manualLayout>
                  <c:x val="-8.6842802172585991E-4"/>
                  <c:y val="-4.5880629202326439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3-62F0-4887-8288-A9973AE8D66C}"/>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DESEMPLEO'!$C$249:$C$267</c:f>
              <c:strCache>
                <c:ptCount val="19"/>
                <c:pt idx="0">
                  <c:v>Nov 02 - Ene 03</c:v>
                </c:pt>
                <c:pt idx="1">
                  <c:v>Nov 03 - Ene 04</c:v>
                </c:pt>
                <c:pt idx="2">
                  <c:v>Nov 04 - Ene 05</c:v>
                </c:pt>
                <c:pt idx="3">
                  <c:v>Nov 05 - Ene 06</c:v>
                </c:pt>
                <c:pt idx="4">
                  <c:v>Nov 06 - Ene 07</c:v>
                </c:pt>
                <c:pt idx="5">
                  <c:v>Nov 07 - Ene 08</c:v>
                </c:pt>
                <c:pt idx="6">
                  <c:v>Nov 08 - Ene 09</c:v>
                </c:pt>
                <c:pt idx="7">
                  <c:v>Nov 09 - Ene 10</c:v>
                </c:pt>
                <c:pt idx="8">
                  <c:v>Nov 10 - Ene 11</c:v>
                </c:pt>
                <c:pt idx="9">
                  <c:v>Nov 11 - Ene 12</c:v>
                </c:pt>
                <c:pt idx="10">
                  <c:v>Nov 12 - Ene 13</c:v>
                </c:pt>
                <c:pt idx="11">
                  <c:v>Nov 13 - Ene 14</c:v>
                </c:pt>
                <c:pt idx="12">
                  <c:v>Nov 14 - Ene 15</c:v>
                </c:pt>
                <c:pt idx="13">
                  <c:v>Nov 15 - Ene 16</c:v>
                </c:pt>
                <c:pt idx="14">
                  <c:v>Nov 16 - Ene 17</c:v>
                </c:pt>
                <c:pt idx="15">
                  <c:v>Nov 17 - Ene 18</c:v>
                </c:pt>
                <c:pt idx="16">
                  <c:v>Nov 18 - Ene 19</c:v>
                </c:pt>
                <c:pt idx="17">
                  <c:v>Nov 19 - Ene 20</c:v>
                </c:pt>
                <c:pt idx="18">
                  <c:v>Nov 20 - Ene 21</c:v>
                </c:pt>
              </c:strCache>
            </c:strRef>
          </c:cat>
          <c:val>
            <c:numRef>
              <c:f>'TASA DE DESEMPLEO'!$E$249:$E$267</c:f>
              <c:numCache>
                <c:formatCode>_-* #,##0.0_-;\-* #,##0.0_-;_-* "-"??_-;_-@_-</c:formatCode>
                <c:ptCount val="19"/>
                <c:pt idx="0">
                  <c:v>16.792460726195991</c:v>
                </c:pt>
                <c:pt idx="1">
                  <c:v>15.565557258257359</c:v>
                </c:pt>
                <c:pt idx="2">
                  <c:v>13.987319923853923</c:v>
                </c:pt>
                <c:pt idx="3">
                  <c:v>12.564088293340541</c:v>
                </c:pt>
                <c:pt idx="4">
                  <c:v>13.25587702406442</c:v>
                </c:pt>
                <c:pt idx="5">
                  <c:v>11.649773800608845</c:v>
                </c:pt>
                <c:pt idx="6">
                  <c:v>12.782880236032673</c:v>
                </c:pt>
                <c:pt idx="7">
                  <c:v>13.45950422562407</c:v>
                </c:pt>
                <c:pt idx="8">
                  <c:v>12.58179674200257</c:v>
                </c:pt>
                <c:pt idx="9">
                  <c:v>11.554437324310472</c:v>
                </c:pt>
                <c:pt idx="10">
                  <c:v>11.397293056287108</c:v>
                </c:pt>
                <c:pt idx="11">
                  <c:v>10.287079341179155</c:v>
                </c:pt>
                <c:pt idx="12">
                  <c:v>9.8923885456557379</c:v>
                </c:pt>
                <c:pt idx="13">
                  <c:v>10.296329444544423</c:v>
                </c:pt>
                <c:pt idx="14">
                  <c:v>10.362343581304792</c:v>
                </c:pt>
                <c:pt idx="15">
                  <c:v>10.68250615998871</c:v>
                </c:pt>
                <c:pt idx="16">
                  <c:v>11.675102850680579</c:v>
                </c:pt>
                <c:pt idx="17">
                  <c:v>11.661675656252212</c:v>
                </c:pt>
                <c:pt idx="18">
                  <c:v>16.442464439866907</c:v>
                </c:pt>
              </c:numCache>
            </c:numRef>
          </c:val>
          <c:smooth val="1"/>
          <c:extLst>
            <c:ext xmlns:c16="http://schemas.microsoft.com/office/drawing/2014/chart" uri="{C3380CC4-5D6E-409C-BE32-E72D297353CC}">
              <c16:uniqueId val="{00000004-62F0-4887-8288-A9973AE8D66C}"/>
            </c:ext>
          </c:extLst>
        </c:ser>
        <c:ser>
          <c:idx val="2"/>
          <c:order val="2"/>
          <c:tx>
            <c:strRef>
              <c:f>'TASA DE DESEMPLEO'!$F$247</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F0-4887-8288-A9973AE8D66C}"/>
                </c:ext>
              </c:extLst>
            </c:dLbl>
            <c:dLbl>
              <c:idx val="18"/>
              <c:layout>
                <c:manualLayout>
                  <c:x val="-4.1497213880494167E-3"/>
                  <c:y val="-3.2426639283061533E-2"/>
                </c:manualLayout>
              </c:layout>
              <c:spPr>
                <a:solidFill>
                  <a:schemeClr val="bg1">
                    <a:lumMod val="6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6-62F0-4887-8288-A9973AE8D66C}"/>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DESEMPLEO'!$C$249:$C$267</c:f>
              <c:strCache>
                <c:ptCount val="19"/>
                <c:pt idx="0">
                  <c:v>Nov 02 - Ene 03</c:v>
                </c:pt>
                <c:pt idx="1">
                  <c:v>Nov 03 - Ene 04</c:v>
                </c:pt>
                <c:pt idx="2">
                  <c:v>Nov 04 - Ene 05</c:v>
                </c:pt>
                <c:pt idx="3">
                  <c:v>Nov 05 - Ene 06</c:v>
                </c:pt>
                <c:pt idx="4">
                  <c:v>Nov 06 - Ene 07</c:v>
                </c:pt>
                <c:pt idx="5">
                  <c:v>Nov 07 - Ene 08</c:v>
                </c:pt>
                <c:pt idx="6">
                  <c:v>Nov 08 - Ene 09</c:v>
                </c:pt>
                <c:pt idx="7">
                  <c:v>Nov 09 - Ene 10</c:v>
                </c:pt>
                <c:pt idx="8">
                  <c:v>Nov 10 - Ene 11</c:v>
                </c:pt>
                <c:pt idx="9">
                  <c:v>Nov 11 - Ene 12</c:v>
                </c:pt>
                <c:pt idx="10">
                  <c:v>Nov 12 - Ene 13</c:v>
                </c:pt>
                <c:pt idx="11">
                  <c:v>Nov 13 - Ene 14</c:v>
                </c:pt>
                <c:pt idx="12">
                  <c:v>Nov 14 - Ene 15</c:v>
                </c:pt>
                <c:pt idx="13">
                  <c:v>Nov 15 - Ene 16</c:v>
                </c:pt>
                <c:pt idx="14">
                  <c:v>Nov 16 - Ene 17</c:v>
                </c:pt>
                <c:pt idx="15">
                  <c:v>Nov 17 - Ene 18</c:v>
                </c:pt>
                <c:pt idx="16">
                  <c:v>Nov 18 - Ene 19</c:v>
                </c:pt>
                <c:pt idx="17">
                  <c:v>Nov 19 - Ene 20</c:v>
                </c:pt>
                <c:pt idx="18">
                  <c:v>Nov 20 - Ene 21</c:v>
                </c:pt>
              </c:strCache>
            </c:strRef>
          </c:cat>
          <c:val>
            <c:numRef>
              <c:f>'TASA DE DESEMPLEO'!$F$249:$F$267</c:f>
              <c:numCache>
                <c:formatCode>_-* #,##0.0_-;\-* #,##0.0_-;_-* "-"??_-;_-@_-</c:formatCode>
                <c:ptCount val="19"/>
                <c:pt idx="0">
                  <c:v>11.717671136902762</c:v>
                </c:pt>
                <c:pt idx="1">
                  <c:v>9.209633920326187</c:v>
                </c:pt>
                <c:pt idx="2">
                  <c:v>7.0646087994354456</c:v>
                </c:pt>
                <c:pt idx="3">
                  <c:v>7.0790118252235485</c:v>
                </c:pt>
                <c:pt idx="4">
                  <c:v>8.467487433808337</c:v>
                </c:pt>
                <c:pt idx="5">
                  <c:v>7.6654081065726425</c:v>
                </c:pt>
                <c:pt idx="6">
                  <c:v>8.6781665269433237</c:v>
                </c:pt>
                <c:pt idx="7">
                  <c:v>8.346634565828392</c:v>
                </c:pt>
                <c:pt idx="8">
                  <c:v>9.0472987502426037</c:v>
                </c:pt>
                <c:pt idx="9">
                  <c:v>6.7022636814437968</c:v>
                </c:pt>
                <c:pt idx="10">
                  <c:v>6.1793611768700245</c:v>
                </c:pt>
                <c:pt idx="11">
                  <c:v>5.7563258160469486</c:v>
                </c:pt>
                <c:pt idx="12">
                  <c:v>5.8757147384206396</c:v>
                </c:pt>
                <c:pt idx="13">
                  <c:v>5.2693374151684536</c:v>
                </c:pt>
                <c:pt idx="14">
                  <c:v>5.3226381482591858</c:v>
                </c:pt>
                <c:pt idx="15">
                  <c:v>5.3772077771511064</c:v>
                </c:pt>
                <c:pt idx="16">
                  <c:v>5.6494980702729922</c:v>
                </c:pt>
                <c:pt idx="17">
                  <c:v>6.3141739447789584</c:v>
                </c:pt>
                <c:pt idx="18">
                  <c:v>7.4518230268853163</c:v>
                </c:pt>
              </c:numCache>
            </c:numRef>
          </c:val>
          <c:smooth val="1"/>
          <c:extLst>
            <c:ext xmlns:c16="http://schemas.microsoft.com/office/drawing/2014/chart" uri="{C3380CC4-5D6E-409C-BE32-E72D297353CC}">
              <c16:uniqueId val="{00000007-62F0-4887-8288-A9973AE8D66C}"/>
            </c:ext>
          </c:extLst>
        </c:ser>
        <c:dLbls>
          <c:showLegendKey val="0"/>
          <c:showVal val="0"/>
          <c:showCatName val="0"/>
          <c:showSerName val="0"/>
          <c:showPercent val="0"/>
          <c:showBubbleSize val="0"/>
        </c:dLbls>
        <c:marker val="1"/>
        <c:smooth val="0"/>
        <c:axId val="-97250928"/>
        <c:axId val="-97252016"/>
      </c:lineChart>
      <c:catAx>
        <c:axId val="-972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2016"/>
        <c:crosses val="autoZero"/>
        <c:auto val="1"/>
        <c:lblAlgn val="ctr"/>
        <c:lblOffset val="100"/>
        <c:noMultiLvlLbl val="0"/>
      </c:catAx>
      <c:valAx>
        <c:axId val="-97252016"/>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A4CF-4986-9CA3-A0E4C7C1A10C}"/>
              </c:ext>
            </c:extLst>
          </c:dPt>
          <c:dPt>
            <c:idx val="14"/>
            <c:invertIfNegative val="0"/>
            <c:bubble3D val="0"/>
            <c:spPr>
              <a:solidFill>
                <a:srgbClr val="00B050"/>
              </a:solidFill>
              <a:ln>
                <a:noFill/>
              </a:ln>
              <a:effectLst/>
            </c:spPr>
            <c:extLst>
              <c:ext xmlns:c16="http://schemas.microsoft.com/office/drawing/2014/chart" uri="{C3380CC4-5D6E-409C-BE32-E72D297353CC}">
                <c16:uniqueId val="{00000003-A4CF-4986-9CA3-A0E4C7C1A10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NACIONAL'!$B$5:$B$20</c:f>
              <c:strCache>
                <c:ptCount val="16"/>
                <c:pt idx="0">
                  <c:v>Ocupados Total Nacional</c:v>
                </c:pt>
                <c:pt idx="1">
                  <c:v>No informa</c:v>
                </c:pt>
                <c:pt idx="2">
                  <c:v>Explotación de minas y canteras</c:v>
                </c:pt>
                <c:pt idx="3">
                  <c:v>Suministro de electricidad gas, agua y gestión de desechos</c:v>
                </c:pt>
                <c:pt idx="4">
                  <c:v>Actividades inmobiliarias</c:v>
                </c:pt>
                <c:pt idx="5">
                  <c:v>Actividades financieras y de seguros</c:v>
                </c:pt>
                <c:pt idx="6">
                  <c:v>Información y comunicaciones</c:v>
                </c:pt>
                <c:pt idx="7">
                  <c:v>Actividades profesionales, científicas, técnicas y servicios administrativos</c:v>
                </c:pt>
                <c:pt idx="8">
                  <c:v>Transporte y almacenamiento</c:v>
                </c:pt>
                <c:pt idx="9">
                  <c:v>Alojamiento y servicios de comida</c:v>
                </c:pt>
                <c:pt idx="10">
                  <c:v>Construcción</c:v>
                </c:pt>
                <c:pt idx="11">
                  <c:v>Actividades artísticas, entretenimiento, recreación y otras actividades de servicios</c:v>
                </c:pt>
                <c:pt idx="12">
                  <c:v>Administración pública y defensa, educación y atención de la salud humana</c:v>
                </c:pt>
                <c:pt idx="13">
                  <c:v>Industrias manufactureras</c:v>
                </c:pt>
                <c:pt idx="14">
                  <c:v>Agricultura, ganadería, caza, silvicultura y pesca</c:v>
                </c:pt>
                <c:pt idx="15">
                  <c:v>Comercio y reparación de vehículos</c:v>
                </c:pt>
              </c:strCache>
            </c:strRef>
          </c:cat>
          <c:val>
            <c:numRef>
              <c:f>'OCUPADOS NACIONAL'!$C$5:$C$20</c:f>
              <c:numCache>
                <c:formatCode>#,##0</c:formatCode>
                <c:ptCount val="16"/>
                <c:pt idx="0">
                  <c:v>20896.49636666667</c:v>
                </c:pt>
                <c:pt idx="1">
                  <c:v>0.68789999999999996</c:v>
                </c:pt>
                <c:pt idx="2">
                  <c:v>190.37806666666665</c:v>
                </c:pt>
                <c:pt idx="3">
                  <c:v>223.99936666666667</c:v>
                </c:pt>
                <c:pt idx="4">
                  <c:v>245.00916666666663</c:v>
                </c:pt>
                <c:pt idx="5">
                  <c:v>274.77406666666667</c:v>
                </c:pt>
                <c:pt idx="6">
                  <c:v>313.51966666666664</c:v>
                </c:pt>
                <c:pt idx="7">
                  <c:v>1341.1138000000001</c:v>
                </c:pt>
                <c:pt idx="8">
                  <c:v>1446.13</c:v>
                </c:pt>
                <c:pt idx="9">
                  <c:v>1499.9300666666668</c:v>
                </c:pt>
                <c:pt idx="10">
                  <c:v>1524.0465333333334</c:v>
                </c:pt>
                <c:pt idx="11">
                  <c:v>1731.9481000000003</c:v>
                </c:pt>
                <c:pt idx="12">
                  <c:v>2230.1949</c:v>
                </c:pt>
                <c:pt idx="13">
                  <c:v>2313.5295000000001</c:v>
                </c:pt>
                <c:pt idx="14">
                  <c:v>3423.8965666666668</c:v>
                </c:pt>
                <c:pt idx="15">
                  <c:v>4137.3386666666665</c:v>
                </c:pt>
              </c:numCache>
            </c:numRef>
          </c:val>
          <c:extLst>
            <c:ext xmlns:c16="http://schemas.microsoft.com/office/drawing/2014/chart" uri="{C3380CC4-5D6E-409C-BE32-E72D297353CC}">
              <c16:uniqueId val="{00000004-A4CF-4986-9CA3-A0E4C7C1A10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B4D6-4DAB-85B2-BB0674E2107B}"/>
              </c:ext>
            </c:extLst>
          </c:dPt>
          <c:dPt>
            <c:idx val="4"/>
            <c:invertIfNegative val="0"/>
            <c:bubble3D val="0"/>
            <c:spPr>
              <a:solidFill>
                <a:srgbClr val="0070C0"/>
              </a:solidFill>
              <a:ln>
                <a:noFill/>
              </a:ln>
              <a:effectLst/>
            </c:spPr>
            <c:extLst>
              <c:ext xmlns:c16="http://schemas.microsoft.com/office/drawing/2014/chart" uri="{C3380CC4-5D6E-409C-BE32-E72D297353CC}">
                <c16:uniqueId val="{00000003-B4D6-4DAB-85B2-BB0674E2107B}"/>
              </c:ext>
            </c:extLst>
          </c:dPt>
          <c:dPt>
            <c:idx val="7"/>
            <c:invertIfNegative val="0"/>
            <c:bubble3D val="0"/>
            <c:spPr>
              <a:solidFill>
                <a:srgbClr val="00B050"/>
              </a:solidFill>
              <a:ln>
                <a:noFill/>
              </a:ln>
              <a:effectLst/>
            </c:spPr>
            <c:extLst>
              <c:ext xmlns:c16="http://schemas.microsoft.com/office/drawing/2014/chart" uri="{C3380CC4-5D6E-409C-BE32-E72D297353CC}">
                <c16:uniqueId val="{00000005-B4D6-4DAB-85B2-BB0674E2107B}"/>
              </c:ext>
            </c:extLst>
          </c:dPt>
          <c:dPt>
            <c:idx val="15"/>
            <c:invertIfNegative val="0"/>
            <c:bubble3D val="0"/>
            <c:spPr>
              <a:solidFill>
                <a:srgbClr val="00B050"/>
              </a:solidFill>
              <a:ln>
                <a:noFill/>
              </a:ln>
              <a:effectLst/>
            </c:spPr>
            <c:extLst>
              <c:ext xmlns:c16="http://schemas.microsoft.com/office/drawing/2014/chart" uri="{C3380CC4-5D6E-409C-BE32-E72D297353CC}">
                <c16:uniqueId val="{00000007-B4D6-4DAB-85B2-BB0674E2107B}"/>
              </c:ext>
            </c:extLst>
          </c:dPt>
          <c:dLbls>
            <c:dLbl>
              <c:idx val="0"/>
              <c:layout>
                <c:manualLayout>
                  <c:x val="-8.95583585568177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D6-4DAB-85B2-BB0674E2107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NACIONAL'!$B$5:$B$20</c:f>
              <c:strCache>
                <c:ptCount val="16"/>
                <c:pt idx="0">
                  <c:v>Ocupados Total Nacional</c:v>
                </c:pt>
                <c:pt idx="1">
                  <c:v>Alojamiento y servicios de comida</c:v>
                </c:pt>
                <c:pt idx="2">
                  <c:v>Actividades artísticas, entretenimiento, recreación y otras actividades de servicios</c:v>
                </c:pt>
                <c:pt idx="3">
                  <c:v>Industrias manufactureras</c:v>
                </c:pt>
                <c:pt idx="4">
                  <c:v>Comercio y reparación de vehículos</c:v>
                </c:pt>
                <c:pt idx="5">
                  <c:v>Transporte y almacenamiento</c:v>
                </c:pt>
                <c:pt idx="6">
                  <c:v>Administración pública y defensa, educación y atención de la salud humana</c:v>
                </c:pt>
                <c:pt idx="7">
                  <c:v>Agricultura, ganadería, caza, silvicultura y pesca</c:v>
                </c:pt>
                <c:pt idx="8">
                  <c:v>Actividades profesionales, científicas, técnicas y servicios administrativos</c:v>
                </c:pt>
                <c:pt idx="9">
                  <c:v>Construcción</c:v>
                </c:pt>
                <c:pt idx="10">
                  <c:v>Actividades inmobiliarias</c:v>
                </c:pt>
                <c:pt idx="11">
                  <c:v>Actividades financieras y de seguros</c:v>
                </c:pt>
                <c:pt idx="12">
                  <c:v>Suministro de electricidad gas, agua y gestión de desechos</c:v>
                </c:pt>
                <c:pt idx="13">
                  <c:v>No informa</c:v>
                </c:pt>
                <c:pt idx="14">
                  <c:v>Información y comunicaciones</c:v>
                </c:pt>
                <c:pt idx="15">
                  <c:v>Explotación de minas y canteras</c:v>
                </c:pt>
              </c:strCache>
            </c:strRef>
          </c:cat>
          <c:val>
            <c:numRef>
              <c:f>'BALANCE NACIONAL'!$C$5:$C$20</c:f>
              <c:numCache>
                <c:formatCode>#,##0</c:formatCode>
                <c:ptCount val="16"/>
                <c:pt idx="0">
                  <c:v>-1496.8455333333295</c:v>
                </c:pt>
                <c:pt idx="1">
                  <c:v>-322.7348333333332</c:v>
                </c:pt>
                <c:pt idx="2">
                  <c:v>-294.25433333333285</c:v>
                </c:pt>
                <c:pt idx="3">
                  <c:v>-223.39603333333343</c:v>
                </c:pt>
                <c:pt idx="4">
                  <c:v>-134.97536666666656</c:v>
                </c:pt>
                <c:pt idx="5">
                  <c:v>-112.32766666666635</c:v>
                </c:pt>
                <c:pt idx="6">
                  <c:v>-103.80123333333358</c:v>
                </c:pt>
                <c:pt idx="7">
                  <c:v>-94.941833333333307</c:v>
                </c:pt>
                <c:pt idx="8">
                  <c:v>-92.239499999999907</c:v>
                </c:pt>
                <c:pt idx="9">
                  <c:v>-62.819833333333008</c:v>
                </c:pt>
                <c:pt idx="10">
                  <c:v>-35.508700000000005</c:v>
                </c:pt>
                <c:pt idx="11">
                  <c:v>-29.701533333333316</c:v>
                </c:pt>
                <c:pt idx="12">
                  <c:v>-16.889033333333288</c:v>
                </c:pt>
                <c:pt idx="13">
                  <c:v>-6.0365333333333338</c:v>
                </c:pt>
                <c:pt idx="14">
                  <c:v>13.456333333333305</c:v>
                </c:pt>
                <c:pt idx="15">
                  <c:v>19.324566666666641</c:v>
                </c:pt>
              </c:numCache>
            </c:numRef>
          </c:val>
          <c:extLst>
            <c:ext xmlns:c16="http://schemas.microsoft.com/office/drawing/2014/chart" uri="{C3380CC4-5D6E-409C-BE32-E72D297353CC}">
              <c16:uniqueId val="{00000008-B4D6-4DAB-85B2-BB0674E2107B}"/>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8A43-4885-A2FF-27F2DCF56189}"/>
              </c:ext>
            </c:extLst>
          </c:dPt>
          <c:dPt>
            <c:idx val="14"/>
            <c:invertIfNegative val="0"/>
            <c:bubble3D val="0"/>
            <c:spPr>
              <a:solidFill>
                <a:srgbClr val="0070C0"/>
              </a:solidFill>
              <a:ln>
                <a:noFill/>
              </a:ln>
              <a:effectLst/>
            </c:spPr>
            <c:extLst>
              <c:ext xmlns:c16="http://schemas.microsoft.com/office/drawing/2014/chart" uri="{C3380CC4-5D6E-409C-BE32-E72D297353CC}">
                <c16:uniqueId val="{00000003-8A43-4885-A2FF-27F2DCF56189}"/>
              </c:ext>
            </c:extLst>
          </c:dPt>
          <c:dPt>
            <c:idx val="15"/>
            <c:invertIfNegative val="0"/>
            <c:bubble3D val="0"/>
            <c:spPr>
              <a:solidFill>
                <a:srgbClr val="00B050"/>
              </a:solidFill>
              <a:ln>
                <a:noFill/>
              </a:ln>
              <a:effectLst/>
            </c:spPr>
            <c:extLst>
              <c:ext xmlns:c16="http://schemas.microsoft.com/office/drawing/2014/chart" uri="{C3380CC4-5D6E-409C-BE32-E72D297353CC}">
                <c16:uniqueId val="{00000004-2F6C-4999-A035-3BE8D3F2FFD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RURAL'!$B$5:$B$20</c:f>
              <c:strCache>
                <c:ptCount val="16"/>
                <c:pt idx="0">
                  <c:v>Ocupados Centros poblados y rural disperso</c:v>
                </c:pt>
                <c:pt idx="1">
                  <c:v>No informa</c:v>
                </c:pt>
                <c:pt idx="2">
                  <c:v>Actividades inmobiliarias</c:v>
                </c:pt>
                <c:pt idx="3">
                  <c:v>Actividades financieras y de seguros</c:v>
                </c:pt>
                <c:pt idx="4">
                  <c:v>Suministro de electricidad gas, agua y gestión de desechos</c:v>
                </c:pt>
                <c:pt idx="5">
                  <c:v>Información y comunicaciones</c:v>
                </c:pt>
                <c:pt idx="6">
                  <c:v>Actividades profesionales, científicas, técnicas y servicios administrativos</c:v>
                </c:pt>
                <c:pt idx="7">
                  <c:v>Explotación de minas y canteras</c:v>
                </c:pt>
                <c:pt idx="8">
                  <c:v>Administración pública y defensa, educación y atención de la salud humana</c:v>
                </c:pt>
                <c:pt idx="9">
                  <c:v>Transporte y almacenamiento</c:v>
                </c:pt>
                <c:pt idx="10">
                  <c:v>Alojamiento y servicios de comida</c:v>
                </c:pt>
                <c:pt idx="11">
                  <c:v>Actividades artísticas, entretenimiento, recreación y otras actividades de servicios</c:v>
                </c:pt>
                <c:pt idx="12">
                  <c:v>Construcción</c:v>
                </c:pt>
                <c:pt idx="13">
                  <c:v>Industrias manufactureras</c:v>
                </c:pt>
                <c:pt idx="14">
                  <c:v>Comercio y reparación de vehículos</c:v>
                </c:pt>
                <c:pt idx="15">
                  <c:v>Agricultura, ganadería, caza, silvicultura y pesca</c:v>
                </c:pt>
              </c:strCache>
            </c:strRef>
          </c:cat>
          <c:val>
            <c:numRef>
              <c:f>'OCUPADOS RURAL'!$C$5:$C$20</c:f>
              <c:numCache>
                <c:formatCode>#,##0</c:formatCode>
                <c:ptCount val="16"/>
                <c:pt idx="0">
                  <c:v>4562.833566666668</c:v>
                </c:pt>
                <c:pt idx="1">
                  <c:v>0.45673333333333338</c:v>
                </c:pt>
                <c:pt idx="2">
                  <c:v>5.8978333333333337</c:v>
                </c:pt>
                <c:pt idx="3">
                  <c:v>8.5341999999999985</c:v>
                </c:pt>
                <c:pt idx="4">
                  <c:v>13.041633333333332</c:v>
                </c:pt>
                <c:pt idx="5">
                  <c:v>15.700233333333335</c:v>
                </c:pt>
                <c:pt idx="6">
                  <c:v>78.154299999999992</c:v>
                </c:pt>
                <c:pt idx="7">
                  <c:v>81.237899999999996</c:v>
                </c:pt>
                <c:pt idx="8">
                  <c:v>134.92223333333334</c:v>
                </c:pt>
                <c:pt idx="9">
                  <c:v>171.63063333333335</c:v>
                </c:pt>
                <c:pt idx="10">
                  <c:v>198.16060000000002</c:v>
                </c:pt>
                <c:pt idx="11">
                  <c:v>202.2518</c:v>
                </c:pt>
                <c:pt idx="12">
                  <c:v>221.95613333333336</c:v>
                </c:pt>
                <c:pt idx="13">
                  <c:v>281.86669999999998</c:v>
                </c:pt>
                <c:pt idx="14">
                  <c:v>424.63169999999997</c:v>
                </c:pt>
                <c:pt idx="15">
                  <c:v>2724.3909333333336</c:v>
                </c:pt>
              </c:numCache>
            </c:numRef>
          </c:val>
          <c:extLst>
            <c:ext xmlns:c16="http://schemas.microsoft.com/office/drawing/2014/chart" uri="{C3380CC4-5D6E-409C-BE32-E72D297353CC}">
              <c16:uniqueId val="{00000004-8A43-4885-A2FF-27F2DCF56189}"/>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A0F7-4790-B094-4152163FD59C}"/>
              </c:ext>
            </c:extLst>
          </c:dPt>
          <c:dPt>
            <c:idx val="1"/>
            <c:invertIfNegative val="0"/>
            <c:bubble3D val="0"/>
            <c:spPr>
              <a:solidFill>
                <a:srgbClr val="00B050"/>
              </a:solidFill>
              <a:ln>
                <a:noFill/>
              </a:ln>
              <a:effectLst/>
            </c:spPr>
            <c:extLst>
              <c:ext xmlns:c16="http://schemas.microsoft.com/office/drawing/2014/chart" uri="{C3380CC4-5D6E-409C-BE32-E72D297353CC}">
                <c16:uniqueId val="{00000004-DF25-449B-838A-E76E86C1994E}"/>
              </c:ext>
            </c:extLst>
          </c:dPt>
          <c:dPt>
            <c:idx val="14"/>
            <c:invertIfNegative val="0"/>
            <c:bubble3D val="0"/>
            <c:spPr>
              <a:solidFill>
                <a:srgbClr val="0070C0"/>
              </a:solidFill>
              <a:ln>
                <a:noFill/>
              </a:ln>
              <a:effectLst/>
            </c:spPr>
            <c:extLst>
              <c:ext xmlns:c16="http://schemas.microsoft.com/office/drawing/2014/chart" uri="{C3380CC4-5D6E-409C-BE32-E72D297353CC}">
                <c16:uniqueId val="{00000003-A0F7-4790-B094-4152163FD59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RURAL'!$B$5:$B$20</c:f>
              <c:strCache>
                <c:ptCount val="16"/>
                <c:pt idx="0">
                  <c:v>Ocupados Centros poblados y rural disperso</c:v>
                </c:pt>
                <c:pt idx="1">
                  <c:v>Agricultura, ganadería, caza, silvicultura y pesca</c:v>
                </c:pt>
                <c:pt idx="2">
                  <c:v>Actividades artísticas, entretenimiento, recreación y otras actividades de servicios</c:v>
                </c:pt>
                <c:pt idx="3">
                  <c:v>Alojamiento y servicios de comida</c:v>
                </c:pt>
                <c:pt idx="4">
                  <c:v>Construcción</c:v>
                </c:pt>
                <c:pt idx="5">
                  <c:v>Suministro de electricidad gas, agua y gestión de desechos</c:v>
                </c:pt>
                <c:pt idx="6">
                  <c:v>Actividades profesionales, científicas, técnicas y servicios administrativos</c:v>
                </c:pt>
                <c:pt idx="7">
                  <c:v>Administración pública y defensa, educación y atención de la salud humana</c:v>
                </c:pt>
                <c:pt idx="8">
                  <c:v>Actividades inmobiliarias</c:v>
                </c:pt>
                <c:pt idx="9">
                  <c:v>Información y comunicaciones</c:v>
                </c:pt>
                <c:pt idx="10">
                  <c:v>Actividades financieras y de seguros</c:v>
                </c:pt>
                <c:pt idx="11">
                  <c:v>No informa</c:v>
                </c:pt>
                <c:pt idx="12">
                  <c:v>Transporte y almacenamiento</c:v>
                </c:pt>
                <c:pt idx="13">
                  <c:v>Explotación de minas y canteras</c:v>
                </c:pt>
                <c:pt idx="14">
                  <c:v>Industrias manufactureras</c:v>
                </c:pt>
                <c:pt idx="15">
                  <c:v>Comercio y reparación de vehículos</c:v>
                </c:pt>
              </c:strCache>
            </c:strRef>
          </c:cat>
          <c:val>
            <c:numRef>
              <c:f>'BALANCE RURAL'!$C$5:$C$20</c:f>
              <c:numCache>
                <c:formatCode>_-* #,##0_-;\-* #,##0_-;_-* "-"??_-;_-@_-</c:formatCode>
                <c:ptCount val="16"/>
                <c:pt idx="0">
                  <c:v>-197.29606666666496</c:v>
                </c:pt>
                <c:pt idx="1">
                  <c:v>-136.15606666666645</c:v>
                </c:pt>
                <c:pt idx="2">
                  <c:v>-66.963099999999997</c:v>
                </c:pt>
                <c:pt idx="3">
                  <c:v>-39.289533333333338</c:v>
                </c:pt>
                <c:pt idx="4">
                  <c:v>-32.844433333333313</c:v>
                </c:pt>
                <c:pt idx="5">
                  <c:v>-12.042233333333334</c:v>
                </c:pt>
                <c:pt idx="6">
                  <c:v>-7.6475333333333424</c:v>
                </c:pt>
                <c:pt idx="7">
                  <c:v>-5.9627666666666528</c:v>
                </c:pt>
                <c:pt idx="8">
                  <c:v>-0.97996666666666687</c:v>
                </c:pt>
                <c:pt idx="9">
                  <c:v>-0.24773333333333269</c:v>
                </c:pt>
                <c:pt idx="10">
                  <c:v>-0.19250000000000078</c:v>
                </c:pt>
                <c:pt idx="11">
                  <c:v>0.45673333333333338</c:v>
                </c:pt>
                <c:pt idx="12">
                  <c:v>8.9448333333333494</c:v>
                </c:pt>
                <c:pt idx="13">
                  <c:v>22.178199999999997</c:v>
                </c:pt>
                <c:pt idx="14">
                  <c:v>27.080399999999997</c:v>
                </c:pt>
                <c:pt idx="15">
                  <c:v>46.369633333333297</c:v>
                </c:pt>
              </c:numCache>
            </c:numRef>
          </c:val>
          <c:extLst>
            <c:ext xmlns:c16="http://schemas.microsoft.com/office/drawing/2014/chart" uri="{C3380CC4-5D6E-409C-BE32-E72D297353CC}">
              <c16:uniqueId val="{00000004-A0F7-4790-B094-4152163FD59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_-* #,##0_-;\-* #,##0_-;_-* &quot;-&quot;??_-;_-@_-"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629798823591E-2"/>
          <c:y val="5.7841521261713671E-2"/>
          <c:w val="0.90552239109646182"/>
          <c:h val="0.62929644211140279"/>
        </c:manualLayout>
      </c:layout>
      <c:lineChart>
        <c:grouping val="standard"/>
        <c:varyColors val="0"/>
        <c:ser>
          <c:idx val="0"/>
          <c:order val="0"/>
          <c:tx>
            <c:strRef>
              <c:f>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2"/>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0-FF35-4534-AE13-D3C022A66EB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Hoja1!$D$218:$D$242</c:f>
              <c:strCache>
                <c:ptCount val="25"/>
                <c:pt idx="0">
                  <c:v>Ene-2019</c:v>
                </c:pt>
                <c:pt idx="1">
                  <c:v>Feb-2019</c:v>
                </c:pt>
                <c:pt idx="2">
                  <c:v>Mar-2019</c:v>
                </c:pt>
                <c:pt idx="3">
                  <c:v>Abr-2019</c:v>
                </c:pt>
                <c:pt idx="4">
                  <c:v>May-2019</c:v>
                </c:pt>
                <c:pt idx="5">
                  <c:v>Jun-2019</c:v>
                </c:pt>
                <c:pt idx="6">
                  <c:v>Jul-2019</c:v>
                </c:pt>
                <c:pt idx="7">
                  <c:v>Ago-2019</c:v>
                </c:pt>
                <c:pt idx="8">
                  <c:v>Sep-2019</c:v>
                </c:pt>
                <c:pt idx="9">
                  <c:v>Oct-2019</c:v>
                </c:pt>
                <c:pt idx="10">
                  <c:v>Nov-2019</c:v>
                </c:pt>
                <c:pt idx="11">
                  <c:v>Dic-2019</c:v>
                </c:pt>
                <c:pt idx="12">
                  <c:v>Ene-2020</c:v>
                </c:pt>
                <c:pt idx="13">
                  <c:v>Feb-2020</c:v>
                </c:pt>
                <c:pt idx="14">
                  <c:v>Mar-2020</c:v>
                </c:pt>
                <c:pt idx="15">
                  <c:v>Abr-2020</c:v>
                </c:pt>
                <c:pt idx="16">
                  <c:v>May-2020</c:v>
                </c:pt>
                <c:pt idx="17">
                  <c:v>Jun-2020</c:v>
                </c:pt>
                <c:pt idx="18">
                  <c:v>Jul-2020</c:v>
                </c:pt>
                <c:pt idx="19">
                  <c:v>Ago-2020</c:v>
                </c:pt>
                <c:pt idx="20">
                  <c:v>Sep-2020</c:v>
                </c:pt>
                <c:pt idx="21">
                  <c:v>Oct-2020</c:v>
                </c:pt>
                <c:pt idx="22">
                  <c:v>Nov-2020</c:v>
                </c:pt>
                <c:pt idx="23">
                  <c:v>Dic-2020</c:v>
                </c:pt>
                <c:pt idx="24">
                  <c:v>Ene-2021</c:v>
                </c:pt>
              </c:strCache>
            </c:strRef>
          </c:cat>
          <c:val>
            <c:numRef>
              <c:f>Hoja1!$E$218:$E$242</c:f>
              <c:numCache>
                <c:formatCode>_-* #,##0.0_-;\-* #,##0.0_-;_-* "-"??_-;_-@_-</c:formatCode>
                <c:ptCount val="25"/>
                <c:pt idx="0">
                  <c:v>10.461531456994582</c:v>
                </c:pt>
                <c:pt idx="1">
                  <c:v>10.487493573769582</c:v>
                </c:pt>
                <c:pt idx="2">
                  <c:v>10.475388434442877</c:v>
                </c:pt>
                <c:pt idx="3">
                  <c:v>10.462923386954511</c:v>
                </c:pt>
                <c:pt idx="4">
                  <c:v>10.409261038819251</c:v>
                </c:pt>
                <c:pt idx="5">
                  <c:v>10.006616304710922</c:v>
                </c:pt>
                <c:pt idx="6">
                  <c:v>10.313604121554011</c:v>
                </c:pt>
                <c:pt idx="7">
                  <c:v>11.048993123792302</c:v>
                </c:pt>
                <c:pt idx="8">
                  <c:v>10.590692309079802</c:v>
                </c:pt>
                <c:pt idx="9">
                  <c:v>10.651052534729921</c:v>
                </c:pt>
                <c:pt idx="10">
                  <c:v>10.678177543480835</c:v>
                </c:pt>
                <c:pt idx="11">
                  <c:v>10.430905817122202</c:v>
                </c:pt>
                <c:pt idx="12">
                  <c:v>10.583936991741885</c:v>
                </c:pt>
                <c:pt idx="13">
                  <c:v>10.849865790087717</c:v>
                </c:pt>
                <c:pt idx="14">
                  <c:v>12.246969885738819</c:v>
                </c:pt>
                <c:pt idx="15">
                  <c:v>19.919684314362591</c:v>
                </c:pt>
                <c:pt idx="16">
                  <c:v>21.131440572727865</c:v>
                </c:pt>
                <c:pt idx="17">
                  <c:v>20.688262789658431</c:v>
                </c:pt>
                <c:pt idx="18">
                  <c:v>19.684491677691483</c:v>
                </c:pt>
                <c:pt idx="19">
                  <c:v>16.979483948065656</c:v>
                </c:pt>
                <c:pt idx="20">
                  <c:v>16.095984100577443</c:v>
                </c:pt>
                <c:pt idx="21">
                  <c:v>15.559382746393149</c:v>
                </c:pt>
                <c:pt idx="22">
                  <c:v>14.845115038754598</c:v>
                </c:pt>
                <c:pt idx="23" formatCode="_-* #,##0.0_-;\-* #,##0.0_-;_-* &quot;-&quot;?_-;_-@_-">
                  <c:v>14.370014024693567</c:v>
                </c:pt>
                <c:pt idx="24" formatCode="_-* #,##0.0_-;\-* #,##0.0_-;_-* &quot;-&quot;?_-;_-@_-">
                  <c:v>14.794475121599818</c:v>
                </c:pt>
              </c:numCache>
            </c:numRef>
          </c:val>
          <c:smooth val="1"/>
          <c:extLst>
            <c:ext xmlns:c16="http://schemas.microsoft.com/office/drawing/2014/chart" uri="{C3380CC4-5D6E-409C-BE32-E72D297353CC}">
              <c16:uniqueId val="{00000001-FF35-4534-AE13-D3C022A66EB5}"/>
            </c:ext>
          </c:extLst>
        </c:ser>
        <c:ser>
          <c:idx val="1"/>
          <c:order val="1"/>
          <c:tx>
            <c:strRef>
              <c:f>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1"/>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5-4534-AE13-D3C022A66EB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Hoja1!$D$218:$D$242</c:f>
              <c:strCache>
                <c:ptCount val="25"/>
                <c:pt idx="0">
                  <c:v>Ene-2019</c:v>
                </c:pt>
                <c:pt idx="1">
                  <c:v>Feb-2019</c:v>
                </c:pt>
                <c:pt idx="2">
                  <c:v>Mar-2019</c:v>
                </c:pt>
                <c:pt idx="3">
                  <c:v>Abr-2019</c:v>
                </c:pt>
                <c:pt idx="4">
                  <c:v>May-2019</c:v>
                </c:pt>
                <c:pt idx="5">
                  <c:v>Jun-2019</c:v>
                </c:pt>
                <c:pt idx="6">
                  <c:v>Jul-2019</c:v>
                </c:pt>
                <c:pt idx="7">
                  <c:v>Ago-2019</c:v>
                </c:pt>
                <c:pt idx="8">
                  <c:v>Sep-2019</c:v>
                </c:pt>
                <c:pt idx="9">
                  <c:v>Oct-2019</c:v>
                </c:pt>
                <c:pt idx="10">
                  <c:v>Nov-2019</c:v>
                </c:pt>
                <c:pt idx="11">
                  <c:v>Dic-2019</c:v>
                </c:pt>
                <c:pt idx="12">
                  <c:v>Ene-2020</c:v>
                </c:pt>
                <c:pt idx="13">
                  <c:v>Feb-2020</c:v>
                </c:pt>
                <c:pt idx="14">
                  <c:v>Mar-2020</c:v>
                </c:pt>
                <c:pt idx="15">
                  <c:v>Abr-2020</c:v>
                </c:pt>
                <c:pt idx="16">
                  <c:v>May-2020</c:v>
                </c:pt>
                <c:pt idx="17">
                  <c:v>Jun-2020</c:v>
                </c:pt>
                <c:pt idx="18">
                  <c:v>Jul-2020</c:v>
                </c:pt>
                <c:pt idx="19">
                  <c:v>Ago-2020</c:v>
                </c:pt>
                <c:pt idx="20">
                  <c:v>Sep-2020</c:v>
                </c:pt>
                <c:pt idx="21">
                  <c:v>Oct-2020</c:v>
                </c:pt>
                <c:pt idx="22">
                  <c:v>Nov-2020</c:v>
                </c:pt>
                <c:pt idx="23">
                  <c:v>Dic-2020</c:v>
                </c:pt>
                <c:pt idx="24">
                  <c:v>Ene-2021</c:v>
                </c:pt>
              </c:strCache>
            </c:strRef>
          </c:cat>
          <c:val>
            <c:numRef>
              <c:f>Hoja1!$F$218:$F$242</c:f>
              <c:numCache>
                <c:formatCode>_-* #,##0.0_-;\-* #,##0.0_-;_-* "-"??_-;_-@_-</c:formatCode>
                <c:ptCount val="25"/>
                <c:pt idx="0">
                  <c:v>11.132523450566294</c:v>
                </c:pt>
                <c:pt idx="1">
                  <c:v>11.529531057899124</c:v>
                </c:pt>
                <c:pt idx="2">
                  <c:v>11.588899980061168</c:v>
                </c:pt>
                <c:pt idx="3">
                  <c:v>11.266903137807416</c:v>
                </c:pt>
                <c:pt idx="4">
                  <c:v>11.400138651854187</c:v>
                </c:pt>
                <c:pt idx="5">
                  <c:v>10.448594723906663</c:v>
                </c:pt>
                <c:pt idx="6">
                  <c:v>10.183175266108533</c:v>
                </c:pt>
                <c:pt idx="7">
                  <c:v>11.866805541664849</c:v>
                </c:pt>
                <c:pt idx="8">
                  <c:v>10.708606563279249</c:v>
                </c:pt>
                <c:pt idx="9">
                  <c:v>11.353087203874002</c:v>
                </c:pt>
                <c:pt idx="10">
                  <c:v>11.569756421276738</c:v>
                </c:pt>
                <c:pt idx="11">
                  <c:v>11.209520264164139</c:v>
                </c:pt>
                <c:pt idx="12">
                  <c:v>10.495212094171032</c:v>
                </c:pt>
                <c:pt idx="13">
                  <c:v>10.552465975938576</c:v>
                </c:pt>
                <c:pt idx="14">
                  <c:v>12.761941926148312</c:v>
                </c:pt>
                <c:pt idx="15">
                  <c:v>23.644459302910874</c:v>
                </c:pt>
                <c:pt idx="16">
                  <c:v>24.490273120229958</c:v>
                </c:pt>
                <c:pt idx="17">
                  <c:v>24.048371837188004</c:v>
                </c:pt>
                <c:pt idx="18">
                  <c:v>24.28046986238887</c:v>
                </c:pt>
                <c:pt idx="19">
                  <c:v>20.195401836963207</c:v>
                </c:pt>
                <c:pt idx="20">
                  <c:v>19.196544272428355</c:v>
                </c:pt>
                <c:pt idx="21">
                  <c:v>18.072655370326043</c:v>
                </c:pt>
                <c:pt idx="22">
                  <c:v>16.912647120671348</c:v>
                </c:pt>
                <c:pt idx="23" formatCode="_-* #,##0.0_-;\-* #,##0.0_-;_-* &quot;-&quot;?_-;_-@_-">
                  <c:v>16.377585205536892</c:v>
                </c:pt>
                <c:pt idx="24" formatCode="_-* #,##0.0_-;\-* #,##0.0_-;_-* &quot;-&quot;?_-;_-@_-">
                  <c:v>16.060653976468224</c:v>
                </c:pt>
              </c:numCache>
            </c:numRef>
          </c:val>
          <c:smooth val="1"/>
          <c:extLst>
            <c:ext xmlns:c16="http://schemas.microsoft.com/office/drawing/2014/chart" uri="{C3380CC4-5D6E-409C-BE32-E72D297353CC}">
              <c16:uniqueId val="{00000003-FF35-4534-AE13-D3C022A66EB5}"/>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70425134173551229"/>
        </c:manualLayout>
      </c:layout>
      <c:lineChart>
        <c:grouping val="standard"/>
        <c:varyColors val="0"/>
        <c:ser>
          <c:idx val="0"/>
          <c:order val="0"/>
          <c:tx>
            <c:strRef>
              <c:f>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Hoja1!$D$218:$D$242</c:f>
              <c:strCache>
                <c:ptCount val="25"/>
                <c:pt idx="0">
                  <c:v>Ene-2019</c:v>
                </c:pt>
                <c:pt idx="1">
                  <c:v>Feb-2019</c:v>
                </c:pt>
                <c:pt idx="2">
                  <c:v>Mar-2019</c:v>
                </c:pt>
                <c:pt idx="3">
                  <c:v>Abr-2019</c:v>
                </c:pt>
                <c:pt idx="4">
                  <c:v>May-2019</c:v>
                </c:pt>
                <c:pt idx="5">
                  <c:v>Jun-2019</c:v>
                </c:pt>
                <c:pt idx="6">
                  <c:v>Jul-2019</c:v>
                </c:pt>
                <c:pt idx="7">
                  <c:v>Ago-2019</c:v>
                </c:pt>
                <c:pt idx="8">
                  <c:v>Sep-2019</c:v>
                </c:pt>
                <c:pt idx="9">
                  <c:v>Oct-2019</c:v>
                </c:pt>
                <c:pt idx="10">
                  <c:v>Nov-2019</c:v>
                </c:pt>
                <c:pt idx="11">
                  <c:v>Dic-2019</c:v>
                </c:pt>
                <c:pt idx="12">
                  <c:v>Ene-2020</c:v>
                </c:pt>
                <c:pt idx="13">
                  <c:v>Feb-2020</c:v>
                </c:pt>
                <c:pt idx="14">
                  <c:v>Mar-2020</c:v>
                </c:pt>
                <c:pt idx="15">
                  <c:v>Abr-2020</c:v>
                </c:pt>
                <c:pt idx="16">
                  <c:v>May-2020</c:v>
                </c:pt>
                <c:pt idx="17">
                  <c:v>Jun-2020</c:v>
                </c:pt>
                <c:pt idx="18">
                  <c:v>Jul-2020</c:v>
                </c:pt>
                <c:pt idx="19">
                  <c:v>Ago-2020</c:v>
                </c:pt>
                <c:pt idx="20">
                  <c:v>Sep-2020</c:v>
                </c:pt>
                <c:pt idx="21">
                  <c:v>Oct-2020</c:v>
                </c:pt>
                <c:pt idx="22">
                  <c:v>Nov-2020</c:v>
                </c:pt>
                <c:pt idx="23">
                  <c:v>Dic-2020</c:v>
                </c:pt>
                <c:pt idx="24">
                  <c:v>Ene-2021</c:v>
                </c:pt>
              </c:strCache>
            </c:strRef>
          </c:cat>
          <c:val>
            <c:numRef>
              <c:f>Hoja1!$G$218:$G$242</c:f>
              <c:numCache>
                <c:formatCode>_-* #,##0.0_-;\-* #,##0.0_-;_-* "-"??_-;_-@_-</c:formatCode>
                <c:ptCount val="25"/>
                <c:pt idx="0">
                  <c:v>22.497909817533561</c:v>
                </c:pt>
                <c:pt idx="1">
                  <c:v>22.504088442159862</c:v>
                </c:pt>
                <c:pt idx="2">
                  <c:v>22.485389378953609</c:v>
                </c:pt>
                <c:pt idx="3">
                  <c:v>21.73954392923693</c:v>
                </c:pt>
                <c:pt idx="4">
                  <c:v>22.322664919950249</c:v>
                </c:pt>
                <c:pt idx="5">
                  <c:v>22.486376160885591</c:v>
                </c:pt>
                <c:pt idx="6">
                  <c:v>22.413142129747001</c:v>
                </c:pt>
                <c:pt idx="7">
                  <c:v>22.023494478994909</c:v>
                </c:pt>
                <c:pt idx="8">
                  <c:v>22.180518482220844</c:v>
                </c:pt>
                <c:pt idx="9">
                  <c:v>22.14258246566747</c:v>
                </c:pt>
                <c:pt idx="10">
                  <c:v>22.319285312640922</c:v>
                </c:pt>
                <c:pt idx="11">
                  <c:v>22.332366497308112</c:v>
                </c:pt>
                <c:pt idx="12">
                  <c:v>22.40885525780341</c:v>
                </c:pt>
                <c:pt idx="13">
                  <c:v>22.408165151366671</c:v>
                </c:pt>
                <c:pt idx="14">
                  <c:v>20.86211237651079</c:v>
                </c:pt>
                <c:pt idx="15">
                  <c:v>16.399791983404292</c:v>
                </c:pt>
                <c:pt idx="16">
                  <c:v>17.3826505331939</c:v>
                </c:pt>
                <c:pt idx="17">
                  <c:v>18.234112085522121</c:v>
                </c:pt>
                <c:pt idx="18">
                  <c:v>18.208319142829659</c:v>
                </c:pt>
                <c:pt idx="19">
                  <c:v>19.610469874703099</c:v>
                </c:pt>
                <c:pt idx="20">
                  <c:v>20.188662668131361</c:v>
                </c:pt>
                <c:pt idx="21">
                  <c:v>20.64037731672018</c:v>
                </c:pt>
                <c:pt idx="22">
                  <c:v>20.795557356867619</c:v>
                </c:pt>
                <c:pt idx="23" formatCode="_-* #,##0.0_-;\-* #,##0.0_-;_-* &quot;-&quot;?_-;_-@_-">
                  <c:v>20.982627252947001</c:v>
                </c:pt>
                <c:pt idx="24" formatCode="_-* #,##0.0_-;\-* #,##0.0_-;_-* &quot;-&quot;?_-;_-@_-">
                  <c:v>20.773681138971153</c:v>
                </c:pt>
              </c:numCache>
            </c:numRef>
          </c:val>
          <c:smooth val="1"/>
          <c:extLst>
            <c:ext xmlns:c16="http://schemas.microsoft.com/office/drawing/2014/chart" uri="{C3380CC4-5D6E-409C-BE32-E72D297353CC}">
              <c16:uniqueId val="{00000000-8ADF-42B8-8342-A0A747561147}"/>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0.01102</cdr:x>
      <cdr:y>0.5044</cdr:y>
    </cdr:from>
    <cdr:to>
      <cdr:x>0.98898</cdr:x>
      <cdr:y>0.56849</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109387" y="2472244"/>
          <a:ext cx="9707490" cy="314126"/>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dirty="0"/>
        </a:p>
      </cdr:txBody>
    </cdr:sp>
  </cdr:relSizeAnchor>
</c:userShapes>
</file>

<file path=ppt/drawings/drawing3.xml><?xml version="1.0" encoding="utf-8"?>
<c:userShapes xmlns:c="http://schemas.openxmlformats.org/drawingml/2006/chart">
  <cdr:relSizeAnchor xmlns:cdr="http://schemas.openxmlformats.org/drawingml/2006/chartDrawing">
    <cdr:from>
      <cdr:x>0.05675</cdr:x>
      <cdr:y>0.0334</cdr:y>
    </cdr:from>
    <cdr:to>
      <cdr:x>0.96338</cdr:x>
      <cdr:y>0.09198</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63097" y="168949"/>
          <a:ext cx="10593882" cy="296284"/>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0.86999</cdr:y>
    </cdr:from>
    <cdr:to>
      <cdr:x>0.96068</cdr:x>
      <cdr:y>0.93408</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0" y="4173110"/>
          <a:ext cx="9709622" cy="30742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26/02/2021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10</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11</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16</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11777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2/26/2021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2/26/2021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2/26/2021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2/26/2021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2/26/2021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2/26/2021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2/26/2021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2/26/2021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2/26/2021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2/26/2021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2/26/2021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2/26/2021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185214"/>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Enero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Noviembre 2020 – enero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26 de febrero de 2021</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MX" altLang="es-CO" sz="2400" b="1" dirty="0">
                <a:solidFill>
                  <a:srgbClr val="395F9B"/>
                </a:solidFill>
                <a:latin typeface="+mn-lt"/>
                <a:ea typeface="+mn-ea"/>
                <a:cs typeface="+mn-cs"/>
              </a:rPr>
              <a:t>noviembre/20 – enero/21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540300"/>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El sector económico con la </a:t>
            </a:r>
            <a:r>
              <a:rPr lang="es-ES" b="1" dirty="0">
                <a:solidFill>
                  <a:srgbClr val="395F9B"/>
                </a:solidFill>
                <a:ea typeface="Calibri" panose="020F0502020204030204" pitchFamily="34" charset="0"/>
                <a:cs typeface="Arial" panose="020B0604020202020204" pitchFamily="34" charset="0"/>
              </a:rPr>
              <a:t>mayor participación en la generación de empleo en el campo, fue el sector agricultura, ganadería, caza, silvicultura y pesca con el 59,7%, </a:t>
            </a:r>
            <a:r>
              <a:rPr lang="es-ES" dirty="0">
                <a:solidFill>
                  <a:srgbClr val="395F9B"/>
                </a:solidFill>
                <a:ea typeface="Calibri" panose="020F0502020204030204" pitchFamily="34" charset="0"/>
                <a:cs typeface="Arial" panose="020B0604020202020204" pitchFamily="34" charset="0"/>
              </a:rPr>
              <a:t>quien presentó una variación de -4,8% respecto al mismo periodo del año anterior y una </a:t>
            </a:r>
            <a:r>
              <a:rPr lang="es-ES" b="1" dirty="0">
                <a:solidFill>
                  <a:srgbClr val="395F9B"/>
                </a:solidFill>
                <a:ea typeface="Calibri" panose="020F0502020204030204" pitchFamily="34" charset="0"/>
                <a:cs typeface="Arial" panose="020B0604020202020204" pitchFamily="34" charset="0"/>
              </a:rPr>
              <a:t>contribución de -2,9 puntos porcentuales</a:t>
            </a:r>
            <a:r>
              <a:rPr lang="es-ES" dirty="0">
                <a:solidFill>
                  <a:srgbClr val="395F9B"/>
                </a:solidFill>
                <a:ea typeface="Calibri" panose="020F0502020204030204" pitchFamily="34" charset="0"/>
                <a:cs typeface="Arial" panose="020B0604020202020204" pitchFamily="34" charset="0"/>
              </a:rPr>
              <a:t>.</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103A851-ED29-4DCD-BED5-9C71799842CD}"/>
              </a:ext>
            </a:extLst>
          </p:cNvPr>
          <p:cNvGraphicFramePr>
            <a:graphicFrameLocks noGrp="1"/>
          </p:cNvGraphicFramePr>
          <p:nvPr>
            <p:extLst>
              <p:ext uri="{D42A27DB-BD31-4B8C-83A1-F6EECF244321}">
                <p14:modId xmlns:p14="http://schemas.microsoft.com/office/powerpoint/2010/main" val="800270321"/>
              </p:ext>
            </p:extLst>
          </p:nvPr>
        </p:nvGraphicFramePr>
        <p:xfrm>
          <a:off x="518758" y="1544839"/>
          <a:ext cx="11097899" cy="3944714"/>
        </p:xfrm>
        <a:graphic>
          <a:graphicData uri="http://schemas.openxmlformats.org/drawingml/2006/table">
            <a:tbl>
              <a:tblPr>
                <a:tableStyleId>{2D5ABB26-0587-4C30-8999-92F81FD0307C}</a:tableStyleId>
              </a:tblPr>
              <a:tblGrid>
                <a:gridCol w="6487790">
                  <a:extLst>
                    <a:ext uri="{9D8B030D-6E8A-4147-A177-3AD203B41FA5}">
                      <a16:colId xmlns:a16="http://schemas.microsoft.com/office/drawing/2014/main" val="189227951"/>
                    </a:ext>
                  </a:extLst>
                </a:gridCol>
                <a:gridCol w="972000">
                  <a:extLst>
                    <a:ext uri="{9D8B030D-6E8A-4147-A177-3AD203B41FA5}">
                      <a16:colId xmlns:a16="http://schemas.microsoft.com/office/drawing/2014/main" val="4223561760"/>
                    </a:ext>
                  </a:extLst>
                </a:gridCol>
                <a:gridCol w="972000">
                  <a:extLst>
                    <a:ext uri="{9D8B030D-6E8A-4147-A177-3AD203B41FA5}">
                      <a16:colId xmlns:a16="http://schemas.microsoft.com/office/drawing/2014/main" val="4164489013"/>
                    </a:ext>
                  </a:extLst>
                </a:gridCol>
                <a:gridCol w="866109">
                  <a:extLst>
                    <a:ext uri="{9D8B030D-6E8A-4147-A177-3AD203B41FA5}">
                      <a16:colId xmlns:a16="http://schemas.microsoft.com/office/drawing/2014/main" val="3495393162"/>
                    </a:ext>
                  </a:extLst>
                </a:gridCol>
                <a:gridCol w="972000">
                  <a:extLst>
                    <a:ext uri="{9D8B030D-6E8A-4147-A177-3AD203B41FA5}">
                      <a16:colId xmlns:a16="http://schemas.microsoft.com/office/drawing/2014/main" val="3214949123"/>
                    </a:ext>
                  </a:extLst>
                </a:gridCol>
                <a:gridCol w="828000">
                  <a:extLst>
                    <a:ext uri="{9D8B030D-6E8A-4147-A177-3AD203B41FA5}">
                      <a16:colId xmlns:a16="http://schemas.microsoft.com/office/drawing/2014/main" val="855868113"/>
                    </a:ext>
                  </a:extLst>
                </a:gridCol>
              </a:tblGrid>
              <a:tr h="378554">
                <a:tc>
                  <a:txBody>
                    <a:bodyPr/>
                    <a:lstStyle/>
                    <a:p>
                      <a:pPr algn="ctr" fontAlgn="ctr"/>
                      <a:r>
                        <a:rPr lang="es-CO" sz="1100" u="none" strike="noStrike" dirty="0">
                          <a:solidFill>
                            <a:schemeClr val="bg1"/>
                          </a:solidFill>
                          <a:effectLst/>
                        </a:rPr>
                        <a:t>Rama de actividad</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Nov 19 – </a:t>
                      </a:r>
                    </a:p>
                    <a:p>
                      <a:pPr algn="ctr" fontAlgn="ctr"/>
                      <a:r>
                        <a:rPr lang="es-CO" sz="1100" u="none" strike="noStrike" dirty="0">
                          <a:solidFill>
                            <a:schemeClr val="bg1"/>
                          </a:solidFill>
                          <a:effectLst/>
                        </a:rPr>
                        <a:t>ene 20</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Nov 20 – </a:t>
                      </a:r>
                    </a:p>
                    <a:p>
                      <a:pPr algn="ctr" fontAlgn="ctr"/>
                      <a:r>
                        <a:rPr lang="es-CO" sz="1100" u="none" strike="noStrike" dirty="0">
                          <a:solidFill>
                            <a:schemeClr val="bg1"/>
                          </a:solidFill>
                          <a:effectLst/>
                        </a:rPr>
                        <a:t>ene 21</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a:t>
                      </a:r>
                      <a:br>
                        <a:rPr lang="es-CO" sz="1100" u="none" strike="noStrike" dirty="0">
                          <a:solidFill>
                            <a:schemeClr val="bg1"/>
                          </a:solidFill>
                          <a:effectLst/>
                        </a:rPr>
                      </a:br>
                      <a:r>
                        <a:rPr lang="es-CO" sz="1100" u="none" strike="noStrike" dirty="0">
                          <a:solidFill>
                            <a:schemeClr val="bg1"/>
                          </a:solidFill>
                          <a:effectLst/>
                        </a:rPr>
                        <a:t>absoluta</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Distribución </a:t>
                      </a:r>
                    </a:p>
                    <a:p>
                      <a:pPr algn="ctr" fontAlgn="ctr"/>
                      <a:r>
                        <a:rPr lang="es-CO" sz="1100" u="none" strike="noStrike" dirty="0">
                          <a:solidFill>
                            <a:schemeClr val="bg1"/>
                          </a:solidFill>
                          <a:effectLst/>
                        </a:rPr>
                        <a:t>(%)</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Contribución </a:t>
                      </a:r>
                    </a:p>
                    <a:p>
                      <a:pPr algn="ctr" fontAlgn="ctr"/>
                      <a:r>
                        <a:rPr lang="es-CO" sz="1100" u="none" strike="noStrike" dirty="0">
                          <a:solidFill>
                            <a:schemeClr val="bg1"/>
                          </a:solidFill>
                          <a:effectLst/>
                        </a:rPr>
                        <a:t>p.p</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469043533"/>
                  </a:ext>
                </a:extLst>
              </a:tr>
              <a:tr h="190500">
                <a:tc>
                  <a:txBody>
                    <a:bodyPr/>
                    <a:lstStyle/>
                    <a:p>
                      <a:pPr algn="l" rtl="0" fontAlgn="ctr"/>
                      <a:r>
                        <a:rPr lang="es-CO" sz="1400" b="0" i="0" u="none" strike="noStrike">
                          <a:solidFill>
                            <a:srgbClr val="27689D"/>
                          </a:solidFill>
                          <a:effectLst/>
                          <a:latin typeface="Arial" panose="020B0604020202020204" pitchFamily="34" charset="0"/>
                        </a:rPr>
                        <a:t>Población Ocupada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4.760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4.563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100,0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2106418088"/>
                  </a:ext>
                </a:extLst>
              </a:tr>
              <a:tr h="190500">
                <a:tc>
                  <a:txBody>
                    <a:bodyPr/>
                    <a:lstStyle/>
                    <a:p>
                      <a:pPr algn="l" rtl="0" fontAlgn="ctr"/>
                      <a:r>
                        <a:rPr lang="es-MX" sz="1400" b="1" i="0" u="none" strike="noStrike" dirty="0">
                          <a:solidFill>
                            <a:srgbClr val="27689D"/>
                          </a:solidFill>
                          <a:effectLst/>
                          <a:latin typeface="Arial" panose="020B0604020202020204" pitchFamily="34" charset="0"/>
                        </a:rPr>
                        <a:t>Agricultura, ganadería, caza, silvicultura y pesca</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2.861</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2.724</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-136</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59,7</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-2,9</a:t>
                      </a:r>
                    </a:p>
                  </a:txBody>
                  <a:tcPr marL="9525" marR="9525" marT="9525" marB="0" anchor="ctr">
                    <a:solidFill>
                      <a:schemeClr val="bg1">
                        <a:lumMod val="95000"/>
                      </a:schemeClr>
                    </a:solidFill>
                  </a:tcPr>
                </a:tc>
                <a:extLst>
                  <a:ext uri="{0D108BD9-81ED-4DB2-BD59-A6C34878D82A}">
                    <a16:rowId xmlns:a16="http://schemas.microsoft.com/office/drawing/2014/main" val="2111482066"/>
                  </a:ext>
                </a:extLst>
              </a:tr>
              <a:tr h="190500">
                <a:tc>
                  <a:txBody>
                    <a:bodyPr/>
                    <a:lstStyle/>
                    <a:p>
                      <a:pPr algn="l" rtl="0" fontAlgn="ctr"/>
                      <a:r>
                        <a:rPr lang="es-MX" sz="1400" b="0" i="0" u="none" strike="noStrike" dirty="0">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269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tc>
                <a:extLst>
                  <a:ext uri="{0D108BD9-81ED-4DB2-BD59-A6C34878D82A}">
                    <a16:rowId xmlns:a16="http://schemas.microsoft.com/office/drawing/2014/main" val="4204633357"/>
                  </a:ext>
                </a:extLst>
              </a:tr>
              <a:tr h="190500">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237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198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-0,8</a:t>
                      </a:r>
                    </a:p>
                  </a:txBody>
                  <a:tcPr marL="9525" marR="9525" marT="9525" marB="0" anchor="ctr">
                    <a:solidFill>
                      <a:schemeClr val="bg1">
                        <a:lumMod val="95000"/>
                      </a:schemeClr>
                    </a:solidFill>
                  </a:tcPr>
                </a:tc>
                <a:extLst>
                  <a:ext uri="{0D108BD9-81ED-4DB2-BD59-A6C34878D82A}">
                    <a16:rowId xmlns:a16="http://schemas.microsoft.com/office/drawing/2014/main" val="265841951"/>
                  </a:ext>
                </a:extLst>
              </a:tr>
              <a:tr h="190500">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255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tc>
                <a:extLst>
                  <a:ext uri="{0D108BD9-81ED-4DB2-BD59-A6C34878D82A}">
                    <a16:rowId xmlns:a16="http://schemas.microsoft.com/office/drawing/2014/main" val="2682578239"/>
                  </a:ext>
                </a:extLst>
              </a:tr>
              <a:tr h="205642">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val="1323804413"/>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2281171808"/>
                  </a:ext>
                </a:extLst>
              </a:tr>
              <a:tr h="190500">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3865928582"/>
                  </a:ext>
                </a:extLst>
              </a:tr>
              <a:tr h="190500">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2629164496"/>
                  </a:ext>
                </a:extLst>
              </a:tr>
              <a:tr h="190500">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679875187"/>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974113204"/>
                  </a:ext>
                </a:extLst>
              </a:tr>
              <a:tr h="190500">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3280634974"/>
                  </a:ext>
                </a:extLst>
              </a:tr>
              <a:tr h="190500">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172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1048514266"/>
                  </a:ext>
                </a:extLst>
              </a:tr>
              <a:tr h="190500">
                <a:tc>
                  <a:txBody>
                    <a:bodyPr/>
                    <a:lstStyle/>
                    <a:p>
                      <a:pPr algn="l" rtl="0" fontAlgn="ctr"/>
                      <a:r>
                        <a:rPr lang="es-MX" sz="1400" b="0" i="0" u="none" strike="noStrike">
                          <a:solidFill>
                            <a:srgbClr val="27689D"/>
                          </a:solidFill>
                          <a:effectLst/>
                          <a:latin typeface="Arial" panose="020B0604020202020204" pitchFamily="34" charset="0"/>
                        </a:rPr>
                        <a:t>Explotación de minas y canteras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0,5</a:t>
                      </a:r>
                    </a:p>
                  </a:txBody>
                  <a:tcPr marL="9525" marR="9525" marT="9525" marB="0" anchor="ctr">
                    <a:solidFill>
                      <a:schemeClr val="bg1">
                        <a:lumMod val="95000"/>
                      </a:schemeClr>
                    </a:solidFill>
                  </a:tcPr>
                </a:tc>
                <a:extLst>
                  <a:ext uri="{0D108BD9-81ED-4DB2-BD59-A6C34878D82A}">
                    <a16:rowId xmlns:a16="http://schemas.microsoft.com/office/drawing/2014/main" val="1194630654"/>
                  </a:ext>
                </a:extLst>
              </a:tr>
              <a:tr h="19050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255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282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tc>
                <a:extLst>
                  <a:ext uri="{0D108BD9-81ED-4DB2-BD59-A6C34878D82A}">
                    <a16:rowId xmlns:a16="http://schemas.microsoft.com/office/drawing/2014/main" val="424942504"/>
                  </a:ext>
                </a:extLst>
              </a:tr>
              <a:tr h="190500">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378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425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9,3</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1,0</a:t>
                      </a:r>
                    </a:p>
                  </a:txBody>
                  <a:tcPr marL="9525" marR="9525" marT="9525" marB="0" anchor="ctr">
                    <a:solidFill>
                      <a:schemeClr val="bg1">
                        <a:lumMod val="95000"/>
                      </a:schemeClr>
                    </a:solidFill>
                  </a:tcPr>
                </a:tc>
                <a:extLst>
                  <a:ext uri="{0D108BD9-81ED-4DB2-BD59-A6C34878D82A}">
                    <a16:rowId xmlns:a16="http://schemas.microsoft.com/office/drawing/2014/main" val="2452838487"/>
                  </a:ext>
                </a:extLst>
              </a:tr>
            </a:tbl>
          </a:graphicData>
        </a:graphic>
      </p:graphicFrame>
    </p:spTree>
    <p:extLst>
      <p:ext uri="{BB962C8B-B14F-4D97-AF65-F5344CB8AC3E}">
        <p14:creationId xmlns:p14="http://schemas.microsoft.com/office/powerpoint/2010/main" val="1885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absoluta y contribución a la variación de la población ocupada según posición ocupacional centros poblados y rural disperso trimestre móvil </a:t>
            </a:r>
            <a:r>
              <a:rPr lang="es-MX" altLang="es-CO" sz="2400" b="1" dirty="0">
                <a:solidFill>
                  <a:srgbClr val="395F9B"/>
                </a:solidFill>
                <a:latin typeface="+mn-lt"/>
                <a:ea typeface="+mn-ea"/>
                <a:cs typeface="+mn-cs"/>
              </a:rPr>
              <a:t>noviembre/20 – enero/21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361630"/>
            <a:ext cx="9492342"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la disminución del número de ocupados en el sector rural, fueron el obrero, empleado particular (-1,6 p.p) y el trabajador sin remuneración (-1,2 p.p). Por su parte presentó crecimiento en el número de ocupados, el obrero, empleado del gobierno (0,2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93866F50-4AEE-419D-9C13-09A6EF367BBA}"/>
              </a:ext>
            </a:extLst>
          </p:cNvPr>
          <p:cNvPicPr>
            <a:picLocks noChangeAspect="1"/>
          </p:cNvPicPr>
          <p:nvPr/>
        </p:nvPicPr>
        <p:blipFill rotWithShape="1">
          <a:blip r:embed="rId3"/>
          <a:srcRect l="25777" t="34176" r="8275" b="27356"/>
          <a:stretch/>
        </p:blipFill>
        <p:spPr>
          <a:xfrm>
            <a:off x="595642" y="1683000"/>
            <a:ext cx="10642945" cy="3492000"/>
          </a:xfrm>
          <a:prstGeom prst="rect">
            <a:avLst/>
          </a:prstGeom>
        </p:spPr>
      </p:pic>
    </p:spTree>
    <p:extLst>
      <p:ext uri="{BB962C8B-B14F-4D97-AF65-F5344CB8AC3E}">
        <p14:creationId xmlns:p14="http://schemas.microsoft.com/office/powerpoint/2010/main" val="28996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2431435"/>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Enero de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26 de febrero de 2021</a:t>
            </a:r>
          </a:p>
        </p:txBody>
      </p:sp>
    </p:spTree>
    <p:extLst>
      <p:ext uri="{BB962C8B-B14F-4D97-AF65-F5344CB8AC3E}">
        <p14:creationId xmlns:p14="http://schemas.microsoft.com/office/powerpoint/2010/main" val="29179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enero de 2019 – enero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a:t>
            </a:r>
          </a:p>
          <a:p>
            <a:r>
              <a:rPr lang="es-CO" dirty="0">
                <a:solidFill>
                  <a:srgbClr val="395F9B"/>
                </a:solidFill>
                <a:latin typeface="+mj-lt"/>
                <a:ea typeface="Calibri" panose="020F0502020204030204" pitchFamily="34" charset="0"/>
                <a:cs typeface="Arial" panose="020B0604020202020204" pitchFamily="34" charset="0"/>
              </a:rPr>
              <a:t>enero</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71452"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14,8%</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619676" y="4957728"/>
            <a:ext cx="3158824" cy="1200329"/>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inferior en 6,3 p.p</a:t>
            </a:r>
          </a:p>
          <a:p>
            <a:r>
              <a:rPr lang="es-CO" dirty="0">
                <a:solidFill>
                  <a:srgbClr val="27689D"/>
                </a:solidFill>
                <a:ea typeface="Calibri" panose="020F0502020204030204" pitchFamily="34" charset="0"/>
                <a:cs typeface="Arial" panose="020B0604020202020204" pitchFamily="34" charset="0"/>
              </a:rPr>
              <a:t>a la tasa de mayo (21,1%) que ha sido la más alta de los meses en pandemia</a:t>
            </a:r>
            <a:endParaRPr lang="es-CO" dirty="0">
              <a:solidFill>
                <a:srgbClr val="27689D"/>
              </a:solidFill>
              <a:latin typeface="+mj-lt"/>
              <a:cs typeface="Arial" panose="020B0604020202020204" pitchFamily="34" charset="0"/>
            </a:endParaRP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937536"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937536"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enero</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686278"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16,1%</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9036198" y="5041703"/>
            <a:ext cx="3158824" cy="1477328"/>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inferior en 8,4 p.p</a:t>
            </a:r>
          </a:p>
          <a:p>
            <a:r>
              <a:rPr lang="es-CO" dirty="0">
                <a:solidFill>
                  <a:srgbClr val="27689D"/>
                </a:solidFill>
                <a:ea typeface="Calibri" panose="020F0502020204030204" pitchFamily="34" charset="0"/>
                <a:cs typeface="Arial" panose="020B0604020202020204" pitchFamily="34" charset="0"/>
              </a:rPr>
              <a:t>a la tasa de mayo (24,5%) que ha sido la más alta de los meses en pandemia para este dominio</a:t>
            </a:r>
            <a:endParaRPr lang="es-CO" dirty="0">
              <a:solidFill>
                <a:srgbClr val="27689D"/>
              </a:solidFill>
              <a:latin typeface="+mj-lt"/>
              <a:cs typeface="Arial" panose="020B0604020202020204" pitchFamily="34" charset="0"/>
            </a:endParaRPr>
          </a:p>
        </p:txBody>
      </p:sp>
      <p:cxnSp>
        <p:nvCxnSpPr>
          <p:cNvPr id="3" name="Conector recto 2">
            <a:extLst>
              <a:ext uri="{FF2B5EF4-FFF2-40B4-BE49-F238E27FC236}">
                <a16:creationId xmlns:a16="http://schemas.microsoft.com/office/drawing/2014/main" id="{8C54B36E-CE70-4FC7-AB14-5E24B00B7560}"/>
              </a:ext>
            </a:extLst>
          </p:cNvPr>
          <p:cNvCxnSpPr>
            <a:cxnSpLocks/>
          </p:cNvCxnSpPr>
          <p:nvPr/>
        </p:nvCxnSpPr>
        <p:spPr>
          <a:xfrm>
            <a:off x="7413017" y="1358167"/>
            <a:ext cx="0" cy="267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F38C076-12C6-4823-BDDF-81797E417CB0}"/>
              </a:ext>
            </a:extLst>
          </p:cNvPr>
          <p:cNvCxnSpPr>
            <a:cxnSpLocks/>
          </p:cNvCxnSpPr>
          <p:nvPr/>
        </p:nvCxnSpPr>
        <p:spPr>
          <a:xfrm>
            <a:off x="11412181" y="1301751"/>
            <a:ext cx="0" cy="2739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A19AD85-F6F5-4C41-A689-921BC3B0767C}"/>
              </a:ext>
            </a:extLst>
          </p:cNvPr>
          <p:cNvCxnSpPr>
            <a:cxnSpLocks/>
          </p:cNvCxnSpPr>
          <p:nvPr/>
        </p:nvCxnSpPr>
        <p:spPr>
          <a:xfrm flipV="1">
            <a:off x="7413017" y="3429000"/>
            <a:ext cx="3999164" cy="109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A05710A5-D743-4048-9166-0788517BD02E}"/>
              </a:ext>
            </a:extLst>
          </p:cNvPr>
          <p:cNvSpPr txBox="1"/>
          <p:nvPr/>
        </p:nvSpPr>
        <p:spPr>
          <a:xfrm>
            <a:off x="8347233" y="3132158"/>
            <a:ext cx="2400757" cy="307777"/>
          </a:xfrm>
          <a:prstGeom prst="rect">
            <a:avLst/>
          </a:prstGeom>
          <a:noFill/>
        </p:spPr>
        <p:txBody>
          <a:bodyPr wrap="square" rtlCol="0">
            <a:spAutoFit/>
          </a:bodyPr>
          <a:lstStyle/>
          <a:p>
            <a:r>
              <a:rPr lang="es-CO" sz="1400" dirty="0">
                <a:solidFill>
                  <a:srgbClr val="0070C0"/>
                </a:solidFill>
              </a:rPr>
              <a:t>Periodo de pandemia</a:t>
            </a:r>
          </a:p>
        </p:txBody>
      </p:sp>
      <p:graphicFrame>
        <p:nvGraphicFramePr>
          <p:cNvPr id="23" name="Gráfico 22">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1711740287"/>
              </p:ext>
            </p:extLst>
          </p:nvPr>
        </p:nvGraphicFramePr>
        <p:xfrm>
          <a:off x="193366" y="1344842"/>
          <a:ext cx="11529831" cy="3672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17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Enero de 2019 – enero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778271FC-5276-4458-817C-BA29F402FBE1}"/>
              </a:ext>
            </a:extLst>
          </p:cNvPr>
          <p:cNvCxnSpPr>
            <a:cxnSpLocks/>
          </p:cNvCxnSpPr>
          <p:nvPr/>
        </p:nvCxnSpPr>
        <p:spPr>
          <a:xfrm>
            <a:off x="7875469" y="1473777"/>
            <a:ext cx="0" cy="267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40EB57D-3977-493E-BA26-74388DD5B3C1}"/>
              </a:ext>
            </a:extLst>
          </p:cNvPr>
          <p:cNvCxnSpPr>
            <a:cxnSpLocks/>
          </p:cNvCxnSpPr>
          <p:nvPr/>
        </p:nvCxnSpPr>
        <p:spPr>
          <a:xfrm>
            <a:off x="11769536" y="1459401"/>
            <a:ext cx="0" cy="2739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99675AB7-5818-4D32-BBCF-76F9E2B551FF}"/>
              </a:ext>
            </a:extLst>
          </p:cNvPr>
          <p:cNvCxnSpPr>
            <a:cxnSpLocks/>
          </p:cNvCxnSpPr>
          <p:nvPr/>
        </p:nvCxnSpPr>
        <p:spPr>
          <a:xfrm>
            <a:off x="7875469" y="3880936"/>
            <a:ext cx="389406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6B9517C-D155-49A5-B6B6-FB89EBDFBD95}"/>
              </a:ext>
            </a:extLst>
          </p:cNvPr>
          <p:cNvSpPr txBox="1"/>
          <p:nvPr/>
        </p:nvSpPr>
        <p:spPr>
          <a:xfrm>
            <a:off x="8967338" y="3520957"/>
            <a:ext cx="2400757" cy="307777"/>
          </a:xfrm>
          <a:prstGeom prst="rect">
            <a:avLst/>
          </a:prstGeom>
          <a:noFill/>
        </p:spPr>
        <p:txBody>
          <a:bodyPr wrap="square" rtlCol="0">
            <a:spAutoFit/>
          </a:bodyPr>
          <a:lstStyle/>
          <a:p>
            <a:r>
              <a:rPr lang="es-CO" sz="1400" dirty="0">
                <a:solidFill>
                  <a:srgbClr val="0070C0"/>
                </a:solidFill>
              </a:rPr>
              <a:t>Periodo de pandemia</a:t>
            </a:r>
          </a:p>
        </p:txBody>
      </p:sp>
      <p:sp>
        <p:nvSpPr>
          <p:cNvPr id="15" name="Rectángulo 14">
            <a:extLst>
              <a:ext uri="{FF2B5EF4-FFF2-40B4-BE49-F238E27FC236}">
                <a16:creationId xmlns:a16="http://schemas.microsoft.com/office/drawing/2014/main" id="{C2CF81D2-E306-48C4-AC5F-6BC14E368630}"/>
              </a:ext>
            </a:extLst>
          </p:cNvPr>
          <p:cNvSpPr/>
          <p:nvPr/>
        </p:nvSpPr>
        <p:spPr>
          <a:xfrm>
            <a:off x="2157126" y="5047999"/>
            <a:ext cx="9791101" cy="1754326"/>
          </a:xfrm>
          <a:prstGeom prst="rect">
            <a:avLst/>
          </a:prstGeom>
        </p:spPr>
        <p:txBody>
          <a:bodyPr wrap="square">
            <a:spAutoFit/>
          </a:bodyPr>
          <a:lstStyle/>
          <a:p>
            <a:pPr marL="285750" indent="-285750">
              <a:buFont typeface="Arial" panose="020B0604020202020204" pitchFamily="34" charset="0"/>
              <a:buChar char="•"/>
            </a:pPr>
            <a:r>
              <a:rPr lang="es-CO" dirty="0">
                <a:solidFill>
                  <a:srgbClr val="27689D"/>
                </a:solidFill>
                <a:latin typeface="+mj-lt"/>
                <a:ea typeface="Calibri" panose="020F0502020204030204" pitchFamily="34" charset="0"/>
                <a:cs typeface="Arial" panose="020B0604020202020204" pitchFamily="34" charset="0"/>
              </a:rPr>
              <a:t>Al comparar abril, que ha sido el mes con el menor número de personas ocupadas en la pandemia (16,4 millones), con enero del presente año, en el cual la ocupación alcanzó los 20,8 millones, se observa que </a:t>
            </a:r>
            <a:r>
              <a:rPr lang="es-CO" b="1" dirty="0">
                <a:solidFill>
                  <a:srgbClr val="27689D"/>
                </a:solidFill>
                <a:latin typeface="+mj-lt"/>
                <a:ea typeface="Calibri" panose="020F0502020204030204" pitchFamily="34" charset="0"/>
                <a:cs typeface="Arial" panose="020B0604020202020204" pitchFamily="34" charset="0"/>
              </a:rPr>
              <a:t>4,4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p>
          <a:p>
            <a:pPr marL="285750" indent="-285750">
              <a:buFont typeface="Arial" panose="020B0604020202020204" pitchFamily="34" charset="0"/>
              <a:buChar char="•"/>
            </a:pPr>
            <a:endParaRPr lang="es-CO" dirty="0">
              <a:solidFill>
                <a:srgbClr val="27689D"/>
              </a:solidFill>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CO" dirty="0">
                <a:solidFill>
                  <a:srgbClr val="27689D"/>
                </a:solidFill>
                <a:latin typeface="+mj-lt"/>
                <a:cs typeface="Arial" panose="020B0604020202020204" pitchFamily="34" charset="0"/>
              </a:rPr>
              <a:t>En enero de 2021 </a:t>
            </a:r>
            <a:r>
              <a:rPr lang="es-CO" b="1" dirty="0">
                <a:solidFill>
                  <a:srgbClr val="27689D"/>
                </a:solidFill>
                <a:latin typeface="+mj-lt"/>
                <a:cs typeface="Arial" panose="020B0604020202020204" pitchFamily="34" charset="0"/>
              </a:rPr>
              <a:t>el número de ocupados disminuyó en 208 mil personas </a:t>
            </a:r>
            <a:r>
              <a:rPr lang="es-CO" dirty="0">
                <a:solidFill>
                  <a:srgbClr val="27689D"/>
                </a:solidFill>
                <a:latin typeface="+mj-lt"/>
                <a:cs typeface="Arial" panose="020B0604020202020204" pitchFamily="34" charset="0"/>
              </a:rPr>
              <a:t>con respecto a diciembre de 2020. </a:t>
            </a:r>
          </a:p>
        </p:txBody>
      </p:sp>
      <p:graphicFrame>
        <p:nvGraphicFramePr>
          <p:cNvPr id="18" name="Gráfico 17">
            <a:extLst>
              <a:ext uri="{FF2B5EF4-FFF2-40B4-BE49-F238E27FC236}">
                <a16:creationId xmlns:a16="http://schemas.microsoft.com/office/drawing/2014/main" id="{166E06D0-8641-4184-A005-38FC6A75EF99}"/>
              </a:ext>
            </a:extLst>
          </p:cNvPr>
          <p:cNvGraphicFramePr>
            <a:graphicFrameLocks/>
          </p:cNvGraphicFramePr>
          <p:nvPr>
            <p:extLst>
              <p:ext uri="{D42A27DB-BD31-4B8C-83A1-F6EECF244321}">
                <p14:modId xmlns:p14="http://schemas.microsoft.com/office/powerpoint/2010/main" val="2284163480"/>
              </p:ext>
            </p:extLst>
          </p:nvPr>
        </p:nvGraphicFramePr>
        <p:xfrm>
          <a:off x="236482" y="1480497"/>
          <a:ext cx="11719035" cy="3564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04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Últimos cinco trimestres</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*Trimestres sin traslapar</a:t>
            </a:r>
            <a:endParaRPr lang="es-CO" sz="800" dirty="0">
              <a:solidFill>
                <a:srgbClr val="395F9B"/>
              </a:solidFill>
              <a:effectLs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79641204-25BF-4126-ACD9-B99447203217}"/>
              </a:ext>
            </a:extLst>
          </p:cNvPr>
          <p:cNvSpPr/>
          <p:nvPr/>
        </p:nvSpPr>
        <p:spPr>
          <a:xfrm>
            <a:off x="115664" y="5022584"/>
            <a:ext cx="2554013" cy="646331"/>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nacional:</a:t>
            </a:r>
            <a:r>
              <a:rPr lang="es-CO" dirty="0">
                <a:solidFill>
                  <a:srgbClr val="27689D"/>
                </a:solidFill>
                <a:latin typeface="+mj-lt"/>
                <a:ea typeface="Calibri" panose="020F0502020204030204" pitchFamily="34" charset="0"/>
                <a:cs typeface="Arial" panose="020B0604020202020204" pitchFamily="34" charset="0"/>
              </a:rPr>
              <a:t> </a:t>
            </a:r>
            <a:r>
              <a:rPr lang="es-CO" b="1" dirty="0">
                <a:solidFill>
                  <a:srgbClr val="00B050"/>
                </a:solidFill>
                <a:latin typeface="+mj-lt"/>
                <a:ea typeface="Calibri" panose="020F0502020204030204" pitchFamily="34" charset="0"/>
                <a:cs typeface="Arial" panose="020B0604020202020204" pitchFamily="34" charset="0"/>
              </a:rPr>
              <a:t>14,7%</a:t>
            </a:r>
          </a:p>
        </p:txBody>
      </p:sp>
      <p:sp>
        <p:nvSpPr>
          <p:cNvPr id="18" name="Rectángulo 17">
            <a:extLst>
              <a:ext uri="{FF2B5EF4-FFF2-40B4-BE49-F238E27FC236}">
                <a16:creationId xmlns:a16="http://schemas.microsoft.com/office/drawing/2014/main" id="{1B9EA60C-DF21-4175-B9C5-A03818E8413D}"/>
              </a:ext>
            </a:extLst>
          </p:cNvPr>
          <p:cNvSpPr/>
          <p:nvPr/>
        </p:nvSpPr>
        <p:spPr>
          <a:xfrm>
            <a:off x="341610" y="1262560"/>
            <a:ext cx="5213131" cy="646331"/>
          </a:xfrm>
          <a:prstGeom prst="rect">
            <a:avLst/>
          </a:prstGeom>
        </p:spPr>
        <p:txBody>
          <a:bodyPr wrap="square">
            <a:spAutoFit/>
          </a:bodyPr>
          <a:lstStyle/>
          <a:p>
            <a:pPr algn="ctr"/>
            <a:r>
              <a:rPr lang="es-CO" dirty="0">
                <a:solidFill>
                  <a:srgbClr val="27689D"/>
                </a:solidFill>
                <a:latin typeface="+mj-lt"/>
                <a:ea typeface="Calibri" panose="020F0502020204030204" pitchFamily="34" charset="0"/>
                <a:cs typeface="Arial" panose="020B0604020202020204" pitchFamily="34" charset="0"/>
              </a:rPr>
              <a:t>Tasa de desempleo y población ocupada total nacional desestacionalizada</a:t>
            </a:r>
            <a:endParaRPr lang="es-CO" dirty="0">
              <a:solidFill>
                <a:srgbClr val="27689D"/>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72EEDAD0-AC7E-42DD-8CA9-63D6C2A43F33}"/>
              </a:ext>
            </a:extLst>
          </p:cNvPr>
          <p:cNvSpPr/>
          <p:nvPr/>
        </p:nvSpPr>
        <p:spPr>
          <a:xfrm>
            <a:off x="6408690" y="1262559"/>
            <a:ext cx="5213131" cy="646331"/>
          </a:xfrm>
          <a:prstGeom prst="rect">
            <a:avLst/>
          </a:prstGeom>
        </p:spPr>
        <p:txBody>
          <a:bodyPr wrap="square">
            <a:spAutoFit/>
          </a:bodyPr>
          <a:lstStyle/>
          <a:p>
            <a:pPr algn="ctr"/>
            <a:r>
              <a:rPr lang="es-CO" dirty="0">
                <a:solidFill>
                  <a:srgbClr val="27689D"/>
                </a:solidFill>
                <a:latin typeface="+mj-lt"/>
                <a:ea typeface="Calibri" panose="020F0502020204030204" pitchFamily="34" charset="0"/>
                <a:cs typeface="Arial" panose="020B0604020202020204" pitchFamily="34" charset="0"/>
              </a:rPr>
              <a:t>Tasa de desempleo y población ocupada centros poblados y rural disperso</a:t>
            </a:r>
            <a:endParaRPr lang="es-CO" dirty="0">
              <a:solidFill>
                <a:srgbClr val="27689D"/>
              </a:solidFill>
              <a:latin typeface="+mj-lt"/>
              <a:cs typeface="Arial" panose="020B0604020202020204" pitchFamily="34" charset="0"/>
            </a:endParaRPr>
          </a:p>
        </p:txBody>
      </p:sp>
      <p:sp>
        <p:nvSpPr>
          <p:cNvPr id="12" name="CuadroTexto 11">
            <a:extLst>
              <a:ext uri="{FF2B5EF4-FFF2-40B4-BE49-F238E27FC236}">
                <a16:creationId xmlns:a16="http://schemas.microsoft.com/office/drawing/2014/main" id="{78C39F72-2793-4855-9B05-1CEBC4FC661B}"/>
              </a:ext>
            </a:extLst>
          </p:cNvPr>
          <p:cNvSpPr txBox="1"/>
          <p:nvPr/>
        </p:nvSpPr>
        <p:spPr>
          <a:xfrm>
            <a:off x="2812946" y="4917975"/>
            <a:ext cx="3206465" cy="1200329"/>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Ocupados (miles):</a:t>
            </a:r>
            <a:r>
              <a:rPr lang="es-CO" dirty="0">
                <a:solidFill>
                  <a:srgbClr val="27689D"/>
                </a:solidFill>
                <a:latin typeface="+mj-lt"/>
                <a:cs typeface="Arial" panose="020B0604020202020204" pitchFamily="34" charset="0"/>
              </a:rPr>
              <a:t> </a:t>
            </a:r>
          </a:p>
          <a:p>
            <a:pPr algn="ctr"/>
            <a:r>
              <a:rPr lang="es-CO" b="1" dirty="0">
                <a:solidFill>
                  <a:srgbClr val="00B050"/>
                </a:solidFill>
                <a:latin typeface="+mj-lt"/>
                <a:cs typeface="Arial" panose="020B0604020202020204" pitchFamily="34" charset="0"/>
              </a:rPr>
              <a:t>20.851</a:t>
            </a:r>
          </a:p>
          <a:p>
            <a:pPr algn="ctr"/>
            <a:r>
              <a:rPr lang="es-CO" dirty="0">
                <a:solidFill>
                  <a:srgbClr val="27689D"/>
                </a:solidFill>
                <a:latin typeface="+mj-lt"/>
                <a:cs typeface="Arial" panose="020B0604020202020204" pitchFamily="34" charset="0"/>
              </a:rPr>
              <a:t>La cifra más alta en la pandemia</a:t>
            </a:r>
          </a:p>
        </p:txBody>
      </p:sp>
      <p:cxnSp>
        <p:nvCxnSpPr>
          <p:cNvPr id="14" name="Conector recto 13">
            <a:extLst>
              <a:ext uri="{FF2B5EF4-FFF2-40B4-BE49-F238E27FC236}">
                <a16:creationId xmlns:a16="http://schemas.microsoft.com/office/drawing/2014/main" id="{AAFC90D2-F6CA-4842-AA44-CD109ED62DA0}"/>
              </a:ext>
            </a:extLst>
          </p:cNvPr>
          <p:cNvCxnSpPr>
            <a:cxnSpLocks/>
          </p:cNvCxnSpPr>
          <p:nvPr/>
        </p:nvCxnSpPr>
        <p:spPr>
          <a:xfrm>
            <a:off x="5828002" y="5086890"/>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19D5A765-C68E-42B0-B4E7-38A2D42C10E0}"/>
              </a:ext>
            </a:extLst>
          </p:cNvPr>
          <p:cNvSpPr/>
          <p:nvPr/>
        </p:nvSpPr>
        <p:spPr>
          <a:xfrm>
            <a:off x="6019411" y="4898991"/>
            <a:ext cx="2554013" cy="1200329"/>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r>
              <a:rPr lang="es-CO" dirty="0">
                <a:solidFill>
                  <a:srgbClr val="27689D"/>
                </a:solidFill>
                <a:latin typeface="+mj-lt"/>
                <a:ea typeface="Calibri" panose="020F0502020204030204" pitchFamily="34" charset="0"/>
                <a:cs typeface="Arial" panose="020B0604020202020204" pitchFamily="34" charset="0"/>
              </a:rPr>
              <a:t> </a:t>
            </a:r>
            <a:r>
              <a:rPr lang="es-CO" b="1" dirty="0">
                <a:solidFill>
                  <a:srgbClr val="00B050"/>
                </a:solidFill>
                <a:latin typeface="+mj-lt"/>
                <a:ea typeface="Calibri" panose="020F0502020204030204" pitchFamily="34" charset="0"/>
                <a:cs typeface="Arial" panose="020B0604020202020204" pitchFamily="34" charset="0"/>
              </a:rPr>
              <a:t>7,7%</a:t>
            </a:r>
          </a:p>
          <a:p>
            <a:pPr algn="ctr"/>
            <a:r>
              <a:rPr lang="es-CO" dirty="0">
                <a:solidFill>
                  <a:srgbClr val="27689D"/>
                </a:solidFill>
                <a:latin typeface="+mj-lt"/>
                <a:cs typeface="Arial" panose="020B0604020202020204" pitchFamily="34" charset="0"/>
              </a:rPr>
              <a:t>La más baja en la pandemia</a:t>
            </a: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16696" y="4891700"/>
            <a:ext cx="3206465" cy="1200329"/>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Ocupados (miles):</a:t>
            </a:r>
            <a:r>
              <a:rPr lang="es-CO" dirty="0">
                <a:solidFill>
                  <a:srgbClr val="27689D"/>
                </a:solidFill>
                <a:latin typeface="+mj-lt"/>
                <a:cs typeface="Arial" panose="020B0604020202020204" pitchFamily="34" charset="0"/>
              </a:rPr>
              <a:t> </a:t>
            </a:r>
          </a:p>
          <a:p>
            <a:pPr algn="ctr"/>
            <a:r>
              <a:rPr lang="es-CO" b="1" dirty="0">
                <a:solidFill>
                  <a:srgbClr val="00B050"/>
                </a:solidFill>
                <a:latin typeface="+mj-lt"/>
                <a:cs typeface="Arial" panose="020B0604020202020204" pitchFamily="34" charset="0"/>
              </a:rPr>
              <a:t>4.552</a:t>
            </a:r>
          </a:p>
          <a:p>
            <a:pPr algn="ctr"/>
            <a:r>
              <a:rPr lang="es-CO" dirty="0">
                <a:solidFill>
                  <a:srgbClr val="27689D"/>
                </a:solidFill>
                <a:latin typeface="+mj-lt"/>
                <a:cs typeface="Arial" panose="020B0604020202020204" pitchFamily="34" charset="0"/>
              </a:rPr>
              <a:t>La cifra más alta en la pandemia</a:t>
            </a:r>
          </a:p>
        </p:txBody>
      </p:sp>
      <p:sp>
        <p:nvSpPr>
          <p:cNvPr id="22" name="CuadroTexto 21">
            <a:extLst>
              <a:ext uri="{FF2B5EF4-FFF2-40B4-BE49-F238E27FC236}">
                <a16:creationId xmlns:a16="http://schemas.microsoft.com/office/drawing/2014/main" id="{6B05FB49-E6AF-4E21-9ADE-C5D12BD424E8}"/>
              </a:ext>
            </a:extLst>
          </p:cNvPr>
          <p:cNvSpPr txBox="1"/>
          <p:nvPr/>
        </p:nvSpPr>
        <p:spPr>
          <a:xfrm>
            <a:off x="3811922" y="4548171"/>
            <a:ext cx="4568155" cy="338554"/>
          </a:xfrm>
          <a:prstGeom prst="rect">
            <a:avLst/>
          </a:prstGeom>
          <a:noFill/>
        </p:spPr>
        <p:txBody>
          <a:bodyPr wrap="square">
            <a:spAutoFit/>
          </a:bodyPr>
          <a:lstStyle/>
          <a:p>
            <a:r>
              <a:rPr lang="es-CO" sz="1600" b="1" dirty="0">
                <a:solidFill>
                  <a:srgbClr val="27689D"/>
                </a:solidFill>
                <a:latin typeface="+mj-lt"/>
                <a:cs typeface="Arial" panose="020B0604020202020204" pitchFamily="34" charset="0"/>
              </a:rPr>
              <a:t>Trimestre móvil noviembre 2020 – enero 2021</a:t>
            </a:r>
            <a:endParaRPr lang="es-CO" sz="1600" b="1" dirty="0"/>
          </a:p>
        </p:txBody>
      </p:sp>
      <p:graphicFrame>
        <p:nvGraphicFramePr>
          <p:cNvPr id="24" name="Gráfico 23">
            <a:extLst>
              <a:ext uri="{FF2B5EF4-FFF2-40B4-BE49-F238E27FC236}">
                <a16:creationId xmlns:a16="http://schemas.microsoft.com/office/drawing/2014/main" id="{7CE37137-7A1C-461B-B74C-C77E23B0A1D3}"/>
              </a:ext>
            </a:extLst>
          </p:cNvPr>
          <p:cNvGraphicFramePr>
            <a:graphicFrameLocks/>
          </p:cNvGraphicFramePr>
          <p:nvPr>
            <p:extLst>
              <p:ext uri="{D42A27DB-BD31-4B8C-83A1-F6EECF244321}">
                <p14:modId xmlns:p14="http://schemas.microsoft.com/office/powerpoint/2010/main" val="2472145059"/>
              </p:ext>
            </p:extLst>
          </p:nvPr>
        </p:nvGraphicFramePr>
        <p:xfrm>
          <a:off x="572888" y="197238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a:extLst>
              <a:ext uri="{FF2B5EF4-FFF2-40B4-BE49-F238E27FC236}">
                <a16:creationId xmlns:a16="http://schemas.microsoft.com/office/drawing/2014/main" id="{02AEFD43-B611-4C9C-BF31-143F0E632BA3}"/>
              </a:ext>
            </a:extLst>
          </p:cNvPr>
          <p:cNvGraphicFramePr>
            <a:graphicFrameLocks/>
          </p:cNvGraphicFramePr>
          <p:nvPr>
            <p:extLst>
              <p:ext uri="{D42A27DB-BD31-4B8C-83A1-F6EECF244321}">
                <p14:modId xmlns:p14="http://schemas.microsoft.com/office/powerpoint/2010/main" val="3632012275"/>
              </p:ext>
            </p:extLst>
          </p:nvPr>
        </p:nvGraphicFramePr>
        <p:xfrm>
          <a:off x="6499396" y="1970348"/>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Conector recto 25">
            <a:extLst>
              <a:ext uri="{FF2B5EF4-FFF2-40B4-BE49-F238E27FC236}">
                <a16:creationId xmlns:a16="http://schemas.microsoft.com/office/drawing/2014/main" id="{FC445EF2-BB16-4298-9556-F6A8C6E3AB1A}"/>
              </a:ext>
            </a:extLst>
          </p:cNvPr>
          <p:cNvCxnSpPr>
            <a:cxnSpLocks/>
          </p:cNvCxnSpPr>
          <p:nvPr/>
        </p:nvCxnSpPr>
        <p:spPr>
          <a:xfrm>
            <a:off x="4436010" y="1908890"/>
            <a:ext cx="0" cy="226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F34FD997-F421-4FCA-A950-4A267FA55EA0}"/>
              </a:ext>
            </a:extLst>
          </p:cNvPr>
          <p:cNvCxnSpPr>
            <a:cxnSpLocks/>
          </p:cNvCxnSpPr>
          <p:nvPr/>
        </p:nvCxnSpPr>
        <p:spPr>
          <a:xfrm>
            <a:off x="2537551" y="2058611"/>
            <a:ext cx="1878627" cy="37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292B08B5-995E-498A-B5A6-61EBC4E3311B}"/>
              </a:ext>
            </a:extLst>
          </p:cNvPr>
          <p:cNvCxnSpPr>
            <a:cxnSpLocks/>
          </p:cNvCxnSpPr>
          <p:nvPr/>
        </p:nvCxnSpPr>
        <p:spPr>
          <a:xfrm>
            <a:off x="2543771" y="1908890"/>
            <a:ext cx="0" cy="226105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563E1278-44BF-43C8-A0A7-E4480B40B0B9}"/>
              </a:ext>
            </a:extLst>
          </p:cNvPr>
          <p:cNvSpPr txBox="1"/>
          <p:nvPr/>
        </p:nvSpPr>
        <p:spPr>
          <a:xfrm>
            <a:off x="2703255" y="1819359"/>
            <a:ext cx="1710036" cy="246221"/>
          </a:xfrm>
          <a:prstGeom prst="rect">
            <a:avLst/>
          </a:prstGeom>
          <a:noFill/>
        </p:spPr>
        <p:txBody>
          <a:bodyPr wrap="square" rtlCol="0">
            <a:spAutoFit/>
          </a:bodyPr>
          <a:lstStyle/>
          <a:p>
            <a:pPr algn="ctr"/>
            <a:r>
              <a:rPr lang="es-CO" sz="1000" dirty="0">
                <a:solidFill>
                  <a:srgbClr val="009267"/>
                </a:solidFill>
              </a:rPr>
              <a:t>Periodo de pandemia</a:t>
            </a:r>
          </a:p>
        </p:txBody>
      </p:sp>
      <p:cxnSp>
        <p:nvCxnSpPr>
          <p:cNvPr id="30" name="Conector recto 29">
            <a:extLst>
              <a:ext uri="{FF2B5EF4-FFF2-40B4-BE49-F238E27FC236}">
                <a16:creationId xmlns:a16="http://schemas.microsoft.com/office/drawing/2014/main" id="{A9201188-4968-48A8-ADC2-CA25D9985CD8}"/>
              </a:ext>
            </a:extLst>
          </p:cNvPr>
          <p:cNvCxnSpPr>
            <a:cxnSpLocks/>
          </p:cNvCxnSpPr>
          <p:nvPr/>
        </p:nvCxnSpPr>
        <p:spPr>
          <a:xfrm>
            <a:off x="10257678" y="1889165"/>
            <a:ext cx="0" cy="226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392BCDAB-A00A-4BAA-80FC-A0610DFCA496}"/>
              </a:ext>
            </a:extLst>
          </p:cNvPr>
          <p:cNvCxnSpPr>
            <a:cxnSpLocks/>
          </p:cNvCxnSpPr>
          <p:nvPr/>
        </p:nvCxnSpPr>
        <p:spPr>
          <a:xfrm>
            <a:off x="8359219" y="2038886"/>
            <a:ext cx="1878627" cy="37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F4DB6C91-21DB-4F00-BE5A-63BE719101BC}"/>
              </a:ext>
            </a:extLst>
          </p:cNvPr>
          <p:cNvCxnSpPr>
            <a:cxnSpLocks/>
          </p:cNvCxnSpPr>
          <p:nvPr/>
        </p:nvCxnSpPr>
        <p:spPr>
          <a:xfrm>
            <a:off x="8365439" y="1889165"/>
            <a:ext cx="0" cy="226105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29F95A56-4156-4562-B93E-2554075D7C2C}"/>
              </a:ext>
            </a:extLst>
          </p:cNvPr>
          <p:cNvSpPr txBox="1"/>
          <p:nvPr/>
        </p:nvSpPr>
        <p:spPr>
          <a:xfrm>
            <a:off x="8524923" y="1799634"/>
            <a:ext cx="1710036" cy="246221"/>
          </a:xfrm>
          <a:prstGeom prst="rect">
            <a:avLst/>
          </a:prstGeom>
          <a:noFill/>
        </p:spPr>
        <p:txBody>
          <a:bodyPr wrap="square" rtlCol="0">
            <a:spAutoFit/>
          </a:bodyPr>
          <a:lstStyle/>
          <a:p>
            <a:pPr algn="ctr"/>
            <a:r>
              <a:rPr lang="es-CO" sz="1000" dirty="0">
                <a:solidFill>
                  <a:srgbClr val="009267"/>
                </a:solidFill>
              </a:rPr>
              <a:t>Periodo de pandemia</a:t>
            </a:r>
          </a:p>
        </p:txBody>
      </p:sp>
    </p:spTree>
    <p:extLst>
      <p:ext uri="{BB962C8B-B14F-4D97-AF65-F5344CB8AC3E}">
        <p14:creationId xmlns:p14="http://schemas.microsoft.com/office/powerpoint/2010/main" val="17138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2</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en enero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enero de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17,3%</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4,3 p.p</a:t>
            </a:r>
          </a:p>
          <a:p>
            <a:r>
              <a:rPr lang="es-CO" b="1" dirty="0">
                <a:solidFill>
                  <a:srgbClr val="27689D"/>
                </a:solidFill>
                <a:ea typeface="Calibri" panose="020F0502020204030204" pitchFamily="34" charset="0"/>
                <a:cs typeface="Arial" panose="020B0604020202020204" pitchFamily="34" charset="0"/>
              </a:rPr>
              <a:t>a la tasa del mismo mes un año atrás (13,0%)</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16445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2" name="Gráfico 11">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1174579516"/>
              </p:ext>
            </p:extLst>
          </p:nvPr>
        </p:nvGraphicFramePr>
        <p:xfrm>
          <a:off x="136641" y="834589"/>
          <a:ext cx="11807491" cy="426680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1200329"/>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enero de 2021</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20,0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Inferior en 1,6 millones a la población ocupada en enero de 2020</a:t>
            </a:r>
          </a:p>
        </p:txBody>
      </p:sp>
    </p:spTree>
    <p:extLst>
      <p:ext uri="{BB962C8B-B14F-4D97-AF65-F5344CB8AC3E}">
        <p14:creationId xmlns:p14="http://schemas.microsoft.com/office/powerpoint/2010/main" val="31903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enero (2020-2021)</a:t>
            </a:r>
          </a:p>
        </p:txBody>
      </p:sp>
      <p:sp>
        <p:nvSpPr>
          <p:cNvPr id="27" name="Rectángulo 26">
            <a:extLst>
              <a:ext uri="{FF2B5EF4-FFF2-40B4-BE49-F238E27FC236}">
                <a16:creationId xmlns:a16="http://schemas.microsoft.com/office/drawing/2014/main" id="{57715B8D-A7FE-4CAC-8D24-DCB4DCE6AC7A}"/>
              </a:ext>
            </a:extLst>
          </p:cNvPr>
          <p:cNvSpPr/>
          <p:nvPr/>
        </p:nvSpPr>
        <p:spPr>
          <a:xfrm>
            <a:off x="2280745" y="5762752"/>
            <a:ext cx="9749723"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enero, la población ocupada del país </a:t>
            </a:r>
            <a:r>
              <a:rPr lang="es-MX" b="1" dirty="0">
                <a:solidFill>
                  <a:srgbClr val="27689D"/>
                </a:solidFill>
                <a:latin typeface="+mj-lt"/>
                <a:ea typeface="Calibri" panose="020F0502020204030204" pitchFamily="34" charset="0"/>
                <a:cs typeface="Arial" panose="020B0604020202020204" pitchFamily="34" charset="0"/>
              </a:rPr>
              <a:t>disminuyó en 1,6 millones de personas </a:t>
            </a:r>
            <a:r>
              <a:rPr lang="es-MX" dirty="0">
                <a:solidFill>
                  <a:srgbClr val="27689D"/>
                </a:solidFill>
                <a:latin typeface="+mj-lt"/>
                <a:ea typeface="Calibri" panose="020F0502020204030204" pitchFamily="34" charset="0"/>
                <a:cs typeface="Arial" panose="020B0604020202020204" pitchFamily="34" charset="0"/>
              </a:rPr>
              <a:t>con respecto a enero de 2020. Por su parte </a:t>
            </a:r>
            <a:r>
              <a:rPr lang="es-MX" b="1" dirty="0">
                <a:solidFill>
                  <a:srgbClr val="27689D"/>
                </a:solidFill>
                <a:latin typeface="+mj-lt"/>
                <a:ea typeface="Calibri" panose="020F0502020204030204" pitchFamily="34" charset="0"/>
                <a:cs typeface="Arial" panose="020B0604020202020204" pitchFamily="34" charset="0"/>
              </a:rPr>
              <a:t>la agricultura, ganadería, caza, silvicultura y pesca disminuyó en 53 mil ocupados.</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DA5CF79A-893A-4CD2-90D4-D7809B50CC27}"/>
              </a:ext>
            </a:extLst>
          </p:cNvPr>
          <p:cNvGraphicFramePr>
            <a:graphicFrameLocks noGrp="1"/>
          </p:cNvGraphicFramePr>
          <p:nvPr>
            <p:extLst>
              <p:ext uri="{D42A27DB-BD31-4B8C-83A1-F6EECF244321}">
                <p14:modId xmlns:p14="http://schemas.microsoft.com/office/powerpoint/2010/main" val="4094392602"/>
              </p:ext>
            </p:extLst>
          </p:nvPr>
        </p:nvGraphicFramePr>
        <p:xfrm>
          <a:off x="145272" y="1324726"/>
          <a:ext cx="11901457" cy="3949120"/>
        </p:xfrm>
        <a:graphic>
          <a:graphicData uri="http://schemas.openxmlformats.org/drawingml/2006/table">
            <a:tbl>
              <a:tblPr/>
              <a:tblGrid>
                <a:gridCol w="7128000">
                  <a:extLst>
                    <a:ext uri="{9D8B030D-6E8A-4147-A177-3AD203B41FA5}">
                      <a16:colId xmlns:a16="http://schemas.microsoft.com/office/drawing/2014/main" val="2166918663"/>
                    </a:ext>
                  </a:extLst>
                </a:gridCol>
                <a:gridCol w="936000">
                  <a:extLst>
                    <a:ext uri="{9D8B030D-6E8A-4147-A177-3AD203B41FA5}">
                      <a16:colId xmlns:a16="http://schemas.microsoft.com/office/drawing/2014/main" val="2465948968"/>
                    </a:ext>
                  </a:extLst>
                </a:gridCol>
                <a:gridCol w="936000">
                  <a:extLst>
                    <a:ext uri="{9D8B030D-6E8A-4147-A177-3AD203B41FA5}">
                      <a16:colId xmlns:a16="http://schemas.microsoft.com/office/drawing/2014/main" val="1864119397"/>
                    </a:ext>
                  </a:extLst>
                </a:gridCol>
                <a:gridCol w="957457">
                  <a:extLst>
                    <a:ext uri="{9D8B030D-6E8A-4147-A177-3AD203B41FA5}">
                      <a16:colId xmlns:a16="http://schemas.microsoft.com/office/drawing/2014/main" val="2840127003"/>
                    </a:ext>
                  </a:extLst>
                </a:gridCol>
                <a:gridCol w="1008000">
                  <a:extLst>
                    <a:ext uri="{9D8B030D-6E8A-4147-A177-3AD203B41FA5}">
                      <a16:colId xmlns:a16="http://schemas.microsoft.com/office/drawing/2014/main" val="3818422667"/>
                    </a:ext>
                  </a:extLst>
                </a:gridCol>
                <a:gridCol w="936000">
                  <a:extLst>
                    <a:ext uri="{9D8B030D-6E8A-4147-A177-3AD203B41FA5}">
                      <a16:colId xmlns:a16="http://schemas.microsoft.com/office/drawing/2014/main" val="4143186580"/>
                    </a:ext>
                  </a:extLst>
                </a:gridCol>
              </a:tblGrid>
              <a:tr h="421120">
                <a:tc>
                  <a:txBody>
                    <a:bodyPr/>
                    <a:lstStyle/>
                    <a:p>
                      <a:pPr algn="ctr" fontAlgn="ctr"/>
                      <a:r>
                        <a:rPr lang="es-CO" sz="1000" b="1" i="0" u="none" strike="noStrike" dirty="0">
                          <a:solidFill>
                            <a:schemeClr val="bg1"/>
                          </a:solidFill>
                          <a:effectLst/>
                          <a:latin typeface="Arial" panose="020B0604020202020204" pitchFamily="34" charset="0"/>
                        </a:rPr>
                        <a:t> Rama de actividad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Enero</a:t>
                      </a:r>
                      <a:br>
                        <a:rPr lang="es-CO" sz="1000" b="1" i="0" u="none" strike="noStrike" dirty="0">
                          <a:solidFill>
                            <a:schemeClr val="bg1"/>
                          </a:solidFill>
                          <a:effectLst/>
                          <a:latin typeface="Arial" panose="020B0604020202020204" pitchFamily="34" charset="0"/>
                        </a:rPr>
                      </a:br>
                      <a:r>
                        <a:rPr lang="es-CO" sz="1000" b="1" i="0" u="none" strike="noStrike" dirty="0">
                          <a:solidFill>
                            <a:schemeClr val="bg1"/>
                          </a:solidFill>
                          <a:effectLst/>
                          <a:latin typeface="Arial" panose="020B0604020202020204" pitchFamily="34" charset="0"/>
                        </a:rPr>
                        <a:t> 2020</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Enero </a:t>
                      </a:r>
                      <a:br>
                        <a:rPr lang="es-CO" sz="1000" b="1" i="0" u="none" strike="noStrike" dirty="0">
                          <a:solidFill>
                            <a:schemeClr val="bg1"/>
                          </a:solidFill>
                          <a:effectLst/>
                          <a:latin typeface="Arial" panose="020B0604020202020204" pitchFamily="34" charset="0"/>
                        </a:rPr>
                      </a:br>
                      <a:r>
                        <a:rPr lang="es-CO" sz="1000" b="1" i="0" u="none" strike="noStrike" dirty="0">
                          <a:solidFill>
                            <a:schemeClr val="bg1"/>
                          </a:solidFill>
                          <a:effectLst/>
                          <a:latin typeface="Arial" panose="020B0604020202020204" pitchFamily="34" charset="0"/>
                        </a:rPr>
                        <a:t>2021</a:t>
                      </a:r>
                    </a:p>
                  </a:txBody>
                  <a:tcPr marL="9477" marR="9477" marT="9477" marB="0" anchor="ctr">
                    <a:lnL>
                      <a:noFill/>
                    </a:lnL>
                    <a:lnR>
                      <a:noFill/>
                    </a:lnR>
                    <a:lnT>
                      <a:noFill/>
                    </a:lnT>
                    <a:lnB>
                      <a:noFill/>
                    </a:lnB>
                    <a:solidFill>
                      <a:srgbClr val="27689D"/>
                    </a:solidFill>
                  </a:tcPr>
                </a:tc>
                <a:tc>
                  <a:txBody>
                    <a:bodyPr/>
                    <a:lstStyle/>
                    <a:p>
                      <a:pPr algn="ctr" fontAlgn="b"/>
                      <a:r>
                        <a:rPr lang="es-CO" sz="1000" b="1" i="0" u="none" strike="noStrike" dirty="0">
                          <a:solidFill>
                            <a:schemeClr val="bg1"/>
                          </a:solidFill>
                          <a:effectLst/>
                          <a:latin typeface="Arial" panose="020B0604020202020204" pitchFamily="34" charset="0"/>
                        </a:rPr>
                        <a:t> Distribución </a:t>
                      </a:r>
                    </a:p>
                    <a:p>
                      <a:pPr algn="ctr" fontAlgn="b"/>
                      <a:r>
                        <a:rPr lang="es-CO" sz="1000" b="1" i="0" u="none" strike="noStrike" dirty="0">
                          <a:solidFill>
                            <a:schemeClr val="bg1"/>
                          </a:solidFill>
                          <a:effectLst/>
                          <a:latin typeface="Arial" panose="020B0604020202020204" pitchFamily="34" charset="0"/>
                        </a:rPr>
                        <a:t>(%)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 Variación</a:t>
                      </a:r>
                    </a:p>
                    <a:p>
                      <a:pPr algn="ctr" fontAlgn="ctr"/>
                      <a:r>
                        <a:rPr lang="es-CO" sz="1000" b="1" i="0" u="none" strike="noStrike" dirty="0">
                          <a:solidFill>
                            <a:schemeClr val="bg1"/>
                          </a:solidFill>
                          <a:effectLst/>
                          <a:latin typeface="Arial" panose="020B0604020202020204" pitchFamily="34" charset="0"/>
                        </a:rPr>
                        <a:t> absoluta </a:t>
                      </a:r>
                    </a:p>
                  </a:txBody>
                  <a:tcPr marL="9477" marR="9477" marT="9477" marB="0" anchor="ctr">
                    <a:lnL>
                      <a:noFill/>
                    </a:lnL>
                    <a:lnR>
                      <a:noFill/>
                    </a:lnR>
                    <a:lnT>
                      <a:noFill/>
                    </a:lnT>
                    <a:lnB>
                      <a:noFill/>
                    </a:lnB>
                    <a:solidFill>
                      <a:srgbClr val="27689D"/>
                    </a:solidFill>
                  </a:tcPr>
                </a:tc>
                <a:tc>
                  <a:txBody>
                    <a:bodyPr/>
                    <a:lstStyle/>
                    <a:p>
                      <a:pPr algn="ctr" fontAlgn="ctr"/>
                      <a:r>
                        <a:rPr lang="es-CO" sz="1000" b="1" i="0" u="none" strike="noStrike" dirty="0">
                          <a:solidFill>
                            <a:schemeClr val="bg1"/>
                          </a:solidFill>
                          <a:effectLst/>
                          <a:latin typeface="Arial" panose="020B0604020202020204" pitchFamily="34" charset="0"/>
                        </a:rPr>
                        <a:t> </a:t>
                      </a:r>
                      <a:r>
                        <a:rPr lang="es-CO" sz="1000" b="1" i="0" u="none" strike="noStrike">
                          <a:solidFill>
                            <a:schemeClr val="bg1"/>
                          </a:solidFill>
                          <a:effectLst/>
                          <a:latin typeface="Arial" panose="020B0604020202020204" pitchFamily="34" charset="0"/>
                        </a:rPr>
                        <a:t>Contribución </a:t>
                      </a:r>
                    </a:p>
                    <a:p>
                      <a:pPr algn="ctr" fontAlgn="ctr"/>
                      <a:r>
                        <a:rPr lang="es-CO" sz="1000" b="1" i="0" u="none" strike="noStrike">
                          <a:solidFill>
                            <a:schemeClr val="bg1"/>
                          </a:solidFill>
                          <a:effectLst/>
                          <a:latin typeface="Arial" panose="020B0604020202020204" pitchFamily="34" charset="0"/>
                        </a:rPr>
                        <a:t>en </a:t>
                      </a:r>
                      <a:r>
                        <a:rPr lang="es-CO" sz="1000" b="1" i="0" u="none" strike="noStrike" dirty="0">
                          <a:solidFill>
                            <a:schemeClr val="bg1"/>
                          </a:solidFill>
                          <a:effectLst/>
                          <a:latin typeface="Arial" panose="020B0604020202020204" pitchFamily="34" charset="0"/>
                        </a:rPr>
                        <a:t>p.p </a:t>
                      </a:r>
                    </a:p>
                  </a:txBody>
                  <a:tcPr marL="9477" marR="9477" marT="9477" marB="0" anchor="ctr">
                    <a:lnL>
                      <a:noFill/>
                    </a:lnL>
                    <a:lnR>
                      <a:noFill/>
                    </a:lnR>
                    <a:lnT>
                      <a:noFill/>
                    </a:lnT>
                    <a:lnB>
                      <a:noFill/>
                    </a:lnB>
                    <a:solidFill>
                      <a:srgbClr val="27689D"/>
                    </a:solidFill>
                  </a:tcPr>
                </a:tc>
                <a:extLst>
                  <a:ext uri="{0D108BD9-81ED-4DB2-BD59-A6C34878D82A}">
                    <a16:rowId xmlns:a16="http://schemas.microsoft.com/office/drawing/2014/main" val="2500962026"/>
                  </a:ext>
                </a:extLst>
              </a:tr>
              <a:tr h="252000">
                <a:tc>
                  <a:txBody>
                    <a:bodyPr/>
                    <a:lstStyle/>
                    <a:p>
                      <a:pPr algn="l" rtl="0" fontAlgn="ctr"/>
                      <a:r>
                        <a:rPr lang="es-CO" sz="1400" b="0" i="0" u="none" strike="noStrike" dirty="0">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21.545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19.968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100,0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-1.577</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-7,3</a:t>
                      </a:r>
                    </a:p>
                  </a:txBody>
                  <a:tcPr marL="9525" marR="9525" marT="9525" marB="0" anchor="ctr">
                    <a:lnL>
                      <a:noFill/>
                    </a:lnL>
                    <a:lnR>
                      <a:noFill/>
                    </a:lnR>
                    <a:lnT>
                      <a:noFill/>
                    </a:lnT>
                    <a:lnB>
                      <a:noFill/>
                    </a:lnB>
                  </a:tcPr>
                </a:tc>
                <a:extLst>
                  <a:ext uri="{0D108BD9-81ED-4DB2-BD59-A6C34878D82A}">
                    <a16:rowId xmlns:a16="http://schemas.microsoft.com/office/drawing/2014/main" val="3615917967"/>
                  </a:ext>
                </a:extLst>
              </a:tr>
              <a:tr h="252000">
                <a:tc>
                  <a:txBody>
                    <a:bodyPr/>
                    <a:lstStyle/>
                    <a:p>
                      <a:pPr algn="l" rtl="0" fontAlgn="ctr"/>
                      <a:r>
                        <a:rPr lang="es-CO" sz="1400" b="0" i="0" u="none" strike="noStrike" dirty="0">
                          <a:solidFill>
                            <a:srgbClr val="27689D"/>
                          </a:solidFill>
                          <a:effectLst/>
                          <a:latin typeface="Arial" panose="020B0604020202020204" pitchFamily="34" charset="0"/>
                        </a:rPr>
                        <a:t>Industrias manufactureras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2.448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2.044</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10,2</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-404</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177332552"/>
                  </a:ext>
                </a:extLst>
              </a:tr>
              <a:tr h="252000">
                <a:tc>
                  <a:txBody>
                    <a:bodyPr/>
                    <a:lstStyle/>
                    <a:p>
                      <a:pPr algn="l" rtl="0" fontAlgn="ctr"/>
                      <a:r>
                        <a:rPr lang="es-MX" sz="1400" b="0" i="0" u="none" strike="noStrike" dirty="0">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2.147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1.760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-387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lnL>
                      <a:noFill/>
                    </a:lnL>
                    <a:lnR>
                      <a:noFill/>
                    </a:lnR>
                    <a:lnT>
                      <a:noFill/>
                    </a:lnT>
                    <a:lnB>
                      <a:noFill/>
                    </a:lnB>
                  </a:tcPr>
                </a:tc>
                <a:extLst>
                  <a:ext uri="{0D108BD9-81ED-4DB2-BD59-A6C34878D82A}">
                    <a16:rowId xmlns:a16="http://schemas.microsoft.com/office/drawing/2014/main" val="2651671478"/>
                  </a:ext>
                </a:extLst>
              </a:tr>
              <a:tr h="252000">
                <a:tc>
                  <a:txBody>
                    <a:bodyPr/>
                    <a:lstStyle/>
                    <a:p>
                      <a:pPr algn="l" rtl="0" fontAlgn="ctr"/>
                      <a:r>
                        <a:rPr lang="es-MX" sz="1400" b="0" i="0" u="none" strike="noStrike" dirty="0">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1.797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1.519</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7,6</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-278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002706517"/>
                  </a:ext>
                </a:extLst>
              </a:tr>
              <a:tr h="252000">
                <a:tc>
                  <a:txBody>
                    <a:bodyPr/>
                    <a:lstStyle/>
                    <a:p>
                      <a:pPr algn="l" rtl="0" fontAlgn="ctr"/>
                      <a:r>
                        <a:rPr lang="es-CO" sz="1400" b="0" i="0" u="none" strike="noStrike" dirty="0">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1.547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1.378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-170</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-0,8</a:t>
                      </a:r>
                    </a:p>
                  </a:txBody>
                  <a:tcPr marL="9525" marR="9525" marT="9525" marB="0" anchor="ctr">
                    <a:lnL>
                      <a:noFill/>
                    </a:lnL>
                    <a:lnR>
                      <a:noFill/>
                    </a:lnR>
                    <a:lnT>
                      <a:noFill/>
                    </a:lnT>
                    <a:lnB>
                      <a:noFill/>
                    </a:lnB>
                  </a:tcPr>
                </a:tc>
                <a:extLst>
                  <a:ext uri="{0D108BD9-81ED-4DB2-BD59-A6C34878D82A}">
                    <a16:rowId xmlns:a16="http://schemas.microsoft.com/office/drawing/2014/main" val="4189953214"/>
                  </a:ext>
                </a:extLst>
              </a:tr>
              <a:tr h="252000">
                <a:tc>
                  <a:txBody>
                    <a:bodyPr/>
                    <a:lstStyle/>
                    <a:p>
                      <a:pPr algn="l" rtl="0" fontAlgn="ctr"/>
                      <a:r>
                        <a:rPr lang="es-MX" sz="1400" b="0" i="0" u="none" strike="noStrike" dirty="0">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2.123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2.001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-122</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-0,6</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663144699"/>
                  </a:ext>
                </a:extLst>
              </a:tr>
              <a:tr h="252000">
                <a:tc>
                  <a:txBody>
                    <a:bodyPr/>
                    <a:lstStyle/>
                    <a:p>
                      <a:pPr algn="l" rtl="0" fontAlgn="ctr"/>
                      <a:r>
                        <a:rPr lang="es-MX" sz="1400" b="0" i="0" u="none" strike="noStrike" dirty="0">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1.425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1.310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-115</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-0,5</a:t>
                      </a:r>
                    </a:p>
                  </a:txBody>
                  <a:tcPr marL="9525" marR="9525" marT="9525" marB="0" anchor="ctr">
                    <a:lnL>
                      <a:noFill/>
                    </a:lnL>
                    <a:lnR>
                      <a:noFill/>
                    </a:lnR>
                    <a:lnT>
                      <a:noFill/>
                    </a:lnT>
                    <a:lnB>
                      <a:noFill/>
                    </a:lnB>
                  </a:tcPr>
                </a:tc>
                <a:extLst>
                  <a:ext uri="{0D108BD9-81ED-4DB2-BD59-A6C34878D82A}">
                    <a16:rowId xmlns:a16="http://schemas.microsoft.com/office/drawing/2014/main" val="1744917181"/>
                  </a:ext>
                </a:extLst>
              </a:tr>
              <a:tr h="252000">
                <a:tc>
                  <a:txBody>
                    <a:bodyPr/>
                    <a:lstStyle/>
                    <a:p>
                      <a:pPr algn="l" rtl="0" fontAlgn="ctr"/>
                      <a:r>
                        <a:rPr lang="es-MX" sz="1400" b="0" i="0" u="none" strike="noStrike" dirty="0">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313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-56</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-0,3</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702887682"/>
                  </a:ext>
                </a:extLst>
              </a:tr>
              <a:tr h="252000">
                <a:tc>
                  <a:txBody>
                    <a:bodyPr/>
                    <a:lstStyle/>
                    <a:p>
                      <a:pPr algn="l" rtl="0" fontAlgn="ctr"/>
                      <a:r>
                        <a:rPr lang="es-MX" sz="1400" b="1" i="0" u="none" strike="noStrike" dirty="0">
                          <a:solidFill>
                            <a:srgbClr val="009267"/>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3.231</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3.178</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15,9</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-53</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267"/>
                          </a:solidFill>
                          <a:effectLst/>
                          <a:latin typeface="Arial" panose="020B0604020202020204" pitchFamily="34" charset="0"/>
                        </a:rPr>
                        <a:t>-0,2</a:t>
                      </a:r>
                    </a:p>
                  </a:txBody>
                  <a:tcPr marL="9525" marR="9525" marT="9525" marB="0" anchor="ctr">
                    <a:lnL>
                      <a:noFill/>
                    </a:lnL>
                    <a:lnR>
                      <a:noFill/>
                    </a:lnR>
                    <a:lnT>
                      <a:noFill/>
                    </a:lnT>
                    <a:lnB>
                      <a:noFill/>
                    </a:lnB>
                  </a:tcPr>
                </a:tc>
                <a:extLst>
                  <a:ext uri="{0D108BD9-81ED-4DB2-BD59-A6C34878D82A}">
                    <a16:rowId xmlns:a16="http://schemas.microsoft.com/office/drawing/2014/main" val="495497164"/>
                  </a:ext>
                </a:extLst>
              </a:tr>
              <a:tr h="252000">
                <a:tc>
                  <a:txBody>
                    <a:bodyPr/>
                    <a:lstStyle/>
                    <a:p>
                      <a:pPr algn="l" rtl="0" fontAlgn="ctr"/>
                      <a:r>
                        <a:rPr lang="es-CO" sz="1400" b="0" i="0" u="none" strike="noStrike" dirty="0">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307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266</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1,3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-0,2</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14250421"/>
                  </a:ext>
                </a:extLst>
              </a:tr>
              <a:tr h="252000">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332</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299</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1,5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-34</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-0,2</a:t>
                      </a:r>
                    </a:p>
                  </a:txBody>
                  <a:tcPr marL="9525" marR="9525" marT="9525" marB="0" anchor="ctr">
                    <a:lnL>
                      <a:noFill/>
                    </a:lnL>
                    <a:lnR>
                      <a:noFill/>
                    </a:lnR>
                    <a:lnT>
                      <a:noFill/>
                    </a:lnT>
                    <a:lnB>
                      <a:noFill/>
                    </a:lnB>
                  </a:tcPr>
                </a:tc>
                <a:extLst>
                  <a:ext uri="{0D108BD9-81ED-4DB2-BD59-A6C34878D82A}">
                    <a16:rowId xmlns:a16="http://schemas.microsoft.com/office/drawing/2014/main" val="3305277306"/>
                  </a:ext>
                </a:extLst>
              </a:tr>
              <a:tr h="252000">
                <a:tc>
                  <a:txBody>
                    <a:bodyPr/>
                    <a:lstStyle/>
                    <a:p>
                      <a:pPr algn="l" rtl="0" fontAlgn="ctr"/>
                      <a:r>
                        <a:rPr lang="es-MX" sz="1400" b="0" i="0" u="none" strike="noStrike" dirty="0">
                          <a:solidFill>
                            <a:srgbClr val="27689D"/>
                          </a:solidFill>
                          <a:effectLst/>
                          <a:latin typeface="Arial" panose="020B0604020202020204" pitchFamily="34" charset="0"/>
                        </a:rPr>
                        <a:t>Suministro de electricidad gas, agua y gestión de desechos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422</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440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2,2</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18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0,1</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862591283"/>
                  </a:ext>
                </a:extLst>
              </a:tr>
              <a:tr h="252000">
                <a:tc>
                  <a:txBody>
                    <a:bodyPr/>
                    <a:lstStyle/>
                    <a:p>
                      <a:pPr algn="l" rtl="0" fontAlgn="ctr"/>
                      <a:r>
                        <a:rPr lang="es-CO" sz="1400" b="0" i="0" u="none" strike="noStrike" dirty="0">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1.424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1.456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7,3</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32</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1145962288"/>
                  </a:ext>
                </a:extLst>
              </a:tr>
              <a:tr h="252000">
                <a:tc>
                  <a:txBody>
                    <a:bodyPr/>
                    <a:lstStyle/>
                    <a:p>
                      <a:pPr algn="l" rtl="0" fontAlgn="ctr"/>
                      <a:r>
                        <a:rPr lang="es-MX" sz="1400" b="0" i="0" u="none" strike="noStrike" dirty="0">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4.016</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4.060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20,3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44</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0,2</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469206263"/>
                  </a:ext>
                </a:extLst>
              </a:tr>
            </a:tbl>
          </a:graphicData>
        </a:graphic>
      </p:graphicFrame>
      <p:sp>
        <p:nvSpPr>
          <p:cNvPr id="7" name="Rectángulo 6">
            <a:extLst>
              <a:ext uri="{FF2B5EF4-FFF2-40B4-BE49-F238E27FC236}">
                <a16:creationId xmlns:a16="http://schemas.microsoft.com/office/drawing/2014/main" id="{D71254BB-150C-488E-96E8-6C9D77FE0FA9}"/>
              </a:ext>
            </a:extLst>
          </p:cNvPr>
          <p:cNvSpPr/>
          <p:nvPr/>
        </p:nvSpPr>
        <p:spPr>
          <a:xfrm>
            <a:off x="145271" y="5359934"/>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75148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enero (2020-2021)</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766140"/>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enero, </a:t>
            </a:r>
            <a:r>
              <a:rPr lang="es-MX" b="1" dirty="0">
                <a:solidFill>
                  <a:srgbClr val="27689D"/>
                </a:solidFill>
                <a:ea typeface="Calibri" panose="020F0502020204030204" pitchFamily="34" charset="0"/>
                <a:cs typeface="Arial" panose="020B0604020202020204" pitchFamily="34" charset="0"/>
              </a:rPr>
              <a:t>la tasa de desempleo en el sector rural fue de 8,9%</a:t>
            </a:r>
            <a:r>
              <a:rPr lang="es-MX" dirty="0">
                <a:solidFill>
                  <a:srgbClr val="27689D"/>
                </a:solidFill>
                <a:ea typeface="Calibri" panose="020F0502020204030204" pitchFamily="34" charset="0"/>
                <a:cs typeface="Arial" panose="020B0604020202020204" pitchFamily="34" charset="0"/>
              </a:rPr>
              <a:t>, lo que representó una </a:t>
            </a:r>
            <a:r>
              <a:rPr lang="es-MX" b="1" dirty="0">
                <a:solidFill>
                  <a:srgbClr val="27689D"/>
                </a:solidFill>
                <a:ea typeface="Calibri" panose="020F0502020204030204" pitchFamily="34" charset="0"/>
                <a:cs typeface="Arial" panose="020B0604020202020204" pitchFamily="34" charset="0"/>
              </a:rPr>
              <a:t>disminución de 0,1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enero de 2020 (9,0%).</a:t>
            </a:r>
          </a:p>
          <a:p>
            <a:pPr algn="just"/>
            <a:endParaRPr lang="es-MX" dirty="0">
              <a:solidFill>
                <a:srgbClr val="27689D"/>
              </a:solidFill>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enero,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disminuyó en 250 mil personas </a:t>
            </a:r>
            <a:r>
              <a:rPr lang="es-MX" dirty="0">
                <a:solidFill>
                  <a:srgbClr val="27689D"/>
                </a:solidFill>
                <a:latin typeface="+mj-lt"/>
                <a:ea typeface="Calibri" panose="020F0502020204030204" pitchFamily="34" charset="0"/>
                <a:cs typeface="Arial" panose="020B0604020202020204" pitchFamily="34" charset="0"/>
              </a:rPr>
              <a:t>con respecto a enero de 2020.</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616581594"/>
              </p:ext>
            </p:extLst>
          </p:nvPr>
        </p:nvGraphicFramePr>
        <p:xfrm>
          <a:off x="124470" y="1722035"/>
          <a:ext cx="5832000" cy="2105181"/>
        </p:xfrm>
        <a:graphic>
          <a:graphicData uri="http://schemas.openxmlformats.org/drawingml/2006/table">
            <a:tbl>
              <a:tblPr/>
              <a:tblGrid>
                <a:gridCol w="3564000">
                  <a:extLst>
                    <a:ext uri="{9D8B030D-6E8A-4147-A177-3AD203B41FA5}">
                      <a16:colId xmlns:a16="http://schemas.microsoft.com/office/drawing/2014/main" val="2688722200"/>
                    </a:ext>
                  </a:extLst>
                </a:gridCol>
                <a:gridCol w="756000">
                  <a:extLst>
                    <a:ext uri="{9D8B030D-6E8A-4147-A177-3AD203B41FA5}">
                      <a16:colId xmlns:a16="http://schemas.microsoft.com/office/drawing/2014/main" val="2316560644"/>
                    </a:ext>
                  </a:extLst>
                </a:gridCol>
                <a:gridCol w="756000">
                  <a:extLst>
                    <a:ext uri="{9D8B030D-6E8A-4147-A177-3AD203B41FA5}">
                      <a16:colId xmlns:a16="http://schemas.microsoft.com/office/drawing/2014/main" val="284198805"/>
                    </a:ext>
                  </a:extLst>
                </a:gridCol>
                <a:gridCol w="756000">
                  <a:extLst>
                    <a:ext uri="{9D8B030D-6E8A-4147-A177-3AD203B41FA5}">
                      <a16:colId xmlns:a16="http://schemas.microsoft.com/office/drawing/2014/main" val="1610604703"/>
                    </a:ext>
                  </a:extLst>
                </a:gridCol>
              </a:tblGrid>
              <a:tr h="331626">
                <a:tc>
                  <a:txBody>
                    <a:bodyPr/>
                    <a:lstStyle/>
                    <a:p>
                      <a:pPr algn="l" fontAlgn="ctr"/>
                      <a:r>
                        <a:rPr lang="es-CO" sz="9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Enero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Enero 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dirty="0">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5.011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4.731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280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fontAlgn="ctr"/>
                      <a:r>
                        <a:rPr lang="es-CO" sz="1600" b="1" i="0" u="none" strike="noStrike" dirty="0">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4.562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dirty="0">
                          <a:solidFill>
                            <a:srgbClr val="1F4E78"/>
                          </a:solidFill>
                          <a:effectLst/>
                          <a:latin typeface="Arial" panose="020B0604020202020204" pitchFamily="34" charset="0"/>
                        </a:rPr>
                        <a:t>4.312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-250</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fontAlgn="ctr"/>
                      <a:r>
                        <a:rPr lang="es-CO" sz="1600" b="1" i="0" u="none" strike="noStrike" dirty="0">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dirty="0">
                          <a:solidFill>
                            <a:srgbClr val="1F4E78"/>
                          </a:solidFill>
                          <a:effectLst/>
                          <a:latin typeface="Arial" panose="020B0604020202020204" pitchFamily="34" charset="0"/>
                        </a:rPr>
                        <a:t>449</a:t>
                      </a:r>
                    </a:p>
                  </a:txBody>
                  <a:tcPr marL="9525" marR="9525" marT="9525" marB="0" anchor="ctr">
                    <a:lnL>
                      <a:noFill/>
                    </a:lnL>
                    <a:lnR>
                      <a:noFill/>
                    </a:lnR>
                    <a:lnT>
                      <a:noFill/>
                    </a:lnT>
                    <a:lnB>
                      <a:noFill/>
                    </a:lnB>
                  </a:tcPr>
                </a:tc>
                <a:tc>
                  <a:txBody>
                    <a:bodyPr/>
                    <a:lstStyle/>
                    <a:p>
                      <a:pPr algn="r" rtl="0" fontAlgn="ctr"/>
                      <a:r>
                        <a:rPr lang="es-CO" sz="1600" b="0" i="0" u="none" strike="noStrike" dirty="0">
                          <a:solidFill>
                            <a:srgbClr val="1F4E78"/>
                          </a:solidFill>
                          <a:effectLst/>
                          <a:latin typeface="Arial" panose="020B0604020202020204" pitchFamily="34" charset="0"/>
                        </a:rPr>
                        <a:t>419</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-30</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fontAlgn="ctr"/>
                      <a:r>
                        <a:rPr lang="es-CO" sz="1600" b="1" i="0" u="none" strike="noStrike" dirty="0">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3.766</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4.111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345</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fontAlgn="ctr"/>
                      <a:r>
                        <a:rPr lang="es-CO" sz="1600" b="1" i="0" u="none" strike="noStrike" dirty="0">
                          <a:solidFill>
                            <a:srgbClr val="1F4E78"/>
                          </a:solidFill>
                          <a:effectLst/>
                          <a:latin typeface="Arial" panose="020B0604020202020204" pitchFamily="34" charset="0"/>
                        </a:rPr>
                        <a:t>TD</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9,0</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8,9</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-0,1</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fontAlgn="ctr"/>
                      <a:r>
                        <a:rPr lang="es-CO" sz="1600" b="1" i="0" u="none" strike="noStrike" dirty="0">
                          <a:solidFill>
                            <a:srgbClr val="1F4E78"/>
                          </a:solidFill>
                          <a:effectLst/>
                          <a:latin typeface="Arial" panose="020B0604020202020204" pitchFamily="34" charset="0"/>
                        </a:rPr>
                        <a:t>TO</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52,0</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48,8</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-3,2</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fontAlgn="ctr"/>
                      <a:r>
                        <a:rPr lang="es-CO" sz="1600" b="1" i="0" u="none" strike="noStrike" dirty="0">
                          <a:solidFill>
                            <a:srgbClr val="1F4E78"/>
                          </a:solidFill>
                          <a:effectLst/>
                          <a:latin typeface="Arial" panose="020B0604020202020204" pitchFamily="34" charset="0"/>
                        </a:rPr>
                        <a:t>TGP</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57,1</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53,5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-3,6</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3" name="Gráfico 12">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1471362032"/>
              </p:ext>
            </p:extLst>
          </p:nvPr>
        </p:nvGraphicFramePr>
        <p:xfrm>
          <a:off x="6096000" y="1217814"/>
          <a:ext cx="6082393" cy="3495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noviembre – enero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47278"/>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35782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14,6%</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15298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4,1 p.p</a:t>
            </a:r>
          </a:p>
          <a:p>
            <a:r>
              <a:rPr lang="es-CO" b="1" dirty="0">
                <a:solidFill>
                  <a:srgbClr val="27689D"/>
                </a:solidFill>
                <a:ea typeface="Calibri" panose="020F0502020204030204" pitchFamily="34" charset="0"/>
                <a:cs typeface="Arial" panose="020B0604020202020204" pitchFamily="34" charset="0"/>
              </a:rPr>
              <a:t>a la tasa del mismo trimestre un año atrás (10,6%)</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14380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402505"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7,5%</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16101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1,1 p.p </a:t>
            </a:r>
          </a:p>
          <a:p>
            <a:r>
              <a:rPr lang="es-CO" b="1" dirty="0">
                <a:solidFill>
                  <a:srgbClr val="27689D"/>
                </a:solidFill>
                <a:ea typeface="Calibri" panose="020F0502020204030204" pitchFamily="34" charset="0"/>
                <a:cs typeface="Arial" panose="020B0604020202020204" pitchFamily="34" charset="0"/>
              </a:rPr>
              <a:t>a la tasa del mismo trimestre un año atrás (6,3%)</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5" name="Gráfico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4193835089"/>
              </p:ext>
            </p:extLst>
          </p:nvPr>
        </p:nvGraphicFramePr>
        <p:xfrm>
          <a:off x="592377" y="1027892"/>
          <a:ext cx="11007245" cy="412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noviembre/20 – enero/21</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3,4 millones de ocupados (16,4%).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424681838"/>
              </p:ext>
            </p:extLst>
          </p:nvPr>
        </p:nvGraphicFramePr>
        <p:xfrm>
          <a:off x="376601" y="1132200"/>
          <a:ext cx="11684901" cy="53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disminuyó en 95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2406715634"/>
              </p:ext>
            </p:extLst>
          </p:nvPr>
        </p:nvGraphicFramePr>
        <p:xfrm>
          <a:off x="1301032" y="1303283"/>
          <a:ext cx="9926265" cy="4901324"/>
        </p:xfrm>
        <a:graphic>
          <a:graphicData uri="http://schemas.openxmlformats.org/drawingml/2006/chart">
            <c:chart xmlns:c="http://schemas.openxmlformats.org/drawingml/2006/chart" xmlns:r="http://schemas.openxmlformats.org/officeDocument/2006/relationships" r:id="rId3"/>
          </a:graphicData>
        </a:graphic>
      </p:graphicFrame>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noviembre/20 – enero/21</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noviembre/20 – enero/21</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(59,7%).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1263978165"/>
              </p:ext>
            </p:extLst>
          </p:nvPr>
        </p:nvGraphicFramePr>
        <p:xfrm>
          <a:off x="135962" y="1272553"/>
          <a:ext cx="11684901" cy="5057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noviembre/20 – enero/21</a:t>
            </a:r>
            <a:endParaRPr lang="es-MX" altLang="es-CO" sz="2400" b="1" dirty="0">
              <a:solidFill>
                <a:srgbClr val="395F9B"/>
              </a:solidFill>
              <a:latin typeface="+mj-lt"/>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disminuyó en 136 mil ocupados.</a:t>
            </a:r>
            <a:endParaRPr lang="es-CO" b="1" dirty="0">
              <a:latin typeface="+mj-lt"/>
              <a:cs typeface="Arial" panose="020B0604020202020204" pitchFamily="34" charset="0"/>
            </a:endParaRPr>
          </a:p>
        </p:txBody>
      </p:sp>
      <p:graphicFrame>
        <p:nvGraphicFramePr>
          <p:cNvPr id="8" name="Gráfico 7">
            <a:extLst>
              <a:ext uri="{FF2B5EF4-FFF2-40B4-BE49-F238E27FC236}">
                <a16:creationId xmlns:a16="http://schemas.microsoft.com/office/drawing/2014/main" id="{404650AD-E6F4-4E26-B42B-61797AFD35DC}"/>
              </a:ext>
            </a:extLst>
          </p:cNvPr>
          <p:cNvGraphicFramePr>
            <a:graphicFrameLocks/>
          </p:cNvGraphicFramePr>
          <p:nvPr>
            <p:extLst>
              <p:ext uri="{D42A27DB-BD31-4B8C-83A1-F6EECF244321}">
                <p14:modId xmlns:p14="http://schemas.microsoft.com/office/powerpoint/2010/main" val="4004647629"/>
              </p:ext>
            </p:extLst>
          </p:nvPr>
        </p:nvGraphicFramePr>
        <p:xfrm>
          <a:off x="1042461" y="1377474"/>
          <a:ext cx="10107078" cy="479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3AAB86-1B75-4551-8FB5-DB18AD50A820}"/>
</file>

<file path=customXml/itemProps2.xml><?xml version="1.0" encoding="utf-8"?>
<ds:datastoreItem xmlns:ds="http://schemas.openxmlformats.org/officeDocument/2006/customXml" ds:itemID="{6157584D-6771-472F-8114-E82DB6D2EFBF}"/>
</file>

<file path=customXml/itemProps3.xml><?xml version="1.0" encoding="utf-8"?>
<ds:datastoreItem xmlns:ds="http://schemas.openxmlformats.org/officeDocument/2006/customXml" ds:itemID="{45D915A1-3839-4D81-9495-1F66D3A7D1B0}"/>
</file>

<file path=docProps/app.xml><?xml version="1.0" encoding="utf-8"?>
<Properties xmlns="http://schemas.openxmlformats.org/officeDocument/2006/extended-properties" xmlns:vt="http://schemas.openxmlformats.org/officeDocument/2006/docPropsVTypes">
  <TotalTime>4870</TotalTime>
  <Words>1626</Words>
  <Application>Microsoft Office PowerPoint</Application>
  <PresentationFormat>Panorámica</PresentationFormat>
  <Paragraphs>410</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320</cp:revision>
  <dcterms:created xsi:type="dcterms:W3CDTF">2019-02-12T04:28:07Z</dcterms:created>
  <dcterms:modified xsi:type="dcterms:W3CDTF">2021-02-26T21:41:37Z</dcterms:modified>
</cp:coreProperties>
</file>