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3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7"/>
  </p:notesMasterIdLst>
  <p:sldIdLst>
    <p:sldId id="277" r:id="rId5"/>
    <p:sldId id="274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93" r:id="rId14"/>
    <p:sldId id="300" r:id="rId15"/>
    <p:sldId id="279" r:id="rId16"/>
  </p:sldIdLst>
  <p:sldSz cx="12192000" cy="6858000"/>
  <p:notesSz cx="6858000" cy="9144000"/>
  <p:embeddedFontLst>
    <p:embeddedFont>
      <p:font typeface="Montserrat SemiBold" panose="00000700000000000000" pitchFamily="2" charset="0"/>
      <p:bold r:id="rId18"/>
      <p:boldItalic r:id="rId19"/>
    </p:embeddedFont>
    <p:embeddedFont>
      <p:font typeface="Nunito Sans" pitchFamily="2" charset="0"/>
      <p:regular r:id="rId20"/>
      <p:bold r:id="rId21"/>
      <p:italic r:id="rId22"/>
      <p:boldItalic r:id="rId23"/>
    </p:embeddedFont>
    <p:embeddedFont>
      <p:font typeface="Nunito Sans ExtraBold" pitchFamily="2" charset="0"/>
      <p:bold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395F9B"/>
    <a:srgbClr val="7D9837"/>
    <a:srgbClr val="0070C0"/>
    <a:srgbClr val="27689D"/>
    <a:srgbClr val="236C95"/>
    <a:srgbClr val="2F753E"/>
    <a:srgbClr val="009165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B9545C-1527-4178-9B5E-74524A07E1C2}" v="14" dt="2024-06-28T16:23:34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257" autoAdjust="0"/>
  </p:normalViewPr>
  <p:slideViewPr>
    <p:cSldViewPr snapToGrid="0">
      <p:cViewPr varScale="1">
        <p:scale>
          <a:sx n="97" d="100"/>
          <a:sy n="97" d="100"/>
        </p:scale>
        <p:origin x="1056" y="96"/>
      </p:cViewPr>
      <p:guideLst/>
    </p:cSldViewPr>
  </p:slideViewPr>
  <p:notesTextViewPr>
    <p:cViewPr>
      <p:scale>
        <a:sx n="50" d="100"/>
        <a:sy n="50" d="100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7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5.fntdata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4-INDICADORES%20ECON&#211;MICOS\2-Empleo\Empleo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2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44782788939404E-2"/>
          <c:y val="1.6852819278983334E-2"/>
          <c:w val="0.93296205047004876"/>
          <c:h val="0.71341210626199802"/>
        </c:manualLayout>
      </c:layout>
      <c:lineChart>
        <c:grouping val="standard"/>
        <c:varyColors val="0"/>
        <c:ser>
          <c:idx val="0"/>
          <c:order val="0"/>
          <c:tx>
            <c:strRef>
              <c:f>Salida!$C$5</c:f>
              <c:strCache>
                <c:ptCount val="1"/>
                <c:pt idx="0">
                  <c:v> TD Nacional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36A-4883-936C-BD9CE98C88BF}"/>
                </c:ext>
              </c:extLst>
            </c:dLbl>
            <c:dLbl>
              <c:idx val="21"/>
              <c:layout>
                <c:manualLayout>
                  <c:x val="0"/>
                  <c:y val="3.4814498780869521E-2"/>
                </c:manualLayout>
              </c:layout>
              <c:spPr>
                <a:solidFill>
                  <a:srgbClr val="0070C0">
                    <a:alpha val="3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6A-4883-936C-BD9CE98C88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Mayo-2003</c:v>
                </c:pt>
                <c:pt idx="1">
                  <c:v>Mayo-2004</c:v>
                </c:pt>
                <c:pt idx="2">
                  <c:v>Mayo-2005</c:v>
                </c:pt>
                <c:pt idx="3">
                  <c:v>Mayo-2006</c:v>
                </c:pt>
                <c:pt idx="4">
                  <c:v>Mayo-2007</c:v>
                </c:pt>
                <c:pt idx="5">
                  <c:v>Mayo-2008</c:v>
                </c:pt>
                <c:pt idx="6">
                  <c:v>Mayo-2009</c:v>
                </c:pt>
                <c:pt idx="7">
                  <c:v>Mayo-2010</c:v>
                </c:pt>
                <c:pt idx="8">
                  <c:v>Mayo-2011</c:v>
                </c:pt>
                <c:pt idx="9">
                  <c:v>Mayo-2012</c:v>
                </c:pt>
                <c:pt idx="10">
                  <c:v>Mayo-2013</c:v>
                </c:pt>
                <c:pt idx="11">
                  <c:v>Mayo-2014</c:v>
                </c:pt>
                <c:pt idx="12">
                  <c:v>Mayo-2015</c:v>
                </c:pt>
                <c:pt idx="13">
                  <c:v>Mayo-2016</c:v>
                </c:pt>
                <c:pt idx="14">
                  <c:v>Mayo-2017</c:v>
                </c:pt>
                <c:pt idx="15">
                  <c:v>Mayo-2018</c:v>
                </c:pt>
                <c:pt idx="16">
                  <c:v>Mayo-2019</c:v>
                </c:pt>
                <c:pt idx="17">
                  <c:v>Mayo-2020</c:v>
                </c:pt>
                <c:pt idx="18">
                  <c:v>Mayo-2021</c:v>
                </c:pt>
                <c:pt idx="19">
                  <c:v>Mayo-2022</c:v>
                </c:pt>
                <c:pt idx="20">
                  <c:v>Mayo-2023</c:v>
                </c:pt>
                <c:pt idx="21">
                  <c:v>Mayo-2024</c:v>
                </c:pt>
              </c:strCache>
            </c:strRef>
          </c:cat>
          <c:val>
            <c:numRef>
              <c:f>Salida!$C$6:$C$27</c:f>
              <c:numCache>
                <c:formatCode>0.0</c:formatCode>
                <c:ptCount val="22"/>
                <c:pt idx="0">
                  <c:v>12.8161</c:v>
                </c:pt>
                <c:pt idx="1">
                  <c:v>13.833</c:v>
                </c:pt>
                <c:pt idx="2">
                  <c:v>12.4907</c:v>
                </c:pt>
                <c:pt idx="3">
                  <c:v>11.8688</c:v>
                </c:pt>
                <c:pt idx="4">
                  <c:v>11.701719416</c:v>
                </c:pt>
                <c:pt idx="5">
                  <c:v>10.812065609999999</c:v>
                </c:pt>
                <c:pt idx="6">
                  <c:v>11.757818224999999</c:v>
                </c:pt>
                <c:pt idx="7">
                  <c:v>12.263400000000001</c:v>
                </c:pt>
                <c:pt idx="8">
                  <c:v>11.553599999999999</c:v>
                </c:pt>
                <c:pt idx="9">
                  <c:v>10.994999999999999</c:v>
                </c:pt>
                <c:pt idx="10">
                  <c:v>9.8203999999999994</c:v>
                </c:pt>
                <c:pt idx="11">
                  <c:v>9.0673999999999992</c:v>
                </c:pt>
                <c:pt idx="12">
                  <c:v>9.2216000000000005</c:v>
                </c:pt>
                <c:pt idx="13">
                  <c:v>9.2373999999999992</c:v>
                </c:pt>
                <c:pt idx="14">
                  <c:v>9.8379999999999992</c:v>
                </c:pt>
                <c:pt idx="15">
                  <c:v>9.9794999999999998</c:v>
                </c:pt>
                <c:pt idx="16">
                  <c:v>10.9519</c:v>
                </c:pt>
                <c:pt idx="17">
                  <c:v>21.972000000000001</c:v>
                </c:pt>
                <c:pt idx="18">
                  <c:v>15.204204747</c:v>
                </c:pt>
                <c:pt idx="19">
                  <c:v>10.648261518</c:v>
                </c:pt>
                <c:pt idx="20">
                  <c:v>10.475099999999999</c:v>
                </c:pt>
                <c:pt idx="21">
                  <c:v>10.305870827614305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36A-4883-936C-BD9CE98C88BF}"/>
            </c:ext>
          </c:extLst>
        </c:ser>
        <c:ser>
          <c:idx val="1"/>
          <c:order val="1"/>
          <c:tx>
            <c:strRef>
              <c:f>Salida!$D$5</c:f>
              <c:strCache>
                <c:ptCount val="1"/>
                <c:pt idx="0">
                  <c:v> TD Cabeceras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ED7D3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36A-4883-936C-BD9CE98C88BF}"/>
                </c:ext>
              </c:extLst>
            </c:dLbl>
            <c:dLbl>
              <c:idx val="21"/>
              <c:layout>
                <c:manualLayout>
                  <c:x val="0"/>
                  <c:y val="-4.1144407650118585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36A-4883-936C-BD9CE98C88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Salida!$B$6:$B$27</c:f>
              <c:strCache>
                <c:ptCount val="22"/>
                <c:pt idx="0">
                  <c:v>Mayo-2003</c:v>
                </c:pt>
                <c:pt idx="1">
                  <c:v>Mayo-2004</c:v>
                </c:pt>
                <c:pt idx="2">
                  <c:v>Mayo-2005</c:v>
                </c:pt>
                <c:pt idx="3">
                  <c:v>Mayo-2006</c:v>
                </c:pt>
                <c:pt idx="4">
                  <c:v>Mayo-2007</c:v>
                </c:pt>
                <c:pt idx="5">
                  <c:v>Mayo-2008</c:v>
                </c:pt>
                <c:pt idx="6">
                  <c:v>Mayo-2009</c:v>
                </c:pt>
                <c:pt idx="7">
                  <c:v>Mayo-2010</c:v>
                </c:pt>
                <c:pt idx="8">
                  <c:v>Mayo-2011</c:v>
                </c:pt>
                <c:pt idx="9">
                  <c:v>Mayo-2012</c:v>
                </c:pt>
                <c:pt idx="10">
                  <c:v>Mayo-2013</c:v>
                </c:pt>
                <c:pt idx="11">
                  <c:v>Mayo-2014</c:v>
                </c:pt>
                <c:pt idx="12">
                  <c:v>Mayo-2015</c:v>
                </c:pt>
                <c:pt idx="13">
                  <c:v>Mayo-2016</c:v>
                </c:pt>
                <c:pt idx="14">
                  <c:v>Mayo-2017</c:v>
                </c:pt>
                <c:pt idx="15">
                  <c:v>Mayo-2018</c:v>
                </c:pt>
                <c:pt idx="16">
                  <c:v>Mayo-2019</c:v>
                </c:pt>
                <c:pt idx="17">
                  <c:v>Mayo-2020</c:v>
                </c:pt>
                <c:pt idx="18">
                  <c:v>Mayo-2021</c:v>
                </c:pt>
                <c:pt idx="19">
                  <c:v>Mayo-2022</c:v>
                </c:pt>
                <c:pt idx="20">
                  <c:v>Mayo-2023</c:v>
                </c:pt>
                <c:pt idx="21">
                  <c:v>Mayo-2024</c:v>
                </c:pt>
              </c:strCache>
            </c:strRef>
          </c:cat>
          <c:val>
            <c:numRef>
              <c:f>Salida!$D$6:$D$27</c:f>
              <c:numCache>
                <c:formatCode>0.0</c:formatCode>
                <c:ptCount val="22"/>
                <c:pt idx="0">
                  <c:v>14.3787</c:v>
                </c:pt>
                <c:pt idx="1">
                  <c:v>14.6357</c:v>
                </c:pt>
                <c:pt idx="2">
                  <c:v>13.5265</c:v>
                </c:pt>
                <c:pt idx="3">
                  <c:v>13.2706</c:v>
                </c:pt>
                <c:pt idx="4">
                  <c:v>12.379902027614728</c:v>
                </c:pt>
                <c:pt idx="5">
                  <c:v>12.176774888713785</c:v>
                </c:pt>
                <c:pt idx="6">
                  <c:v>12.653051758465869</c:v>
                </c:pt>
                <c:pt idx="7">
                  <c:v>13.2758</c:v>
                </c:pt>
                <c:pt idx="8">
                  <c:v>12.4221</c:v>
                </c:pt>
                <c:pt idx="9">
                  <c:v>12.157400000000001</c:v>
                </c:pt>
                <c:pt idx="10">
                  <c:v>10.9072</c:v>
                </c:pt>
                <c:pt idx="11">
                  <c:v>10.2067</c:v>
                </c:pt>
                <c:pt idx="12">
                  <c:v>10.064</c:v>
                </c:pt>
                <c:pt idx="13">
                  <c:v>10.159000000000001</c:v>
                </c:pt>
                <c:pt idx="14">
                  <c:v>10.888199999999999</c:v>
                </c:pt>
                <c:pt idx="15">
                  <c:v>11.305400000000001</c:v>
                </c:pt>
                <c:pt idx="16">
                  <c:v>12.1496</c:v>
                </c:pt>
                <c:pt idx="17">
                  <c:v>24.660399999999999</c:v>
                </c:pt>
                <c:pt idx="18">
                  <c:v>16.502707453999999</c:v>
                </c:pt>
                <c:pt idx="19">
                  <c:v>11.560347608000001</c:v>
                </c:pt>
                <c:pt idx="20">
                  <c:v>11.436999999999999</c:v>
                </c:pt>
                <c:pt idx="21">
                  <c:v>11.060910396815693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A36A-4883-936C-BD9CE98C88BF}"/>
            </c:ext>
          </c:extLst>
        </c:ser>
        <c:ser>
          <c:idx val="2"/>
          <c:order val="2"/>
          <c:tx>
            <c:strRef>
              <c:f>Salida!$E$5</c:f>
              <c:strCache>
                <c:ptCount val="1"/>
                <c:pt idx="0">
                  <c:v> TD Rural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36A-4883-936C-BD9CE98C88BF}"/>
                </c:ext>
              </c:extLst>
            </c:dLbl>
            <c:dLbl>
              <c:idx val="21"/>
              <c:layout>
                <c:manualLayout>
                  <c:x val="-2.4060863527044542E-4"/>
                  <c:y val="1.8991480424611351E-2"/>
                </c:manualLayout>
              </c:layout>
              <c:spPr>
                <a:solidFill>
                  <a:schemeClr val="bg1">
                    <a:lumMod val="85000"/>
                    <a:alpha val="3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701611862933055E-2"/>
                      <c:h val="6.04506297013279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36A-4883-936C-BD9CE98C88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Mayo-2003</c:v>
                </c:pt>
                <c:pt idx="1">
                  <c:v>Mayo-2004</c:v>
                </c:pt>
                <c:pt idx="2">
                  <c:v>Mayo-2005</c:v>
                </c:pt>
                <c:pt idx="3">
                  <c:v>Mayo-2006</c:v>
                </c:pt>
                <c:pt idx="4">
                  <c:v>Mayo-2007</c:v>
                </c:pt>
                <c:pt idx="5">
                  <c:v>Mayo-2008</c:v>
                </c:pt>
                <c:pt idx="6">
                  <c:v>Mayo-2009</c:v>
                </c:pt>
                <c:pt idx="7">
                  <c:v>Mayo-2010</c:v>
                </c:pt>
                <c:pt idx="8">
                  <c:v>Mayo-2011</c:v>
                </c:pt>
                <c:pt idx="9">
                  <c:v>Mayo-2012</c:v>
                </c:pt>
                <c:pt idx="10">
                  <c:v>Mayo-2013</c:v>
                </c:pt>
                <c:pt idx="11">
                  <c:v>Mayo-2014</c:v>
                </c:pt>
                <c:pt idx="12">
                  <c:v>Mayo-2015</c:v>
                </c:pt>
                <c:pt idx="13">
                  <c:v>Mayo-2016</c:v>
                </c:pt>
                <c:pt idx="14">
                  <c:v>Mayo-2017</c:v>
                </c:pt>
                <c:pt idx="15">
                  <c:v>Mayo-2018</c:v>
                </c:pt>
                <c:pt idx="16">
                  <c:v>Mayo-2019</c:v>
                </c:pt>
                <c:pt idx="17">
                  <c:v>Mayo-2020</c:v>
                </c:pt>
                <c:pt idx="18">
                  <c:v>Mayo-2021</c:v>
                </c:pt>
                <c:pt idx="19">
                  <c:v>Mayo-2022</c:v>
                </c:pt>
                <c:pt idx="20">
                  <c:v>Mayo-2023</c:v>
                </c:pt>
                <c:pt idx="21">
                  <c:v>Mayo-2024</c:v>
                </c:pt>
              </c:strCache>
            </c:strRef>
          </c:cat>
          <c:val>
            <c:numRef>
              <c:f>Salida!$E$6:$E$27</c:f>
              <c:numCache>
                <c:formatCode>0.0</c:formatCode>
                <c:ptCount val="22"/>
                <c:pt idx="0">
                  <c:v>8.050223006694754</c:v>
                </c:pt>
                <c:pt idx="1">
                  <c:v>11.34849749371976</c:v>
                </c:pt>
                <c:pt idx="2">
                  <c:v>9.1872525728838212</c:v>
                </c:pt>
                <c:pt idx="3">
                  <c:v>7.456063677693554</c:v>
                </c:pt>
                <c:pt idx="4">
                  <c:v>9.2352876180170576</c:v>
                </c:pt>
                <c:pt idx="5">
                  <c:v>5.8082416109822397</c:v>
                </c:pt>
                <c:pt idx="6">
                  <c:v>8.6155843899616826</c:v>
                </c:pt>
                <c:pt idx="7">
                  <c:v>8.8122111282840692</c:v>
                </c:pt>
                <c:pt idx="8">
                  <c:v>8.5130742090795852</c:v>
                </c:pt>
                <c:pt idx="9">
                  <c:v>6.9686728538730005</c:v>
                </c:pt>
                <c:pt idx="10">
                  <c:v>5.9423148262769843</c:v>
                </c:pt>
                <c:pt idx="11">
                  <c:v>4.9566196851292261</c:v>
                </c:pt>
                <c:pt idx="12">
                  <c:v>6.1963206621736377</c:v>
                </c:pt>
                <c:pt idx="13">
                  <c:v>6.0564113253120118</c:v>
                </c:pt>
                <c:pt idx="14">
                  <c:v>6.1831137162206184</c:v>
                </c:pt>
                <c:pt idx="15">
                  <c:v>5.233088905415249</c:v>
                </c:pt>
                <c:pt idx="16">
                  <c:v>6.5888166832427357</c:v>
                </c:pt>
                <c:pt idx="17">
                  <c:v>11.756097352784009</c:v>
                </c:pt>
                <c:pt idx="18">
                  <c:v>10.207762465048681</c:v>
                </c:pt>
                <c:pt idx="19">
                  <c:v>7.1282008324963204</c:v>
                </c:pt>
                <c:pt idx="20">
                  <c:v>6.74258409257535</c:v>
                </c:pt>
                <c:pt idx="21">
                  <c:v>7.2786890246997169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A36A-4883-936C-BD9CE98C88B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8963568"/>
        <c:axId val="1257264512"/>
      </c:lineChart>
      <c:catAx>
        <c:axId val="82896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57264512"/>
        <c:crosses val="autoZero"/>
        <c:auto val="1"/>
        <c:lblAlgn val="ctr"/>
        <c:lblOffset val="100"/>
        <c:noMultiLvlLbl val="0"/>
      </c:catAx>
      <c:valAx>
        <c:axId val="12572645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Tasa de desemploe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896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75848610204363"/>
          <c:y val="0.95074750800271846"/>
          <c:w val="0.28831436299952834"/>
          <c:h val="4.9252491997281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36569060583987E-2"/>
          <c:y val="1.8429552107941217E-2"/>
          <c:w val="0.91851514652345823"/>
          <c:h val="0.70607731200081736"/>
        </c:manualLayout>
      </c:layout>
      <c:lineChart>
        <c:grouping val="standard"/>
        <c:varyColors val="0"/>
        <c:ser>
          <c:idx val="1"/>
          <c:order val="0"/>
          <c:tx>
            <c:strRef>
              <c:f>Salida!$AT$5</c:f>
              <c:strCache>
                <c:ptCount val="1"/>
                <c:pt idx="0">
                  <c:v> Ocupados Nacional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Salida!$AS$6:$AS$27</c:f>
              <c:strCache>
                <c:ptCount val="22"/>
                <c:pt idx="0">
                  <c:v>Mayo-2003</c:v>
                </c:pt>
                <c:pt idx="1">
                  <c:v>Mayo-2004</c:v>
                </c:pt>
                <c:pt idx="2">
                  <c:v>Mayo-2005</c:v>
                </c:pt>
                <c:pt idx="3">
                  <c:v>Mayo-2006</c:v>
                </c:pt>
                <c:pt idx="4">
                  <c:v>Mayo-2007</c:v>
                </c:pt>
                <c:pt idx="5">
                  <c:v>Mayo-2008</c:v>
                </c:pt>
                <c:pt idx="6">
                  <c:v>Mayo-2009</c:v>
                </c:pt>
                <c:pt idx="7">
                  <c:v>Mayo-2010</c:v>
                </c:pt>
                <c:pt idx="8">
                  <c:v>Mayo-2011</c:v>
                </c:pt>
                <c:pt idx="9">
                  <c:v>Mayo-2012</c:v>
                </c:pt>
                <c:pt idx="10">
                  <c:v>Mayo-2013</c:v>
                </c:pt>
                <c:pt idx="11">
                  <c:v>Mayo-2014</c:v>
                </c:pt>
                <c:pt idx="12">
                  <c:v>Mayo-2015</c:v>
                </c:pt>
                <c:pt idx="13">
                  <c:v>Mayo-2016</c:v>
                </c:pt>
                <c:pt idx="14">
                  <c:v>Mayo-2017</c:v>
                </c:pt>
                <c:pt idx="15">
                  <c:v>Mayo-2018</c:v>
                </c:pt>
                <c:pt idx="16">
                  <c:v>Mayo-2019</c:v>
                </c:pt>
                <c:pt idx="17">
                  <c:v>Mayo-2020</c:v>
                </c:pt>
                <c:pt idx="18">
                  <c:v>Mayo-2021</c:v>
                </c:pt>
                <c:pt idx="19">
                  <c:v>Mayo-2022</c:v>
                </c:pt>
                <c:pt idx="20">
                  <c:v>Mayo-2023</c:v>
                </c:pt>
                <c:pt idx="21">
                  <c:v>Mayo-2024</c:v>
                </c:pt>
              </c:strCache>
            </c:strRef>
          </c:cat>
          <c:val>
            <c:numRef>
              <c:f>Salida!$AT$6:$AT$27</c:f>
              <c:numCache>
                <c:formatCode>0.0</c:formatCode>
                <c:ptCount val="22"/>
                <c:pt idx="0">
                  <c:v>16.286861999999999</c:v>
                </c:pt>
                <c:pt idx="1">
                  <c:v>16.078538999999999</c:v>
                </c:pt>
                <c:pt idx="2">
                  <c:v>16.375550999999998</c:v>
                </c:pt>
                <c:pt idx="3">
                  <c:v>16.540018</c:v>
                </c:pt>
                <c:pt idx="4">
                  <c:v>16.470676999999998</c:v>
                </c:pt>
                <c:pt idx="5">
                  <c:v>17.224513999999999</c:v>
                </c:pt>
                <c:pt idx="6">
                  <c:v>18.066572000000001</c:v>
                </c:pt>
                <c:pt idx="7">
                  <c:v>18.357936000000002</c:v>
                </c:pt>
                <c:pt idx="8">
                  <c:v>19.063148000000002</c:v>
                </c:pt>
                <c:pt idx="9">
                  <c:v>19.801193999999999</c:v>
                </c:pt>
                <c:pt idx="10">
                  <c:v>20.201436000000001</c:v>
                </c:pt>
                <c:pt idx="11">
                  <c:v>20.491533</c:v>
                </c:pt>
                <c:pt idx="12">
                  <c:v>20.843717000000002</c:v>
                </c:pt>
                <c:pt idx="13">
                  <c:v>20.798389</c:v>
                </c:pt>
                <c:pt idx="14">
                  <c:v>21.015669000000003</c:v>
                </c:pt>
                <c:pt idx="15">
                  <c:v>21.243289000000001</c:v>
                </c:pt>
                <c:pt idx="16">
                  <c:v>21.197308</c:v>
                </c:pt>
                <c:pt idx="17">
                  <c:v>16.673352999999999</c:v>
                </c:pt>
                <c:pt idx="18">
                  <c:v>19.988542000000002</c:v>
                </c:pt>
                <c:pt idx="19">
                  <c:v>22.184761999999999</c:v>
                </c:pt>
                <c:pt idx="20">
                  <c:v>22.567451999999999</c:v>
                </c:pt>
                <c:pt idx="21">
                  <c:v>23.030091053074017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6D9-4911-B78C-C05835F949A0}"/>
            </c:ext>
          </c:extLst>
        </c:ser>
        <c:ser>
          <c:idx val="2"/>
          <c:order val="1"/>
          <c:tx>
            <c:strRef>
              <c:f>Salida!$AU$5</c:f>
              <c:strCache>
                <c:ptCount val="1"/>
                <c:pt idx="0">
                  <c:v> Ocupados Cabeceras 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Mayo-2003</c:v>
                </c:pt>
                <c:pt idx="1">
                  <c:v>Mayo-2004</c:v>
                </c:pt>
                <c:pt idx="2">
                  <c:v>Mayo-2005</c:v>
                </c:pt>
                <c:pt idx="3">
                  <c:v>Mayo-2006</c:v>
                </c:pt>
                <c:pt idx="4">
                  <c:v>Mayo-2007</c:v>
                </c:pt>
                <c:pt idx="5">
                  <c:v>Mayo-2008</c:v>
                </c:pt>
                <c:pt idx="6">
                  <c:v>Mayo-2009</c:v>
                </c:pt>
                <c:pt idx="7">
                  <c:v>Mayo-2010</c:v>
                </c:pt>
                <c:pt idx="8">
                  <c:v>Mayo-2011</c:v>
                </c:pt>
                <c:pt idx="9">
                  <c:v>Mayo-2012</c:v>
                </c:pt>
                <c:pt idx="10">
                  <c:v>Mayo-2013</c:v>
                </c:pt>
                <c:pt idx="11">
                  <c:v>Mayo-2014</c:v>
                </c:pt>
                <c:pt idx="12">
                  <c:v>Mayo-2015</c:v>
                </c:pt>
                <c:pt idx="13">
                  <c:v>Mayo-2016</c:v>
                </c:pt>
                <c:pt idx="14">
                  <c:v>Mayo-2017</c:v>
                </c:pt>
                <c:pt idx="15">
                  <c:v>Mayo-2018</c:v>
                </c:pt>
                <c:pt idx="16">
                  <c:v>Mayo-2019</c:v>
                </c:pt>
                <c:pt idx="17">
                  <c:v>Mayo-2020</c:v>
                </c:pt>
                <c:pt idx="18">
                  <c:v>Mayo-2021</c:v>
                </c:pt>
                <c:pt idx="19">
                  <c:v>Mayo-2022</c:v>
                </c:pt>
                <c:pt idx="20">
                  <c:v>Mayo-2023</c:v>
                </c:pt>
                <c:pt idx="21">
                  <c:v>Mayo-2024</c:v>
                </c:pt>
              </c:strCache>
            </c:strRef>
          </c:cat>
          <c:val>
            <c:numRef>
              <c:f>Salida!$AU$6:$AU$27</c:f>
              <c:numCache>
                <c:formatCode>0.0</c:formatCode>
                <c:ptCount val="22"/>
                <c:pt idx="0">
                  <c:v>12.045341000000001</c:v>
                </c:pt>
                <c:pt idx="1">
                  <c:v>12.038907999999999</c:v>
                </c:pt>
                <c:pt idx="2">
                  <c:v>12.318970999999999</c:v>
                </c:pt>
                <c:pt idx="3">
                  <c:v>12.352602999999998</c:v>
                </c:pt>
                <c:pt idx="4">
                  <c:v>12.819321013000001</c:v>
                </c:pt>
                <c:pt idx="5">
                  <c:v>13.326405707999999</c:v>
                </c:pt>
                <c:pt idx="6">
                  <c:v>13.917995239</c:v>
                </c:pt>
                <c:pt idx="7">
                  <c:v>14.030314000000001</c:v>
                </c:pt>
                <c:pt idx="8">
                  <c:v>14.682495000000001</c:v>
                </c:pt>
                <c:pt idx="9">
                  <c:v>15.164467</c:v>
                </c:pt>
                <c:pt idx="10">
                  <c:v>15.589402</c:v>
                </c:pt>
                <c:pt idx="11">
                  <c:v>15.843906</c:v>
                </c:pt>
                <c:pt idx="12">
                  <c:v>16.152383</c:v>
                </c:pt>
                <c:pt idx="13">
                  <c:v>15.962299000000002</c:v>
                </c:pt>
                <c:pt idx="14">
                  <c:v>16.134594</c:v>
                </c:pt>
                <c:pt idx="15">
                  <c:v>16.360223999999999</c:v>
                </c:pt>
                <c:pt idx="16">
                  <c:v>16.408240000000003</c:v>
                </c:pt>
                <c:pt idx="17">
                  <c:v>12.744903000000001</c:v>
                </c:pt>
                <c:pt idx="18">
                  <c:v>15.622415999999999</c:v>
                </c:pt>
                <c:pt idx="19">
                  <c:v>17.439523000000001</c:v>
                </c:pt>
                <c:pt idx="20">
                  <c:v>17.750381000000001</c:v>
                </c:pt>
                <c:pt idx="21">
                  <c:v>18.277461452470757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6D9-4911-B78C-C05835F949A0}"/>
            </c:ext>
          </c:extLst>
        </c:ser>
        <c:ser>
          <c:idx val="3"/>
          <c:order val="2"/>
          <c:tx>
            <c:strRef>
              <c:f>Salida!$AV$5</c:f>
              <c:strCache>
                <c:ptCount val="1"/>
                <c:pt idx="0">
                  <c:v> Ocupados Rural 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Mayo-2003</c:v>
                </c:pt>
                <c:pt idx="1">
                  <c:v>Mayo-2004</c:v>
                </c:pt>
                <c:pt idx="2">
                  <c:v>Mayo-2005</c:v>
                </c:pt>
                <c:pt idx="3">
                  <c:v>Mayo-2006</c:v>
                </c:pt>
                <c:pt idx="4">
                  <c:v>Mayo-2007</c:v>
                </c:pt>
                <c:pt idx="5">
                  <c:v>Mayo-2008</c:v>
                </c:pt>
                <c:pt idx="6">
                  <c:v>Mayo-2009</c:v>
                </c:pt>
                <c:pt idx="7">
                  <c:v>Mayo-2010</c:v>
                </c:pt>
                <c:pt idx="8">
                  <c:v>Mayo-2011</c:v>
                </c:pt>
                <c:pt idx="9">
                  <c:v>Mayo-2012</c:v>
                </c:pt>
                <c:pt idx="10">
                  <c:v>Mayo-2013</c:v>
                </c:pt>
                <c:pt idx="11">
                  <c:v>Mayo-2014</c:v>
                </c:pt>
                <c:pt idx="12">
                  <c:v>Mayo-2015</c:v>
                </c:pt>
                <c:pt idx="13">
                  <c:v>Mayo-2016</c:v>
                </c:pt>
                <c:pt idx="14">
                  <c:v>Mayo-2017</c:v>
                </c:pt>
                <c:pt idx="15">
                  <c:v>Mayo-2018</c:v>
                </c:pt>
                <c:pt idx="16">
                  <c:v>Mayo-2019</c:v>
                </c:pt>
                <c:pt idx="17">
                  <c:v>Mayo-2020</c:v>
                </c:pt>
                <c:pt idx="18">
                  <c:v>Mayo-2021</c:v>
                </c:pt>
                <c:pt idx="19">
                  <c:v>Mayo-2022</c:v>
                </c:pt>
                <c:pt idx="20">
                  <c:v>Mayo-2023</c:v>
                </c:pt>
                <c:pt idx="21">
                  <c:v>Mayo-2024</c:v>
                </c:pt>
              </c:strCache>
            </c:strRef>
          </c:cat>
          <c:val>
            <c:numRef>
              <c:f>Salida!$AV$6:$AV$27</c:f>
              <c:numCache>
                <c:formatCode>0.0</c:formatCode>
                <c:ptCount val="22"/>
                <c:pt idx="0">
                  <c:v>4.2415209999999988</c:v>
                </c:pt>
                <c:pt idx="1">
                  <c:v>4.0396310000000009</c:v>
                </c:pt>
                <c:pt idx="2">
                  <c:v>4.0565800000000003</c:v>
                </c:pt>
                <c:pt idx="3">
                  <c:v>4.1874150000000006</c:v>
                </c:pt>
                <c:pt idx="4">
                  <c:v>3.6513559869999992</c:v>
                </c:pt>
                <c:pt idx="5">
                  <c:v>3.898108291999999</c:v>
                </c:pt>
                <c:pt idx="6">
                  <c:v>4.1485767610000002</c:v>
                </c:pt>
                <c:pt idx="7">
                  <c:v>4.3276220000000016</c:v>
                </c:pt>
                <c:pt idx="8">
                  <c:v>4.3806530000000006</c:v>
                </c:pt>
                <c:pt idx="9">
                  <c:v>4.6367269999999987</c:v>
                </c:pt>
                <c:pt idx="10">
                  <c:v>4.6120340000000013</c:v>
                </c:pt>
                <c:pt idx="11">
                  <c:v>4.6476269999999982</c:v>
                </c:pt>
                <c:pt idx="12">
                  <c:v>4.6913340000000003</c:v>
                </c:pt>
                <c:pt idx="13">
                  <c:v>4.8360899999999987</c:v>
                </c:pt>
                <c:pt idx="14">
                  <c:v>4.8810750000000027</c:v>
                </c:pt>
                <c:pt idx="15">
                  <c:v>4.8830650000000002</c:v>
                </c:pt>
                <c:pt idx="16">
                  <c:v>4.7890679999999994</c:v>
                </c:pt>
                <c:pt idx="17">
                  <c:v>3.9284499999999989</c:v>
                </c:pt>
                <c:pt idx="18">
                  <c:v>4.3661260000000022</c:v>
                </c:pt>
                <c:pt idx="19">
                  <c:v>4.745238999999998</c:v>
                </c:pt>
                <c:pt idx="20">
                  <c:v>4.8170710000000003</c:v>
                </c:pt>
                <c:pt idx="21">
                  <c:v>4.7526296006032611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6D9-4911-B78C-C05835F949A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>
                    <a:latin typeface="+mn-lt"/>
                  </a:rPr>
                  <a:t>Población ocupada (millones de personas)</a:t>
                </a:r>
              </a:p>
            </c:rich>
          </c:tx>
          <c:layout>
            <c:manualLayout>
              <c:xMode val="edge"/>
              <c:yMode val="edge"/>
              <c:x val="7.7517712266657783E-3"/>
              <c:y val="6.416497030365279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4147777876153305"/>
          <c:w val="0.46776088654832365"/>
          <c:h val="5.8522221238466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Salida!$B$49</c:f>
              <c:strCache>
                <c:ptCount val="1"/>
                <c:pt idx="0">
                  <c:v>Mayo-2023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Salida!$C$49:$E$49</c:f>
              <c:numCache>
                <c:formatCode>0.0</c:formatCode>
                <c:ptCount val="3"/>
                <c:pt idx="0">
                  <c:v>10.475099999999999</c:v>
                </c:pt>
                <c:pt idx="1">
                  <c:v>11.436999999999999</c:v>
                </c:pt>
                <c:pt idx="2">
                  <c:v>6.74258409257535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D9-4EDF-918F-9A4779FAA9A0}"/>
            </c:ext>
          </c:extLst>
        </c:ser>
        <c:ser>
          <c:idx val="1"/>
          <c:order val="1"/>
          <c:tx>
            <c:strRef>
              <c:f>Salida!$B$50</c:f>
              <c:strCache>
                <c:ptCount val="1"/>
                <c:pt idx="0">
                  <c:v>Mayo-2024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Salida!$C$50:$E$50</c:f>
              <c:numCache>
                <c:formatCode>0.0</c:formatCode>
                <c:ptCount val="3"/>
                <c:pt idx="0">
                  <c:v>10.305870827614305</c:v>
                </c:pt>
                <c:pt idx="1">
                  <c:v>11.060910396815693</c:v>
                </c:pt>
                <c:pt idx="2">
                  <c:v>7.2786890246997169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D9-4EDF-918F-9A4779FAA9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Salida!$B$55</c:f>
              <c:strCache>
                <c:ptCount val="1"/>
                <c:pt idx="0">
                  <c:v>Marzo 23 - Mayo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Salida!$C$55:$E$55</c:f>
              <c:numCache>
                <c:formatCode>0.0</c:formatCode>
                <c:ptCount val="3"/>
                <c:pt idx="0">
                  <c:v>10.411246887639981</c:v>
                </c:pt>
                <c:pt idx="1">
                  <c:v>11.280142298218106</c:v>
                </c:pt>
                <c:pt idx="2">
                  <c:v>7.0340363544728266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5-4D97-A8AD-5D28035A369F}"/>
            </c:ext>
          </c:extLst>
        </c:ser>
        <c:ser>
          <c:idx val="1"/>
          <c:order val="1"/>
          <c:tx>
            <c:strRef>
              <c:f>Salida!$B$56</c:f>
              <c:strCache>
                <c:ptCount val="1"/>
                <c:pt idx="0">
                  <c:v>Marzo 24 - Mayo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Salida!$C$56:$E$56</c:f>
              <c:numCache>
                <c:formatCode>0.0</c:formatCode>
                <c:ptCount val="3"/>
                <c:pt idx="0">
                  <c:v>10.745158002330344</c:v>
                </c:pt>
                <c:pt idx="1">
                  <c:v>11.528541388666824</c:v>
                </c:pt>
                <c:pt idx="2">
                  <c:v>7.6161841106224939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A5-4D97-A8AD-5D28035A36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32-44B4-9B65-985F6817AA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Salida!$B$121:$B$135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Actividades financieras y de seguros</c:v>
                </c:pt>
                <c:pt idx="5">
                  <c:v>Suministro de electricidad, gas, agua y gestión de desechos</c:v>
                </c:pt>
                <c:pt idx="6">
                  <c:v>Construcción</c:v>
                </c:pt>
                <c:pt idx="7">
                  <c:v>Transporte y almacenamiento</c:v>
                </c:pt>
                <c:pt idx="8">
                  <c:v>Alojamiento y servicios de comida</c:v>
                </c:pt>
                <c:pt idx="9">
                  <c:v>Actividades profesionales, científicas, técnicas y de servicios administrativos</c:v>
                </c:pt>
                <c:pt idx="10">
                  <c:v>Actividades artísticas, entretenimiento, recreación y otras actividades de servicios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Salida!$C$121:$C$135</c:f>
              <c:numCache>
                <c:formatCode>_-* #,##0_-;\-* #,##0_-;_-* "-"??_-;_-@_-</c:formatCode>
                <c:ptCount val="15"/>
                <c:pt idx="0">
                  <c:v>23030.091053074018</c:v>
                </c:pt>
                <c:pt idx="1">
                  <c:v>1.4616657786514711</c:v>
                </c:pt>
                <c:pt idx="2">
                  <c:v>294.99760656118195</c:v>
                </c:pt>
                <c:pt idx="3">
                  <c:v>389.79406083479108</c:v>
                </c:pt>
                <c:pt idx="4">
                  <c:v>412.93238207483938</c:v>
                </c:pt>
                <c:pt idx="5">
                  <c:v>508.27883951727705</c:v>
                </c:pt>
                <c:pt idx="6">
                  <c:v>1592.3607635578062</c:v>
                </c:pt>
                <c:pt idx="7">
                  <c:v>1674.1602723329188</c:v>
                </c:pt>
                <c:pt idx="8">
                  <c:v>1676.1800079897569</c:v>
                </c:pt>
                <c:pt idx="9">
                  <c:v>1737.1431251461404</c:v>
                </c:pt>
                <c:pt idx="10">
                  <c:v>1992.1805884381201</c:v>
                </c:pt>
                <c:pt idx="11">
                  <c:v>2500.9146363510586</c:v>
                </c:pt>
                <c:pt idx="12">
                  <c:v>2821.1262977165484</c:v>
                </c:pt>
                <c:pt idx="13">
                  <c:v>3435.3313713930006</c:v>
                </c:pt>
                <c:pt idx="14">
                  <c:v>3993.2294353819243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32-44B4-9B65-985F6817A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481501599143992"/>
          <c:y val="3.470932400593852E-2"/>
          <c:w val="0.50669396288833268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22-49C5-9C62-D42D736AC0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Salida!$B$137:$B$151</c:f>
              <c:strCache>
                <c:ptCount val="15"/>
                <c:pt idx="0">
                  <c:v>Ocupados Total Nacional</c:v>
                </c:pt>
                <c:pt idx="1">
                  <c:v>Comercio y reparación de vehículos</c:v>
                </c:pt>
                <c:pt idx="2">
                  <c:v>Transporte y almacenamiento</c:v>
                </c:pt>
                <c:pt idx="3">
                  <c:v>Actividades financieras y de seguros</c:v>
                </c:pt>
                <c:pt idx="4">
                  <c:v>Información y comunicaciones</c:v>
                </c:pt>
                <c:pt idx="5">
                  <c:v>Agricultura, ganadería, caza, silvicultura y pesca</c:v>
                </c:pt>
                <c:pt idx="6">
                  <c:v>Actividades profesionales, científicas, técnicas y de servicios administrativos</c:v>
                </c:pt>
                <c:pt idx="7">
                  <c:v>No informa</c:v>
                </c:pt>
                <c:pt idx="8">
                  <c:v>Suministro de electricidad, gas, agua y gestión de desechos</c:v>
                </c:pt>
                <c:pt idx="9">
                  <c:v>Actividades inmobiliarias</c:v>
                </c:pt>
                <c:pt idx="10">
                  <c:v>Industrias manufactureras</c:v>
                </c:pt>
                <c:pt idx="11">
                  <c:v>Administración pública y defensa, educación y atención de la salud humana</c:v>
                </c:pt>
                <c:pt idx="12">
                  <c:v>Alojamiento y servicios de comida</c:v>
                </c:pt>
                <c:pt idx="13">
                  <c:v>Construcción</c:v>
                </c:pt>
                <c:pt idx="14">
                  <c:v>Actividades artísticas, entretenimiento, recreación y otras actividades de servicios</c:v>
                </c:pt>
              </c:strCache>
            </c:strRef>
          </c:cat>
          <c:val>
            <c:numRef>
              <c:f>Salida!$C$137:$C$151</c:f>
              <c:numCache>
                <c:formatCode>_-* #,##0_-;\-* #,##0_-;_-* "-"??_-;_-@_-</c:formatCode>
                <c:ptCount val="15"/>
                <c:pt idx="0">
                  <c:v>462.63905307401728</c:v>
                </c:pt>
                <c:pt idx="1">
                  <c:v>-136.75456461807607</c:v>
                </c:pt>
                <c:pt idx="2">
                  <c:v>-63.32572766708131</c:v>
                </c:pt>
                <c:pt idx="3">
                  <c:v>-54.74061792516062</c:v>
                </c:pt>
                <c:pt idx="4">
                  <c:v>-24.64093916520892</c:v>
                </c:pt>
                <c:pt idx="5">
                  <c:v>-21.052628606999406</c:v>
                </c:pt>
                <c:pt idx="6">
                  <c:v>-16.51687485385969</c:v>
                </c:pt>
                <c:pt idx="7">
                  <c:v>-1.9063342213485288</c:v>
                </c:pt>
                <c:pt idx="8">
                  <c:v>12.829839517277037</c:v>
                </c:pt>
                <c:pt idx="9">
                  <c:v>48.558606561181961</c:v>
                </c:pt>
                <c:pt idx="10">
                  <c:v>89.495636351058693</c:v>
                </c:pt>
                <c:pt idx="11">
                  <c:v>100.36929771654832</c:v>
                </c:pt>
                <c:pt idx="12">
                  <c:v>139.4900079897568</c:v>
                </c:pt>
                <c:pt idx="13">
                  <c:v>160.11976355780621</c:v>
                </c:pt>
                <c:pt idx="14">
                  <c:v>230.71358843812004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22-49C5-9C62-D42D736AC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4564552315373"/>
          <c:y val="4.6844956940866711E-2"/>
          <c:w val="0.84163785075303998"/>
          <c:h val="0.7220192758447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'% informales'!$K$4</c:f>
              <c:strCache>
                <c:ptCount val="1"/>
                <c:pt idx="0">
                  <c:v>Febrero 23 - Abril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informales'!$K$5:$K$7</c:f>
              <c:numCache>
                <c:formatCode>_-* #,##0.0_-;\-* #,##0.0_-;_-* "-"??_-;_-@_-</c:formatCode>
                <c:ptCount val="3"/>
                <c:pt idx="0">
                  <c:v>57.505460533403451</c:v>
                </c:pt>
                <c:pt idx="1">
                  <c:v>50.243536656456719</c:v>
                </c:pt>
                <c:pt idx="2">
                  <c:v>84.361129700295194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B-4694-AE50-B55691FB9927}"/>
            </c:ext>
          </c:extLst>
        </c:ser>
        <c:ser>
          <c:idx val="1"/>
          <c:order val="1"/>
          <c:tx>
            <c:strRef>
              <c:f>'% informales'!$L$4</c:f>
              <c:strCache>
                <c:ptCount val="1"/>
                <c:pt idx="0">
                  <c:v>Febrero 24 - Abril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informales'!$L$5:$L$7</c:f>
              <c:numCache>
                <c:formatCode>_-* #,##0.0_-;\-* #,##0.0_-;_-* "-"??_-;_-@_-</c:formatCode>
                <c:ptCount val="3"/>
                <c:pt idx="0">
                  <c:v>56.300927642577058</c:v>
                </c:pt>
                <c:pt idx="1">
                  <c:v>48.919158193681</c:v>
                </c:pt>
                <c:pt idx="2">
                  <c:v>84.570788217092684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8B-4694-AE50-B55691FB99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0"/>
        <c:overlap val="-27"/>
        <c:axId val="414928047"/>
        <c:axId val="414920559"/>
      </c:barChart>
      <c:catAx>
        <c:axId val="4149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0559"/>
        <c:crosses val="autoZero"/>
        <c:auto val="1"/>
        <c:lblAlgn val="ctr"/>
        <c:lblOffset val="100"/>
        <c:noMultiLvlLbl val="0"/>
      </c:catAx>
      <c:valAx>
        <c:axId val="414920559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/>
                  <a:t>Porcentaje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rgbClr val="27689D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8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</a:defRPr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718736838566717"/>
          <c:y val="2.6767158075681492E-2"/>
          <c:w val="0.51281263161433277"/>
          <c:h val="0.923244179026503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'% informalidad actividades (2)'!$D$2</c:f>
              <c:strCache>
                <c:ptCount val="1"/>
                <c:pt idx="0">
                  <c:v>Febrero 24 - Abril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(2)'!$B$21:$B$34</c:f>
              <c:strCache>
                <c:ptCount val="14"/>
                <c:pt idx="0">
                  <c:v>No informa</c:v>
                </c:pt>
                <c:pt idx="1">
                  <c:v>Información y comunicaciones</c:v>
                </c:pt>
                <c:pt idx="2">
                  <c:v>Actividades financieras y de seguros</c:v>
                </c:pt>
                <c:pt idx="3">
                  <c:v>Administración pública y defensa, educación y atención de la salud humana</c:v>
                </c:pt>
                <c:pt idx="4">
                  <c:v>Actividades inmobiliarias</c:v>
                </c:pt>
                <c:pt idx="5">
                  <c:v>Industrias manufactureras</c:v>
                </c:pt>
                <c:pt idx="6">
                  <c:v>Actividades profesionales, científicas, técnicas y de servicios administrativos</c:v>
                </c:pt>
                <c:pt idx="7">
                  <c:v>Suministro de electricidad, gas, agua y gestión de desechos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'% informalidad actividades (2)'!$D$21:$D$34</c:f>
              <c:numCache>
                <c:formatCode>_-* #,##0.0_-;\-* #,##0.0_-;_-* "-"??_-;_-@_-</c:formatCode>
                <c:ptCount val="14"/>
                <c:pt idx="0">
                  <c:v>0</c:v>
                </c:pt>
                <c:pt idx="1">
                  <c:v>11.806868520206972</c:v>
                </c:pt>
                <c:pt idx="2">
                  <c:v>12.054289097853683</c:v>
                </c:pt>
                <c:pt idx="3">
                  <c:v>13.223558930138923</c:v>
                </c:pt>
                <c:pt idx="4">
                  <c:v>23.296600695766283</c:v>
                </c:pt>
                <c:pt idx="5">
                  <c:v>47.286022212609438</c:v>
                </c:pt>
                <c:pt idx="6">
                  <c:v>47.746184417230381</c:v>
                </c:pt>
                <c:pt idx="7">
                  <c:v>47.986700420570912</c:v>
                </c:pt>
                <c:pt idx="8">
                  <c:v>57.896241345305967</c:v>
                </c:pt>
                <c:pt idx="9">
                  <c:v>65.987327747926074</c:v>
                </c:pt>
                <c:pt idx="10">
                  <c:v>67.237462523772436</c:v>
                </c:pt>
                <c:pt idx="11">
                  <c:v>73.935617410506495</c:v>
                </c:pt>
                <c:pt idx="12">
                  <c:v>75.529506464883823</c:v>
                </c:pt>
                <c:pt idx="13">
                  <c:v>87.711394607301003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A0-4942-9D6E-55592D23A55F}"/>
            </c:ext>
          </c:extLst>
        </c:ser>
        <c:ser>
          <c:idx val="1"/>
          <c:order val="1"/>
          <c:tx>
            <c:strRef>
              <c:f>'% informalidad actividades (2)'!$C$2</c:f>
              <c:strCache>
                <c:ptCount val="1"/>
                <c:pt idx="0">
                  <c:v>Febrero 23 - Abril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(2)'!$B$21:$B$34</c:f>
              <c:strCache>
                <c:ptCount val="14"/>
                <c:pt idx="0">
                  <c:v>No informa</c:v>
                </c:pt>
                <c:pt idx="1">
                  <c:v>Información y comunicaciones</c:v>
                </c:pt>
                <c:pt idx="2">
                  <c:v>Actividades financieras y de seguros</c:v>
                </c:pt>
                <c:pt idx="3">
                  <c:v>Administración pública y defensa, educación y atención de la salud humana</c:v>
                </c:pt>
                <c:pt idx="4">
                  <c:v>Actividades inmobiliarias</c:v>
                </c:pt>
                <c:pt idx="5">
                  <c:v>Industrias manufactureras</c:v>
                </c:pt>
                <c:pt idx="6">
                  <c:v>Actividades profesionales, científicas, técnicas y de servicios administrativos</c:v>
                </c:pt>
                <c:pt idx="7">
                  <c:v>Suministro de electricidad, gas, agua y gestión de desechos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'% informalidad actividades (2)'!$C$21:$C$34</c:f>
              <c:numCache>
                <c:formatCode>_-* #,##0.0_-;\-* #,##0.0_-;_-* "-"??_-;_-@_-</c:formatCode>
                <c:ptCount val="14"/>
                <c:pt idx="0">
                  <c:v>20.199883838758311</c:v>
                </c:pt>
                <c:pt idx="1">
                  <c:v>18.362699005096523</c:v>
                </c:pt>
                <c:pt idx="2">
                  <c:v>12.824027844219851</c:v>
                </c:pt>
                <c:pt idx="3">
                  <c:v>12.468382811245853</c:v>
                </c:pt>
                <c:pt idx="4">
                  <c:v>18.919070708560294</c:v>
                </c:pt>
                <c:pt idx="5">
                  <c:v>47.361059556311901</c:v>
                </c:pt>
                <c:pt idx="6">
                  <c:v>48.468692816433368</c:v>
                </c:pt>
                <c:pt idx="7">
                  <c:v>46.216616297225478</c:v>
                </c:pt>
                <c:pt idx="8">
                  <c:v>59.637305478232619</c:v>
                </c:pt>
                <c:pt idx="9">
                  <c:v>69.255315207304761</c:v>
                </c:pt>
                <c:pt idx="10">
                  <c:v>68.716141229692298</c:v>
                </c:pt>
                <c:pt idx="11">
                  <c:v>74.267420317684312</c:v>
                </c:pt>
                <c:pt idx="12">
                  <c:v>77.311480337409634</c:v>
                </c:pt>
                <c:pt idx="13">
                  <c:v>88.141856951500429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A0-4942-9D6E-55592D23A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11078783"/>
        <c:axId val="411086271"/>
      </c:barChart>
      <c:catAx>
        <c:axId val="41107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411086271"/>
        <c:crosses val="autoZero"/>
        <c:auto val="1"/>
        <c:lblAlgn val="ctr"/>
        <c:lblOffset val="100"/>
        <c:noMultiLvlLbl val="0"/>
      </c:catAx>
      <c:valAx>
        <c:axId val="411086271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41107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758651982668964"/>
          <c:y val="0.95500770532389234"/>
          <c:w val="0.50031143128472944"/>
          <c:h val="4.499229467610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0.05475</cdr:x>
      <cdr:y>0.10139</cdr:y>
    </cdr:from>
    <cdr:to>
      <cdr:x>0.91567</cdr:x>
      <cdr:y>0.15354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1981" y="471040"/>
          <a:ext cx="10410103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0.05471</cdr:x>
      <cdr:y>0.60102</cdr:y>
    </cdr:from>
    <cdr:to>
      <cdr:x>0.91563</cdr:x>
      <cdr:y>0.65317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F3654E0E-ED47-4B95-A1D8-F4498355765A}"/>
            </a:ext>
          </a:extLst>
        </cdr:cNvPr>
        <cdr:cNvSpPr/>
      </cdr:nvSpPr>
      <cdr:spPr>
        <a:xfrm xmlns:a="http://schemas.openxmlformats.org/drawingml/2006/main">
          <a:off x="660050" y="2903871"/>
          <a:ext cx="10386196" cy="25196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0.01583</cdr:x>
      <cdr:y>0.02923</cdr:y>
    </cdr:from>
    <cdr:to>
      <cdr:x>0.99012</cdr:x>
      <cdr:y>0.09004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42E232B-FEF7-1D3B-66FD-6A4F3E489B56}"/>
            </a:ext>
          </a:extLst>
        </cdr:cNvPr>
        <cdr:cNvSpPr/>
      </cdr:nvSpPr>
      <cdr:spPr>
        <a:xfrm xmlns:a="http://schemas.openxmlformats.org/drawingml/2006/main">
          <a:off x="114901" y="135236"/>
          <a:ext cx="7071809" cy="28134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28/06/2024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subocupación (TS):  Es la relación porcentual de la población ocupada que manifestó querer y poder trabajar más horas a la semana, mejorar sus ingresos y/o tener una labor más propia de sus competencias  (PS) y el número de personas que integran la fuerza laboral (FT)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3671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306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22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6/28/2024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CO" sz="6000" b="1" dirty="0">
                <a:solidFill>
                  <a:schemeClr val="bg1"/>
                </a:solidFill>
                <a:latin typeface="+mj-lt"/>
              </a:rPr>
              <a:t>Mercado laboral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Mayo de 2024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>
                <a:solidFill>
                  <a:schemeClr val="bg1"/>
                </a:solidFill>
                <a:cs typeface="Arial" panose="020B0604020202020204" pitchFamily="34" charset="0"/>
              </a:rPr>
              <a:t>Junio 28 </a:t>
            </a:r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de 2024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3105834"/>
            <a:ext cx="8168642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Informalidad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Trimestre móvil</a:t>
            </a:r>
          </a:p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Febrero de 2024 - Abril de 2024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28 de 2024</a:t>
            </a:r>
          </a:p>
        </p:txBody>
      </p:sp>
    </p:spTree>
    <p:extLst>
      <p:ext uri="{BB962C8B-B14F-4D97-AF65-F5344CB8AC3E}">
        <p14:creationId xmlns:p14="http://schemas.microsoft.com/office/powerpoint/2010/main" val="1542716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60625E6-14F7-BBA3-F521-78723D87EC96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AF77547-FB99-469A-8718-978B8988598F}"/>
              </a:ext>
            </a:extLst>
          </p:cNvPr>
          <p:cNvSpPr/>
          <p:nvPr/>
        </p:nvSpPr>
        <p:spPr>
          <a:xfrm>
            <a:off x="14413" y="5762906"/>
            <a:ext cx="156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sector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2832B9C-17B6-4D04-B5C1-949B300C241E}"/>
              </a:ext>
            </a:extLst>
          </p:cNvPr>
          <p:cNvSpPr/>
          <p:nvPr/>
        </p:nvSpPr>
        <p:spPr>
          <a:xfrm>
            <a:off x="1258436" y="5997954"/>
            <a:ext cx="1188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84,6%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EFF068D-953C-4C5F-8B50-C7E1F717CAE9}"/>
              </a:ext>
            </a:extLst>
          </p:cNvPr>
          <p:cNvSpPr/>
          <p:nvPr/>
        </p:nvSpPr>
        <p:spPr>
          <a:xfrm>
            <a:off x="2396204" y="5764664"/>
            <a:ext cx="2965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Superior en 0,2 p. 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3FAEE45-B7C7-4895-AF51-10F952241B9B}"/>
              </a:ext>
            </a:extLst>
          </p:cNvPr>
          <p:cNvCxnSpPr>
            <a:cxnSpLocks/>
          </p:cNvCxnSpPr>
          <p:nvPr/>
        </p:nvCxnSpPr>
        <p:spPr>
          <a:xfrm>
            <a:off x="5325189" y="5754382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2C2D054A-CB9D-4969-9533-9DAC201BD6C0}"/>
              </a:ext>
            </a:extLst>
          </p:cNvPr>
          <p:cNvSpPr/>
          <p:nvPr/>
        </p:nvSpPr>
        <p:spPr>
          <a:xfrm>
            <a:off x="5376003" y="5767513"/>
            <a:ext cx="29657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agricultura, ganadería, caza, silvicultura y pesca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E3EB898-F77B-41D8-8631-7FAAB1CA6C44}"/>
              </a:ext>
            </a:extLst>
          </p:cNvPr>
          <p:cNvSpPr/>
          <p:nvPr/>
        </p:nvSpPr>
        <p:spPr>
          <a:xfrm>
            <a:off x="7593283" y="6028609"/>
            <a:ext cx="134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87,7%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72600D9A-ADD3-4635-A3E6-0938F699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2" y="1056643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Trimestre febrero-abril (2023-2024)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B29EB78-F2B6-6B35-52FC-F8E1916A1B1C}"/>
              </a:ext>
            </a:extLst>
          </p:cNvPr>
          <p:cNvSpPr/>
          <p:nvPr/>
        </p:nvSpPr>
        <p:spPr>
          <a:xfrm>
            <a:off x="8870410" y="5753646"/>
            <a:ext cx="34690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0,4 p.p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 este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trimestre un año atrás (88,1%)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1 CuadroTexto">
            <a:extLst>
              <a:ext uri="{FF2B5EF4-FFF2-40B4-BE49-F238E27FC236}">
                <a16:creationId xmlns:a16="http://schemas.microsoft.com/office/drawing/2014/main" id="{22AA596E-4AF8-A33C-C019-625C7E8EC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126" y="623889"/>
            <a:ext cx="6386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 por actividad económica a nivel nacional trimestre febrero-abril (2023-2024)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431D617-1A6D-47EF-43B2-30646561FA11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5444A0-973C-725A-76EF-F2E8F960651C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Población ocupada informal</a:t>
            </a:r>
            <a:endParaRPr lang="es-ES" sz="2600" b="1" dirty="0">
              <a:solidFill>
                <a:srgbClr val="7D9837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D987E21-E7B3-ED4E-7508-20BF89004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7673460"/>
              </p:ext>
            </p:extLst>
          </p:nvPr>
        </p:nvGraphicFramePr>
        <p:xfrm>
          <a:off x="2282" y="2095011"/>
          <a:ext cx="4655976" cy="29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A10D6324-EB49-0108-6781-F5A0AADF7B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8965465"/>
              </p:ext>
            </p:extLst>
          </p:nvPr>
        </p:nvGraphicFramePr>
        <p:xfrm>
          <a:off x="4824126" y="1119582"/>
          <a:ext cx="7258423" cy="462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73405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28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0615" y="466388"/>
            <a:ext cx="9055510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desocupación </a:t>
            </a:r>
          </a:p>
          <a:p>
            <a:r>
              <a:rPr lang="es-ES" sz="2800" dirty="0"/>
              <a:t>Total nacional, cabeceras y rural mayo (2003- 2024)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4416" y="54867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nacional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367865" y="5744507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10,3%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566388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0,2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(10,5%)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785023" y="5759393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7,3%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0,6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(6,7%)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5F675E1-F64B-F7A9-4A6D-3B5379B324DA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785766"/>
              </p:ext>
            </p:extLst>
          </p:nvPr>
        </p:nvGraphicFramePr>
        <p:xfrm>
          <a:off x="0" y="1432539"/>
          <a:ext cx="12191998" cy="3992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135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</a:t>
            </a:r>
          </a:p>
          <a:p>
            <a:r>
              <a:rPr lang="es-MX" sz="2800" dirty="0"/>
              <a:t>Total nacional, cabeceras y rural mayo (2003- 2024)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136057" y="5510078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23,0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2696337" y="5467983"/>
            <a:ext cx="33423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463 mil personas a la población ocupada en mayo de 2023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314241" y="5544843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4,8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8964891" y="5498677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Inferior en 64 mil personas a la población ocupada en mayo de 2023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66881" y="5445735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790562"/>
              </p:ext>
            </p:extLst>
          </p:nvPr>
        </p:nvGraphicFramePr>
        <p:xfrm>
          <a:off x="103900" y="1212980"/>
          <a:ext cx="11984199" cy="4228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9E8A32EA-630B-FE8D-192C-2316A4BAFE6F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5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desocupación total nacional, cabeceras y rural </a:t>
            </a:r>
          </a:p>
          <a:p>
            <a:r>
              <a:rPr lang="es-MX" sz="2800" dirty="0"/>
              <a:t>Mayo de 2024 y trimestre móvil marzo-mayo de 2024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CD75E76-F6C9-537B-6C66-DC8BC88E0E8D}"/>
              </a:ext>
            </a:extLst>
          </p:cNvPr>
          <p:cNvSpPr/>
          <p:nvPr/>
        </p:nvSpPr>
        <p:spPr>
          <a:xfrm>
            <a:off x="20047" y="54404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C5619B-D259-2908-B529-648FB76BCC6E}"/>
              </a:ext>
            </a:extLst>
          </p:cNvPr>
          <p:cNvSpPr/>
          <p:nvPr/>
        </p:nvSpPr>
        <p:spPr>
          <a:xfrm>
            <a:off x="1305585" y="5724189"/>
            <a:ext cx="1095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7,3%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A984F44-55E3-FE0B-48AD-DAFB3F597CFC}"/>
              </a:ext>
            </a:extLst>
          </p:cNvPr>
          <p:cNvSpPr/>
          <p:nvPr/>
        </p:nvSpPr>
        <p:spPr>
          <a:xfrm>
            <a:off x="2524653" y="5519349"/>
            <a:ext cx="346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0,6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(6,7%)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C6C27FC9-8221-B787-5E81-2DC03CDBA794}"/>
              </a:ext>
            </a:extLst>
          </p:cNvPr>
          <p:cNvCxnSpPr>
            <a:cxnSpLocks/>
          </p:cNvCxnSpPr>
          <p:nvPr/>
        </p:nvCxnSpPr>
        <p:spPr>
          <a:xfrm>
            <a:off x="6021616" y="547195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3805E5F-019B-6790-DB59-44D15F126754}"/>
              </a:ext>
            </a:extLst>
          </p:cNvPr>
          <p:cNvSpPr/>
          <p:nvPr/>
        </p:nvSpPr>
        <p:spPr>
          <a:xfrm>
            <a:off x="6259744" y="551016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36A5CD-7C1B-BF53-A5AA-169F19950947}"/>
              </a:ext>
            </a:extLst>
          </p:cNvPr>
          <p:cNvSpPr/>
          <p:nvPr/>
        </p:nvSpPr>
        <p:spPr>
          <a:xfrm>
            <a:off x="7660440" y="5726783"/>
            <a:ext cx="106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7,6%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4E26FC3-A09F-0E1F-0837-CDC737F32056}"/>
              </a:ext>
            </a:extLst>
          </p:cNvPr>
          <p:cNvSpPr/>
          <p:nvPr/>
        </p:nvSpPr>
        <p:spPr>
          <a:xfrm>
            <a:off x="8804274" y="5518040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0,6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trimestre un año atrás (7,0%)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34E2306-A029-FECA-4CAE-F08F04CDE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6" y="1442282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mensual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Mayo (2023-2024)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27A3EF-722B-4845-C5A9-7173F708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633" y="1445391"/>
            <a:ext cx="4523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trimestre móvil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Marzo-mayo (2023-2024)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529279"/>
              </p:ext>
            </p:extLst>
          </p:nvPr>
        </p:nvGraphicFramePr>
        <p:xfrm>
          <a:off x="373220" y="2048799"/>
          <a:ext cx="5194063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1362285"/>
              </p:ext>
            </p:extLst>
          </p:nvPr>
        </p:nvGraphicFramePr>
        <p:xfrm>
          <a:off x="6526655" y="2048797"/>
          <a:ext cx="5203597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FB465E34-DB97-EADA-6891-598C0E3FA489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39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en mayo </a:t>
            </a:r>
          </a:p>
          <a:p>
            <a:r>
              <a:rPr lang="es-MX" sz="2800" dirty="0"/>
              <a:t>(2023-2024)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668256"/>
            <a:ext cx="82727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de 2024,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disminuyó en 64 mil personas (-1,3%)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mayo de 2023.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aumento en la tasa de desocupación en el sector rural (+0,6 p.p.) se explica principalmente por el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aumento en el número de desocupados en 25 mil personas y por la disminución de la fuerza de trabajo en 40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85798"/>
              </p:ext>
            </p:extLst>
          </p:nvPr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Mayo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Mayo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4.817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3.272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desocupación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55,8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de 2024,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55,8%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una reducción de 1,3 p.p en comparación con mayo de 2023.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de 2024,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60,2%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disminuyendo en 1,0 p.p en comparación con mayo de 2023.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3E8B067-853C-4E0E-9D7D-C4F841F4F605}"/>
              </a:ext>
            </a:extLst>
          </p:cNvPr>
          <p:cNvSpPr/>
          <p:nvPr/>
        </p:nvSpPr>
        <p:spPr>
          <a:xfrm>
            <a:off x="268766" y="4424597"/>
            <a:ext cx="105858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*Datos en miles</a:t>
            </a:r>
            <a:endParaRPr lang="es-CO" sz="700" dirty="0"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EEAE36D-271C-25BA-6B09-1BE369C7C4F7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en mayo (2023-2024). 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38721"/>
            <a:ext cx="1214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mayo de 2024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463 mil personas (2,1%)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mayo de 2023.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879063"/>
              </p:ext>
            </p:extLst>
          </p:nvPr>
        </p:nvGraphicFramePr>
        <p:xfrm>
          <a:off x="47194" y="1554661"/>
          <a:ext cx="11846855" cy="398662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Mayo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Mayo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22.567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23.030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1.432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2.721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2.821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2.411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2.501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-56,6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-0,9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3.456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3.435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-11,7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4.130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3.993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3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 en mayo de 2024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82503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mes de mayo con 3,4 millones de ocupados (14,9%).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86223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8903282"/>
              </p:ext>
            </p:extLst>
          </p:nvPr>
        </p:nvGraphicFramePr>
        <p:xfrm>
          <a:off x="42878" y="1162553"/>
          <a:ext cx="12106243" cy="471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84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</a:t>
            </a:r>
            <a:r>
              <a:rPr lang="es-MX" sz="2600" dirty="0">
                <a:solidFill>
                  <a:schemeClr val="bg1"/>
                </a:solidFill>
              </a:rPr>
              <a:t>,</a:t>
            </a:r>
            <a:r>
              <a:rPr lang="es-MX" sz="2600" dirty="0"/>
              <a:t> nacional mayo 2024/2023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198768"/>
            <a:ext cx="12049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disminuyó en 21 mil ocupados (-0,6%).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6041909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8962342"/>
              </p:ext>
            </p:extLst>
          </p:nvPr>
        </p:nvGraphicFramePr>
        <p:xfrm>
          <a:off x="63967" y="1339797"/>
          <a:ext cx="12064066" cy="4831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1064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765425" y="465513"/>
            <a:ext cx="9243589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Población ocupada según rama de actividad económica en el trimestre móvil marzo-mayo de 2024 en los </a:t>
            </a:r>
          </a:p>
          <a:p>
            <a:r>
              <a:rPr lang="es-MX" sz="2600" dirty="0"/>
              <a:t>Centros poblados y rural disperso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7D68B49-66A5-E384-9891-268A74C0946E}"/>
              </a:ext>
            </a:extLst>
          </p:cNvPr>
          <p:cNvSpPr/>
          <p:nvPr/>
        </p:nvSpPr>
        <p:spPr>
          <a:xfrm>
            <a:off x="1" y="5844399"/>
            <a:ext cx="12194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trimestre mar/24-may/24 la población ocupada en el sector rural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85 mil personas (-1,8%) 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trimestre del año anterior, mientras que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disminuyó en 68 mil ocupados (-2,6%)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y participó con el 53,8% de los ocupados del sector rural.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D76E-9DD1-BA5A-9BE8-531B355A4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529001"/>
              </p:ext>
            </p:extLst>
          </p:nvPr>
        </p:nvGraphicFramePr>
        <p:xfrm>
          <a:off x="47194" y="1436186"/>
          <a:ext cx="11846855" cy="438286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Marzo-mayo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Abr-jun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Centros Poblados y Rural Disperso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4.821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4.735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95857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Explotación de minas y canteras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34,3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28,8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s-CO" sz="1600" b="0" i="0" u="none" strike="noStrike">
                        <a:solidFill>
                          <a:srgbClr val="27689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-37,6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-7,5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-15,9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2.613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2.546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53,8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158BF07-4210-941F-7C2D-235788B3B6A4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4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3126</TotalTime>
  <Words>1344</Words>
  <Application>Microsoft Office PowerPoint</Application>
  <PresentationFormat>Panorámica</PresentationFormat>
  <Paragraphs>351</Paragraphs>
  <Slides>12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Montserrat SemiBold</vt:lpstr>
      <vt:lpstr>Arial</vt:lpstr>
      <vt:lpstr>Calibri</vt:lpstr>
      <vt:lpstr>Nunito Sans ExtraBold</vt:lpstr>
      <vt:lpstr>Nunito Sans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98</cp:revision>
  <dcterms:created xsi:type="dcterms:W3CDTF">2019-02-12T04:28:07Z</dcterms:created>
  <dcterms:modified xsi:type="dcterms:W3CDTF">2024-06-28T16:28:23Z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