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drawing3.xml" ContentType="application/vnd.openxmlformats-officedocument.drawingml.chartshapes+xml"/>
  <Override PartName="/ppt/drawings/drawing4.xml" ContentType="application/vnd.openxmlformats-officedocument.drawingml.chartshapes+xml"/>
  <Override PartName="/ppt/presentation.xml" ContentType="application/vnd.openxmlformats-officedocument.presentationml.presentation.main+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olors4.xml" ContentType="application/vnd.ms-office.chartcolorstyle+xml"/>
  <Override PartName="/ppt/theme/theme2.xml" ContentType="application/vnd.openxmlformats-officedocument.theme+xml"/>
  <Override PartName="/ppt/charts/chart3.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olors8.xml" ContentType="application/vnd.ms-office.chartcolorstyl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theme/themeOverride3.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Override2.xml" ContentType="application/vnd.openxmlformats-officedocument.themeOverrid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009167"/>
    <a:srgbClr val="27689D"/>
    <a:srgbClr val="009267"/>
    <a:srgbClr val="595959"/>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74" autoAdjust="0"/>
  </p:normalViewPr>
  <p:slideViewPr>
    <p:cSldViewPr snapToGrid="0">
      <p:cViewPr varScale="1">
        <p:scale>
          <a:sx n="91" d="100"/>
          <a:sy n="91" d="100"/>
        </p:scale>
        <p:origin x="576" y="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F:\3-INDICADORES%20ECON&#211;MICOS\5-Empleo\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F:\3-INDICADORES%20ECON&#211;MICOS\5-Empleo\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F:\3-INDICADORES%20ECON&#211;MICOS\5-Empleo\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file:///F:\3-INDICADORES%20ECON&#211;MICOS\5-Empleo\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9424269095513009"/>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3A-4908-BD59-91EA14A393F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3A-4908-BD59-91EA14A393F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3A-4908-BD59-91EA14A393F9}"/>
                </c:ext>
              </c:extLst>
            </c:dLbl>
            <c:dLbl>
              <c:idx val="19"/>
              <c:layout>
                <c:manualLayout>
                  <c:x val="-1.3047564465643039E-2"/>
                  <c:y val="4.7927419245215271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B-9626-4260-AC10-0D88EA2D9A5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Hoja3!$E$21:$E$40</c:f>
              <c:strCache>
                <c:ptCount val="20"/>
                <c:pt idx="0">
                  <c:v>May-2002</c:v>
                </c:pt>
                <c:pt idx="1">
                  <c:v>May-2003</c:v>
                </c:pt>
                <c:pt idx="2">
                  <c:v>May-2004</c:v>
                </c:pt>
                <c:pt idx="3">
                  <c:v>May-2005</c:v>
                </c:pt>
                <c:pt idx="4">
                  <c:v>May-2006</c:v>
                </c:pt>
                <c:pt idx="5">
                  <c:v>May-2007</c:v>
                </c:pt>
                <c:pt idx="6">
                  <c:v>May-2008</c:v>
                </c:pt>
                <c:pt idx="7">
                  <c:v>May-2009</c:v>
                </c:pt>
                <c:pt idx="8">
                  <c:v>May-2010</c:v>
                </c:pt>
                <c:pt idx="9">
                  <c:v>May-2011</c:v>
                </c:pt>
                <c:pt idx="10">
                  <c:v>May-2012</c:v>
                </c:pt>
                <c:pt idx="11">
                  <c:v>May-2013</c:v>
                </c:pt>
                <c:pt idx="12">
                  <c:v>May-2014</c:v>
                </c:pt>
                <c:pt idx="13">
                  <c:v>May-2015</c:v>
                </c:pt>
                <c:pt idx="14">
                  <c:v>May-2016</c:v>
                </c:pt>
                <c:pt idx="15">
                  <c:v>May-2017</c:v>
                </c:pt>
                <c:pt idx="16">
                  <c:v>May-2018</c:v>
                </c:pt>
                <c:pt idx="17">
                  <c:v>May-2019</c:v>
                </c:pt>
                <c:pt idx="18">
                  <c:v>May-2020</c:v>
                </c:pt>
                <c:pt idx="19">
                  <c:v>May-2021</c:v>
                </c:pt>
              </c:strCache>
            </c:strRef>
          </c:cat>
          <c:val>
            <c:numRef>
              <c:f>Hoja3!$F$21:$F$40</c:f>
              <c:numCache>
                <c:formatCode>0.0</c:formatCode>
                <c:ptCount val="20"/>
                <c:pt idx="0">
                  <c:v>14.425350047120597</c:v>
                </c:pt>
                <c:pt idx="1">
                  <c:v>12.893025040735598</c:v>
                </c:pt>
                <c:pt idx="2">
                  <c:v>13.752336903749182</c:v>
                </c:pt>
                <c:pt idx="3">
                  <c:v>12.305398164265476</c:v>
                </c:pt>
                <c:pt idx="4">
                  <c:v>11.883684430821573</c:v>
                </c:pt>
                <c:pt idx="5">
                  <c:v>11.528865797663457</c:v>
                </c:pt>
                <c:pt idx="6">
                  <c:v>10.83821746075996</c:v>
                </c:pt>
                <c:pt idx="7">
                  <c:v>11.663908146395849</c:v>
                </c:pt>
                <c:pt idx="8">
                  <c:v>12.040433591097246</c:v>
                </c:pt>
                <c:pt idx="9">
                  <c:v>11.244290289141999</c:v>
                </c:pt>
                <c:pt idx="10">
                  <c:v>10.70946878597657</c:v>
                </c:pt>
                <c:pt idx="11">
                  <c:v>9.4211416354269044</c:v>
                </c:pt>
                <c:pt idx="12">
                  <c:v>8.7982368909579289</c:v>
                </c:pt>
                <c:pt idx="13">
                  <c:v>8.9337302074684004</c:v>
                </c:pt>
                <c:pt idx="14">
                  <c:v>8.847447439136225</c:v>
                </c:pt>
                <c:pt idx="15">
                  <c:v>9.4170007474349386</c:v>
                </c:pt>
                <c:pt idx="16">
                  <c:v>9.7299733852574253</c:v>
                </c:pt>
                <c:pt idx="17">
                  <c:v>10.537643253834606</c:v>
                </c:pt>
                <c:pt idx="18">
                  <c:v>21.378491791541524</c:v>
                </c:pt>
                <c:pt idx="19">
                  <c:v>15.632187944807303</c:v>
                </c:pt>
              </c:numCache>
            </c:numRef>
          </c:val>
          <c:smooth val="1"/>
          <c:extLst>
            <c:ext xmlns:c16="http://schemas.microsoft.com/office/drawing/2014/chart" uri="{C3380CC4-5D6E-409C-BE32-E72D297353CC}">
              <c16:uniqueId val="{0000000C-9626-4260-AC10-0D88EA2D9A56}"/>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3A-4908-BD59-91EA14A393F9}"/>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26-4260-AC10-0D88EA2D9A56}"/>
                </c:ext>
              </c:extLst>
            </c:dLbl>
            <c:dLbl>
              <c:idx val="19"/>
              <c:layout>
                <c:manualLayout>
                  <c:x val="-1.4013222622824782E-2"/>
                  <c:y val="-4.1974488645605143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F-9626-4260-AC10-0D88EA2D9A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Hoja3!$G$21:$G$40</c:f>
              <c:numCache>
                <c:formatCode>_-* #,##0.0_-;\-* #,##0.0_-;_-* "-"??_-;_-@_-</c:formatCode>
                <c:ptCount val="20"/>
                <c:pt idx="0">
                  <c:v>16.006906000000001</c:v>
                </c:pt>
                <c:pt idx="1">
                  <c:v>16.878533999999998</c:v>
                </c:pt>
                <c:pt idx="2">
                  <c:v>16.629286</c:v>
                </c:pt>
                <c:pt idx="3">
                  <c:v>16.840945000000001</c:v>
                </c:pt>
                <c:pt idx="4">
                  <c:v>17.073339000000001</c:v>
                </c:pt>
                <c:pt idx="5">
                  <c:v>16.839316999999998</c:v>
                </c:pt>
                <c:pt idx="6">
                  <c:v>17.683565999999999</c:v>
                </c:pt>
                <c:pt idx="7">
                  <c:v>18.543984999999999</c:v>
                </c:pt>
                <c:pt idx="8">
                  <c:v>19.013938</c:v>
                </c:pt>
                <c:pt idx="9">
                  <c:v>19.839499</c:v>
                </c:pt>
                <c:pt idx="10">
                  <c:v>20.806918000000003</c:v>
                </c:pt>
                <c:pt idx="11">
                  <c:v>21.284307999999999</c:v>
                </c:pt>
                <c:pt idx="12">
                  <c:v>21.440555</c:v>
                </c:pt>
                <c:pt idx="13">
                  <c:v>21.924944</c:v>
                </c:pt>
                <c:pt idx="14">
                  <c:v>22.000684</c:v>
                </c:pt>
                <c:pt idx="15">
                  <c:v>22.262937000000001</c:v>
                </c:pt>
                <c:pt idx="16">
                  <c:v>22.451218000000001</c:v>
                </c:pt>
                <c:pt idx="17">
                  <c:v>22.164214000000001</c:v>
                </c:pt>
                <c:pt idx="18">
                  <c:v>17.262385999999999</c:v>
                </c:pt>
                <c:pt idx="19">
                  <c:v>20.467465000000001</c:v>
                </c:pt>
              </c:numCache>
            </c:numRef>
          </c:val>
          <c:smooth val="1"/>
          <c:extLst>
            <c:ext xmlns:c16="http://schemas.microsoft.com/office/drawing/2014/chart" uri="{C3380CC4-5D6E-409C-BE32-E72D297353CC}">
              <c16:uniqueId val="{00000010-9626-4260-AC10-0D88EA2D9A56}"/>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267462581365E-2"/>
          <c:y val="2.7797750571003005E-2"/>
          <c:w val="0.88540296521419404"/>
          <c:h val="0.61642633650818668"/>
        </c:manualLayout>
      </c:layout>
      <c:lineChart>
        <c:grouping val="standard"/>
        <c:varyColors val="0"/>
        <c:ser>
          <c:idx val="0"/>
          <c:order val="0"/>
          <c:tx>
            <c:strRef>
              <c:f>Hoja2!$I$6</c:f>
              <c:strCache>
                <c:ptCount val="1"/>
                <c:pt idx="0">
                  <c:v>TD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3B-4573-A341-8FFB36483713}"/>
                </c:ext>
              </c:extLst>
            </c:dLbl>
            <c:dLbl>
              <c:idx val="2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3B-4573-A341-8FFB3648371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Hoja2!$H$7:$H$31</c:f>
              <c:strCache>
                <c:ptCount val="25"/>
                <c:pt idx="0">
                  <c:v>Mar 15 - May 15</c:v>
                </c:pt>
                <c:pt idx="1">
                  <c:v>Jun 15 - Ago 15</c:v>
                </c:pt>
                <c:pt idx="2">
                  <c:v>Sep 15 - Nov 15</c:v>
                </c:pt>
                <c:pt idx="3">
                  <c:v>Dic 15 - Feb 16</c:v>
                </c:pt>
                <c:pt idx="4">
                  <c:v>Mar 16 - May 16</c:v>
                </c:pt>
                <c:pt idx="5">
                  <c:v>Jun 16 - Ago 16</c:v>
                </c:pt>
                <c:pt idx="6">
                  <c:v>Sep 16 - Nov 16</c:v>
                </c:pt>
                <c:pt idx="7">
                  <c:v>Dic 16 - Feb 17</c:v>
                </c:pt>
                <c:pt idx="8">
                  <c:v>Mar 17 - May 17</c:v>
                </c:pt>
                <c:pt idx="9">
                  <c:v>Jun 17 - Ago 17</c:v>
                </c:pt>
                <c:pt idx="10">
                  <c:v>Sep 17 - Nov 17</c:v>
                </c:pt>
                <c:pt idx="11">
                  <c:v>Dic 17 - Feb 18</c:v>
                </c:pt>
                <c:pt idx="12">
                  <c:v>Mar 18 - May 18</c:v>
                </c:pt>
                <c:pt idx="13">
                  <c:v>Jun 18 - Ago 18</c:v>
                </c:pt>
                <c:pt idx="14">
                  <c:v>Sep 18 - Nov 18</c:v>
                </c:pt>
                <c:pt idx="15">
                  <c:v>Dic 18 - Feb 19</c:v>
                </c:pt>
                <c:pt idx="16">
                  <c:v>Mar 19 - May 19</c:v>
                </c:pt>
                <c:pt idx="17">
                  <c:v>Jun 19 - Ago 19</c:v>
                </c:pt>
                <c:pt idx="18">
                  <c:v>Sep 19 - Nov 19</c:v>
                </c:pt>
                <c:pt idx="19">
                  <c:v>Dic 19 - Feb 20</c:v>
                </c:pt>
                <c:pt idx="20">
                  <c:v>Mar 20 - May 20</c:v>
                </c:pt>
                <c:pt idx="21">
                  <c:v>Jun 20 - Ago 20</c:v>
                </c:pt>
                <c:pt idx="22">
                  <c:v>Sep 20 - Nov 20</c:v>
                </c:pt>
                <c:pt idx="23">
                  <c:v>Dic 20 - Feb 21</c:v>
                </c:pt>
                <c:pt idx="24">
                  <c:v>Mar 21 - May 21</c:v>
                </c:pt>
              </c:strCache>
            </c:strRef>
          </c:cat>
          <c:val>
            <c:numRef>
              <c:f>Hoja2!$I$7:$I$31</c:f>
              <c:numCache>
                <c:formatCode>0.0</c:formatCode>
                <c:ptCount val="25"/>
                <c:pt idx="0">
                  <c:v>4.8169813494062712</c:v>
                </c:pt>
                <c:pt idx="1">
                  <c:v>5.0102244809004821</c:v>
                </c:pt>
                <c:pt idx="2">
                  <c:v>5.3648960773889067</c:v>
                </c:pt>
                <c:pt idx="3">
                  <c:v>6.0074811346977599</c:v>
                </c:pt>
                <c:pt idx="4">
                  <c:v>4.8169813494062712</c:v>
                </c:pt>
                <c:pt idx="5">
                  <c:v>5.0102244809004821</c:v>
                </c:pt>
                <c:pt idx="6">
                  <c:v>5.3648960773889067</c:v>
                </c:pt>
                <c:pt idx="7">
                  <c:v>6.0074811346977599</c:v>
                </c:pt>
                <c:pt idx="8">
                  <c:v>4.8169813494062712</c:v>
                </c:pt>
                <c:pt idx="9">
                  <c:v>5.0102244809004821</c:v>
                </c:pt>
                <c:pt idx="10">
                  <c:v>5.3648960773889067</c:v>
                </c:pt>
                <c:pt idx="11">
                  <c:v>6.0074811346977599</c:v>
                </c:pt>
                <c:pt idx="12">
                  <c:v>4.8169813494062712</c:v>
                </c:pt>
                <c:pt idx="13">
                  <c:v>5.0102244809004821</c:v>
                </c:pt>
                <c:pt idx="14">
                  <c:v>5.3648960773889067</c:v>
                </c:pt>
                <c:pt idx="15">
                  <c:v>6.0074811346977599</c:v>
                </c:pt>
                <c:pt idx="16">
                  <c:v>6.3989214171905093</c:v>
                </c:pt>
                <c:pt idx="17">
                  <c:v>6.235352556275898</c:v>
                </c:pt>
                <c:pt idx="18">
                  <c:v>7.0921464950667268</c:v>
                </c:pt>
                <c:pt idx="19">
                  <c:v>6.6339978341197732</c:v>
                </c:pt>
                <c:pt idx="20">
                  <c:v>9.4572207585223946</c:v>
                </c:pt>
                <c:pt idx="21">
                  <c:v>9.8024296206734594</c:v>
                </c:pt>
                <c:pt idx="22">
                  <c:v>8.4116622509404166</c:v>
                </c:pt>
                <c:pt idx="23">
                  <c:v>7.686102525684765</c:v>
                </c:pt>
                <c:pt idx="24">
                  <c:v>8.4799811772751426</c:v>
                </c:pt>
              </c:numCache>
            </c:numRef>
          </c:val>
          <c:smooth val="1"/>
          <c:extLst>
            <c:ext xmlns:c16="http://schemas.microsoft.com/office/drawing/2014/chart" uri="{C3380CC4-5D6E-409C-BE32-E72D297353CC}">
              <c16:uniqueId val="{00000000-323B-4573-A341-8FFB36483713}"/>
            </c:ext>
          </c:extLst>
        </c:ser>
        <c:dLbls>
          <c:showLegendKey val="0"/>
          <c:showVal val="0"/>
          <c:showCatName val="0"/>
          <c:showSerName val="0"/>
          <c:showPercent val="0"/>
          <c:showBubbleSize val="0"/>
        </c:dLbls>
        <c:marker val="1"/>
        <c:smooth val="0"/>
        <c:axId val="247333247"/>
        <c:axId val="247334495"/>
      </c:lineChart>
      <c:lineChart>
        <c:grouping val="standard"/>
        <c:varyColors val="0"/>
        <c:ser>
          <c:idx val="1"/>
          <c:order val="1"/>
          <c:tx>
            <c:strRef>
              <c:f>Hoja2!$J$6</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3B-4573-A341-8FFB36483713}"/>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3B-4573-A341-8FFB36483713}"/>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3B-4573-A341-8FFB3648371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Hoja2!$H$7:$H$31</c:f>
              <c:strCache>
                <c:ptCount val="25"/>
                <c:pt idx="0">
                  <c:v>Mar 15 - May 15</c:v>
                </c:pt>
                <c:pt idx="1">
                  <c:v>Jun 15 - Ago 15</c:v>
                </c:pt>
                <c:pt idx="2">
                  <c:v>Sep 15 - Nov 15</c:v>
                </c:pt>
                <c:pt idx="3">
                  <c:v>Dic 15 - Feb 16</c:v>
                </c:pt>
                <c:pt idx="4">
                  <c:v>Mar 16 - May 16</c:v>
                </c:pt>
                <c:pt idx="5">
                  <c:v>Jun 16 - Ago 16</c:v>
                </c:pt>
                <c:pt idx="6">
                  <c:v>Sep 16 - Nov 16</c:v>
                </c:pt>
                <c:pt idx="7">
                  <c:v>Dic 16 - Feb 17</c:v>
                </c:pt>
                <c:pt idx="8">
                  <c:v>Mar 17 - May 17</c:v>
                </c:pt>
                <c:pt idx="9">
                  <c:v>Jun 17 - Ago 17</c:v>
                </c:pt>
                <c:pt idx="10">
                  <c:v>Sep 17 - Nov 17</c:v>
                </c:pt>
                <c:pt idx="11">
                  <c:v>Dic 17 - Feb 18</c:v>
                </c:pt>
                <c:pt idx="12">
                  <c:v>Mar 18 - May 18</c:v>
                </c:pt>
                <c:pt idx="13">
                  <c:v>Jun 18 - Ago 18</c:v>
                </c:pt>
                <c:pt idx="14">
                  <c:v>Sep 18 - Nov 18</c:v>
                </c:pt>
                <c:pt idx="15">
                  <c:v>Dic 18 - Feb 19</c:v>
                </c:pt>
                <c:pt idx="16">
                  <c:v>Mar 19 - May 19</c:v>
                </c:pt>
                <c:pt idx="17">
                  <c:v>Jun 19 - Ago 19</c:v>
                </c:pt>
                <c:pt idx="18">
                  <c:v>Sep 19 - Nov 19</c:v>
                </c:pt>
                <c:pt idx="19">
                  <c:v>Dic 19 - Feb 20</c:v>
                </c:pt>
                <c:pt idx="20">
                  <c:v>Mar 20 - May 20</c:v>
                </c:pt>
                <c:pt idx="21">
                  <c:v>Jun 20 - Ago 20</c:v>
                </c:pt>
                <c:pt idx="22">
                  <c:v>Sep 20 - Nov 20</c:v>
                </c:pt>
                <c:pt idx="23">
                  <c:v>Dic 20 - Feb 21</c:v>
                </c:pt>
                <c:pt idx="24">
                  <c:v>Mar 21 - May 21</c:v>
                </c:pt>
              </c:strCache>
            </c:strRef>
          </c:cat>
          <c:val>
            <c:numRef>
              <c:f>Hoja2!$J$7:$J$31</c:f>
              <c:numCache>
                <c:formatCode>_-* #,##0_-;\-* #,##0_-;_-* "-"??_-;_-@_-</c:formatCode>
                <c:ptCount val="25"/>
                <c:pt idx="0">
                  <c:v>4904.6733348387324</c:v>
                </c:pt>
                <c:pt idx="1">
                  <c:v>4957.4898685474172</c:v>
                </c:pt>
                <c:pt idx="2">
                  <c:v>4815.4644350613771</c:v>
                </c:pt>
                <c:pt idx="3">
                  <c:v>4932.5212764185462</c:v>
                </c:pt>
                <c:pt idx="4">
                  <c:v>4904.6733348387324</c:v>
                </c:pt>
                <c:pt idx="5">
                  <c:v>4957.4898685474172</c:v>
                </c:pt>
                <c:pt idx="6">
                  <c:v>4815.4644350613771</c:v>
                </c:pt>
                <c:pt idx="7">
                  <c:v>4932.5212764185462</c:v>
                </c:pt>
                <c:pt idx="8">
                  <c:v>4904.6733348387324</c:v>
                </c:pt>
                <c:pt idx="9">
                  <c:v>4957.4898685474172</c:v>
                </c:pt>
                <c:pt idx="10">
                  <c:v>4815.4644350613771</c:v>
                </c:pt>
                <c:pt idx="11">
                  <c:v>4932.5212764185462</c:v>
                </c:pt>
                <c:pt idx="12">
                  <c:v>4904.6733348387324</c:v>
                </c:pt>
                <c:pt idx="13">
                  <c:v>4957.4898685474172</c:v>
                </c:pt>
                <c:pt idx="14">
                  <c:v>4815.4644350613771</c:v>
                </c:pt>
                <c:pt idx="15">
                  <c:v>4932.5212764185462</c:v>
                </c:pt>
                <c:pt idx="16">
                  <c:v>4738.5333667881632</c:v>
                </c:pt>
                <c:pt idx="17">
                  <c:v>4771.2270449864927</c:v>
                </c:pt>
                <c:pt idx="18">
                  <c:v>4667.1576685735699</c:v>
                </c:pt>
                <c:pt idx="19">
                  <c:v>4776.7175670413535</c:v>
                </c:pt>
                <c:pt idx="20">
                  <c:v>4162.09305477817</c:v>
                </c:pt>
                <c:pt idx="21">
                  <c:v>4300.3905455276572</c:v>
                </c:pt>
                <c:pt idx="22">
                  <c:v>4534.5102723476439</c:v>
                </c:pt>
                <c:pt idx="23">
                  <c:v>4548.9166910390431</c:v>
                </c:pt>
                <c:pt idx="24">
                  <c:v>4471.5466006679735</c:v>
                </c:pt>
              </c:numCache>
            </c:numRef>
          </c:val>
          <c:smooth val="1"/>
          <c:extLst>
            <c:ext xmlns:c16="http://schemas.microsoft.com/office/drawing/2014/chart" uri="{C3380CC4-5D6E-409C-BE32-E72D297353CC}">
              <c16:uniqueId val="{00000001-323B-4573-A341-8FFB36483713}"/>
            </c:ext>
          </c:extLst>
        </c:ser>
        <c:dLbls>
          <c:showLegendKey val="0"/>
          <c:showVal val="0"/>
          <c:showCatName val="0"/>
          <c:showSerName val="0"/>
          <c:showPercent val="0"/>
          <c:showBubbleSize val="0"/>
        </c:dLbls>
        <c:marker val="1"/>
        <c:smooth val="0"/>
        <c:axId val="679822447"/>
        <c:axId val="679822031"/>
      </c:lineChart>
      <c:catAx>
        <c:axId val="24733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7334495"/>
        <c:crosses val="autoZero"/>
        <c:auto val="1"/>
        <c:lblAlgn val="ctr"/>
        <c:lblOffset val="100"/>
        <c:noMultiLvlLbl val="0"/>
      </c:catAx>
      <c:valAx>
        <c:axId val="247334495"/>
        <c:scaling>
          <c:orientation val="minMax"/>
          <c:min val="4"/>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Tasa de desempleo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247333247"/>
        <c:crosses val="autoZero"/>
        <c:crossBetween val="between"/>
      </c:valAx>
      <c:valAx>
        <c:axId val="679822031"/>
        <c:scaling>
          <c:orientation val="minMax"/>
          <c:min val="350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Ocupados (miles)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679822447"/>
        <c:crosses val="max"/>
        <c:crossBetween val="between"/>
      </c:valAx>
      <c:catAx>
        <c:axId val="679822447"/>
        <c:scaling>
          <c:orientation val="minMax"/>
        </c:scaling>
        <c:delete val="1"/>
        <c:axPos val="b"/>
        <c:numFmt formatCode="General" sourceLinked="1"/>
        <c:majorTickMark val="out"/>
        <c:minorTickMark val="none"/>
        <c:tickLblPos val="nextTo"/>
        <c:crossAx val="679822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r>
              <a:rPr lang="es-MX" dirty="0"/>
              <a:t>Tasa de desempleo rural enero – mayo (2019-2021)</a:t>
            </a:r>
          </a:p>
        </c:rich>
      </c:tx>
      <c:layout>
        <c:manualLayout>
          <c:xMode val="edge"/>
          <c:yMode val="edge"/>
          <c:x val="0.30665091863517058"/>
          <c:y val="2.17985210189807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2A-4DF6-A6B4-8B219543CD48}"/>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CUADROS!$ID$49:$ID$53</c:f>
              <c:strCache>
                <c:ptCount val="5"/>
                <c:pt idx="0">
                  <c:v>Enero</c:v>
                </c:pt>
                <c:pt idx="1">
                  <c:v>Febrero</c:v>
                </c:pt>
                <c:pt idx="2">
                  <c:v>Marzo</c:v>
                </c:pt>
                <c:pt idx="3">
                  <c:v>Abril</c:v>
                </c:pt>
                <c:pt idx="4">
                  <c:v>Mayo</c:v>
                </c:pt>
              </c:strCache>
            </c:strRef>
          </c:cat>
          <c:val>
            <c:numRef>
              <c:f>CUADROS!$IE$49:$IE$53</c:f>
              <c:numCache>
                <c:formatCode>General</c:formatCode>
                <c:ptCount val="5"/>
                <c:pt idx="0">
                  <c:v>7.4</c:v>
                </c:pt>
                <c:pt idx="1">
                  <c:v>7.3</c:v>
                </c:pt>
                <c:pt idx="2">
                  <c:v>6.4</c:v>
                </c:pt>
                <c:pt idx="3">
                  <c:v>7.3</c:v>
                </c:pt>
                <c:pt idx="4" formatCode="#,##0.0">
                  <c:v>6.4</c:v>
                </c:pt>
              </c:numCache>
            </c:numRef>
          </c:val>
          <c:extLst>
            <c:ext xmlns:c16="http://schemas.microsoft.com/office/drawing/2014/chart" uri="{C3380CC4-5D6E-409C-BE32-E72D297353CC}">
              <c16:uniqueId val="{00000001-402A-4DF6-A6B4-8B219543CD48}"/>
            </c:ext>
          </c:extLst>
        </c:ser>
        <c:ser>
          <c:idx val="1"/>
          <c:order val="1"/>
          <c:tx>
            <c:strRef>
              <c:f>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A-4DF6-A6B4-8B219543CD48}"/>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2A-4DF6-A6B4-8B219543CD48}"/>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CUADROS!$ID$49:$ID$53</c:f>
              <c:strCache>
                <c:ptCount val="5"/>
                <c:pt idx="0">
                  <c:v>Enero</c:v>
                </c:pt>
                <c:pt idx="1">
                  <c:v>Febrero</c:v>
                </c:pt>
                <c:pt idx="2">
                  <c:v>Marzo</c:v>
                </c:pt>
                <c:pt idx="3">
                  <c:v>Abril</c:v>
                </c:pt>
                <c:pt idx="4">
                  <c:v>Mayo</c:v>
                </c:pt>
              </c:strCache>
            </c:strRef>
          </c:cat>
          <c:val>
            <c:numRef>
              <c:f>CUADROS!$IF$49:$IF$53</c:f>
              <c:numCache>
                <c:formatCode>General</c:formatCode>
                <c:ptCount val="5"/>
                <c:pt idx="0" formatCode="0.0">
                  <c:v>9</c:v>
                </c:pt>
                <c:pt idx="1">
                  <c:v>7.4</c:v>
                </c:pt>
                <c:pt idx="2">
                  <c:v>7.7</c:v>
                </c:pt>
                <c:pt idx="3">
                  <c:v>11.7</c:v>
                </c:pt>
                <c:pt idx="4" formatCode="#,##0.0">
                  <c:v>11.1</c:v>
                </c:pt>
              </c:numCache>
            </c:numRef>
          </c:val>
          <c:extLst>
            <c:ext xmlns:c16="http://schemas.microsoft.com/office/drawing/2014/chart" uri="{C3380CC4-5D6E-409C-BE32-E72D297353CC}">
              <c16:uniqueId val="{00000004-402A-4DF6-A6B4-8B219543CD48}"/>
            </c:ext>
          </c:extLst>
        </c:ser>
        <c:ser>
          <c:idx val="2"/>
          <c:order val="2"/>
          <c:tx>
            <c:strRef>
              <c:f>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402A-4DF6-A6B4-8B219543CD48}"/>
                </c:ext>
              </c:extLst>
            </c:dLbl>
            <c:dLbl>
              <c:idx val="2"/>
              <c:spPr>
                <a:solidFill>
                  <a:schemeClr val="bg1"/>
                </a:solid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rgbClr val="0070C0"/>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840162633924477E-2"/>
                      <c:h val="6.1269912700157553E-2"/>
                    </c:manualLayout>
                  </c15:layout>
                </c:ext>
                <c:ext xmlns:c16="http://schemas.microsoft.com/office/drawing/2014/chart" uri="{C3380CC4-5D6E-409C-BE32-E72D297353CC}">
                  <c16:uniqueId val="{00000006-402A-4DF6-A6B4-8B219543CD48}"/>
                </c:ext>
              </c:extLst>
            </c:dLbl>
            <c:dLbl>
              <c:idx val="4"/>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6="http://schemas.microsoft.com/office/drawing/2014/chart" uri="{C3380CC4-5D6E-409C-BE32-E72D297353CC}">
                  <c16:uniqueId val="{00000009-402A-4DF6-A6B4-8B219543CD4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CUADROS!$ID$49:$ID$53</c:f>
              <c:strCache>
                <c:ptCount val="5"/>
                <c:pt idx="0">
                  <c:v>Enero</c:v>
                </c:pt>
                <c:pt idx="1">
                  <c:v>Febrero</c:v>
                </c:pt>
                <c:pt idx="2">
                  <c:v>Marzo</c:v>
                </c:pt>
                <c:pt idx="3">
                  <c:v>Abril</c:v>
                </c:pt>
                <c:pt idx="4">
                  <c:v>Mayo</c:v>
                </c:pt>
              </c:strCache>
            </c:strRef>
          </c:cat>
          <c:val>
            <c:numRef>
              <c:f>CUADROS!$IG$49:$IG$53</c:f>
              <c:numCache>
                <c:formatCode>General</c:formatCode>
                <c:ptCount val="5"/>
                <c:pt idx="0" formatCode="0.0">
                  <c:v>8.9</c:v>
                </c:pt>
                <c:pt idx="1">
                  <c:v>8.8000000000000007</c:v>
                </c:pt>
                <c:pt idx="2" formatCode="0.0">
                  <c:v>7.7</c:v>
                </c:pt>
                <c:pt idx="3" formatCode="0.0">
                  <c:v>9.1999999999999993</c:v>
                </c:pt>
                <c:pt idx="4" formatCode="0.0">
                  <c:v>10.3</c:v>
                </c:pt>
              </c:numCache>
            </c:numRef>
          </c:val>
          <c:extLst>
            <c:ext xmlns:c16="http://schemas.microsoft.com/office/drawing/2014/chart" uri="{C3380CC4-5D6E-409C-BE32-E72D297353CC}">
              <c16:uniqueId val="{00000007-402A-4DF6-A6B4-8B219543CD48}"/>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dirty="0"/>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1240662276881013"/>
          <c:h val="0.6925089743365973"/>
        </c:manualLayout>
      </c:layout>
      <c:lineChart>
        <c:grouping val="standard"/>
        <c:varyColors val="0"/>
        <c:ser>
          <c:idx val="0"/>
          <c:order val="0"/>
          <c:tx>
            <c:strRef>
              <c:f>'TASA DE DESEMPLEO'!$D$250</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9D12-4C1A-A6B3-08203668E487}"/>
                </c:ext>
              </c:extLst>
            </c:dLbl>
            <c:dLbl>
              <c:idx val="20"/>
              <c:layout>
                <c:manualLayout>
                  <c:x val="0"/>
                  <c:y val="1.8472297371988404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9D12-4C1A-A6B3-08203668E487}"/>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Mar 01 - may 01</c:v>
                </c:pt>
                <c:pt idx="1">
                  <c:v>Mar 02 - may 02</c:v>
                </c:pt>
                <c:pt idx="2">
                  <c:v>Mar 03 - may 03</c:v>
                </c:pt>
                <c:pt idx="3">
                  <c:v>Mar 04 - may 04</c:v>
                </c:pt>
                <c:pt idx="4">
                  <c:v>Mar 05 - may 05</c:v>
                </c:pt>
                <c:pt idx="5">
                  <c:v>Mar 06 - may 06</c:v>
                </c:pt>
                <c:pt idx="6">
                  <c:v>Mar 07 - may 07</c:v>
                </c:pt>
                <c:pt idx="7">
                  <c:v>Mar 08 - may 08</c:v>
                </c:pt>
                <c:pt idx="8">
                  <c:v>Mar 09 - may 09</c:v>
                </c:pt>
                <c:pt idx="9">
                  <c:v>Mar 10 - may 10</c:v>
                </c:pt>
                <c:pt idx="10">
                  <c:v>Mar 11 - may 11</c:v>
                </c:pt>
                <c:pt idx="11">
                  <c:v>Mar 12 - may 12</c:v>
                </c:pt>
                <c:pt idx="12">
                  <c:v>Mar 13 - may 13</c:v>
                </c:pt>
                <c:pt idx="13">
                  <c:v>Mar 14 - may 14</c:v>
                </c:pt>
                <c:pt idx="14">
                  <c:v>Mar 15 - may 15</c:v>
                </c:pt>
                <c:pt idx="15">
                  <c:v>Mar 16 - may 16</c:v>
                </c:pt>
                <c:pt idx="16">
                  <c:v>Mar 17 - may 17</c:v>
                </c:pt>
                <c:pt idx="17">
                  <c:v>Mar 18 - may 18</c:v>
                </c:pt>
                <c:pt idx="18">
                  <c:v>Mar 19 - may 19</c:v>
                </c:pt>
                <c:pt idx="19">
                  <c:v>Mar 20 - may 20</c:v>
                </c:pt>
                <c:pt idx="20">
                  <c:v>Mar 21 - may 21</c:v>
                </c:pt>
              </c:strCache>
            </c:strRef>
          </c:cat>
          <c:val>
            <c:numRef>
              <c:f>'TASA DE DESEMPLEO'!$D$251:$D$271</c:f>
              <c:numCache>
                <c:formatCode>_-* #,##0.0_-;\-* #,##0.0_-;_-* "-"??_-;_-@_-</c:formatCode>
                <c:ptCount val="21"/>
                <c:pt idx="0">
                  <c:v>14.853914518881609</c:v>
                </c:pt>
                <c:pt idx="1">
                  <c:v>15.227311020817098</c:v>
                </c:pt>
                <c:pt idx="2">
                  <c:v>13.55782522537196</c:v>
                </c:pt>
                <c:pt idx="3">
                  <c:v>14.017184161291569</c:v>
                </c:pt>
                <c:pt idx="4">
                  <c:v>12.437508433500927</c:v>
                </c:pt>
                <c:pt idx="5">
                  <c:v>11.742827835404041</c:v>
                </c:pt>
                <c:pt idx="6">
                  <c:v>11.448814733821676</c:v>
                </c:pt>
                <c:pt idx="7">
                  <c:v>11.064456957571768</c:v>
                </c:pt>
                <c:pt idx="8">
                  <c:v>11.931712226773024</c:v>
                </c:pt>
                <c:pt idx="9">
                  <c:v>12.030150831271859</c:v>
                </c:pt>
                <c:pt idx="10">
                  <c:v>11.101567057883804</c:v>
                </c:pt>
                <c:pt idx="11">
                  <c:v>10.646637992894135</c:v>
                </c:pt>
                <c:pt idx="12">
                  <c:v>9.928840791468863</c:v>
                </c:pt>
                <c:pt idx="13">
                  <c:v>9.1622958825970482</c:v>
                </c:pt>
                <c:pt idx="14">
                  <c:v>9.1022559951798758</c:v>
                </c:pt>
                <c:pt idx="15">
                  <c:v>9.329490859666512</c:v>
                </c:pt>
                <c:pt idx="16">
                  <c:v>9.3398803906399142</c:v>
                </c:pt>
                <c:pt idx="17">
                  <c:v>9.5433931884553242</c:v>
                </c:pt>
                <c:pt idx="18">
                  <c:v>10.564021245484296</c:v>
                </c:pt>
                <c:pt idx="19">
                  <c:v>17.779082054336094</c:v>
                </c:pt>
                <c:pt idx="20">
                  <c:v>14.955168103699808</c:v>
                </c:pt>
              </c:numCache>
            </c:numRef>
          </c:val>
          <c:smooth val="1"/>
          <c:extLst>
            <c:ext xmlns:c16="http://schemas.microsoft.com/office/drawing/2014/chart" uri="{C3380CC4-5D6E-409C-BE32-E72D297353CC}">
              <c16:uniqueId val="{00000002-9D12-4C1A-A6B3-08203668E487}"/>
            </c:ext>
          </c:extLst>
        </c:ser>
        <c:ser>
          <c:idx val="1"/>
          <c:order val="1"/>
          <c:tx>
            <c:strRef>
              <c:f>'TASA DE DESEMPLEO'!$E$250</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9D12-4C1A-A6B3-08203668E487}"/>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9D12-4C1A-A6B3-08203668E487}"/>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9D12-4C1A-A6B3-08203668E48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Mar 01 - may 01</c:v>
                </c:pt>
                <c:pt idx="1">
                  <c:v>Mar 02 - may 02</c:v>
                </c:pt>
                <c:pt idx="2">
                  <c:v>Mar 03 - may 03</c:v>
                </c:pt>
                <c:pt idx="3">
                  <c:v>Mar 04 - may 04</c:v>
                </c:pt>
                <c:pt idx="4">
                  <c:v>Mar 05 - may 05</c:v>
                </c:pt>
                <c:pt idx="5">
                  <c:v>Mar 06 - may 06</c:v>
                </c:pt>
                <c:pt idx="6">
                  <c:v>Mar 07 - may 07</c:v>
                </c:pt>
                <c:pt idx="7">
                  <c:v>Mar 08 - may 08</c:v>
                </c:pt>
                <c:pt idx="8">
                  <c:v>Mar 09 - may 09</c:v>
                </c:pt>
                <c:pt idx="9">
                  <c:v>Mar 10 - may 10</c:v>
                </c:pt>
                <c:pt idx="10">
                  <c:v>Mar 11 - may 11</c:v>
                </c:pt>
                <c:pt idx="11">
                  <c:v>Mar 12 - may 12</c:v>
                </c:pt>
                <c:pt idx="12">
                  <c:v>Mar 13 - may 13</c:v>
                </c:pt>
                <c:pt idx="13">
                  <c:v>Mar 14 - may 14</c:v>
                </c:pt>
                <c:pt idx="14">
                  <c:v>Mar 15 - may 15</c:v>
                </c:pt>
                <c:pt idx="15">
                  <c:v>Mar 16 - may 16</c:v>
                </c:pt>
                <c:pt idx="16">
                  <c:v>Mar 17 - may 17</c:v>
                </c:pt>
                <c:pt idx="17">
                  <c:v>Mar 18 - may 18</c:v>
                </c:pt>
                <c:pt idx="18">
                  <c:v>Mar 19 - may 19</c:v>
                </c:pt>
                <c:pt idx="19">
                  <c:v>Mar 20 - may 20</c:v>
                </c:pt>
                <c:pt idx="20">
                  <c:v>Mar 21 - may 21</c:v>
                </c:pt>
              </c:strCache>
            </c:strRef>
          </c:cat>
          <c:val>
            <c:numRef>
              <c:f>'TASA DE DESEMPLEO'!$E$251:$E$271</c:f>
              <c:numCache>
                <c:formatCode>_-* #,##0.0_-;\-* #,##0.0_-;_-* "-"??_-;_-@_-</c:formatCode>
                <c:ptCount val="21"/>
                <c:pt idx="0">
                  <c:v>17.254596858849254</c:v>
                </c:pt>
                <c:pt idx="1">
                  <c:v>16.924188177275589</c:v>
                </c:pt>
                <c:pt idx="2">
                  <c:v>15.543525839443983</c:v>
                </c:pt>
                <c:pt idx="3">
                  <c:v>15.346973240370792</c:v>
                </c:pt>
                <c:pt idx="4">
                  <c:v>13.90601267629761</c:v>
                </c:pt>
                <c:pt idx="5">
                  <c:v>12.952849569861622</c:v>
                </c:pt>
                <c:pt idx="6">
                  <c:v>12.517438266310849</c:v>
                </c:pt>
                <c:pt idx="7">
                  <c:v>12.182859431680749</c:v>
                </c:pt>
                <c:pt idx="8">
                  <c:v>13.019388010404596</c:v>
                </c:pt>
                <c:pt idx="9">
                  <c:v>13.039619549459431</c:v>
                </c:pt>
                <c:pt idx="10">
                  <c:v>12.112412126268172</c:v>
                </c:pt>
                <c:pt idx="11">
                  <c:v>11.751301518910324</c:v>
                </c:pt>
                <c:pt idx="12">
                  <c:v>10.967655901375739</c:v>
                </c:pt>
                <c:pt idx="13">
                  <c:v>10.132492511534421</c:v>
                </c:pt>
                <c:pt idx="14">
                  <c:v>10.168335635646573</c:v>
                </c:pt>
                <c:pt idx="15">
                  <c:v>10.327433123708502</c:v>
                </c:pt>
                <c:pt idx="16">
                  <c:v>10.459123242296739</c:v>
                </c:pt>
                <c:pt idx="17">
                  <c:v>10.722118017928832</c:v>
                </c:pt>
                <c:pt idx="18">
                  <c:v>11.558824426027163</c:v>
                </c:pt>
                <c:pt idx="19">
                  <c:v>19.784246805846912</c:v>
                </c:pt>
                <c:pt idx="20">
                  <c:v>16.418920477000945</c:v>
                </c:pt>
              </c:numCache>
            </c:numRef>
          </c:val>
          <c:smooth val="1"/>
          <c:extLst>
            <c:ext xmlns:c16="http://schemas.microsoft.com/office/drawing/2014/chart" uri="{C3380CC4-5D6E-409C-BE32-E72D297353CC}">
              <c16:uniqueId val="{00000006-9D12-4C1A-A6B3-08203668E487}"/>
            </c:ext>
          </c:extLst>
        </c:ser>
        <c:ser>
          <c:idx val="2"/>
          <c:order val="2"/>
          <c:tx>
            <c:strRef>
              <c:f>'TASA DE DESEMPLEO'!$F$250</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2.9959994530874893E-2"/>
                      <c:h val="6.5334479488477343E-2"/>
                    </c:manualLayout>
                  </c15:layout>
                </c:ext>
                <c:ext xmlns:c16="http://schemas.microsoft.com/office/drawing/2014/chart" uri="{C3380CC4-5D6E-409C-BE32-E72D297353CC}">
                  <c16:uniqueId val="{00000007-9D12-4C1A-A6B3-08203668E487}"/>
                </c:ext>
              </c:extLst>
            </c:dLbl>
            <c:dLbl>
              <c:idx val="20"/>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3.3346769844031579E-2"/>
                      <c:h val="5.3019614573818395E-2"/>
                    </c:manualLayout>
                  </c15:layout>
                </c:ext>
                <c:ext xmlns:c16="http://schemas.microsoft.com/office/drawing/2014/chart" uri="{C3380CC4-5D6E-409C-BE32-E72D297353CC}">
                  <c16:uniqueId val="{00000008-9D12-4C1A-A6B3-08203668E487}"/>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Mar 01 - may 01</c:v>
                </c:pt>
                <c:pt idx="1">
                  <c:v>Mar 02 - may 02</c:v>
                </c:pt>
                <c:pt idx="2">
                  <c:v>Mar 03 - may 03</c:v>
                </c:pt>
                <c:pt idx="3">
                  <c:v>Mar 04 - may 04</c:v>
                </c:pt>
                <c:pt idx="4">
                  <c:v>Mar 05 - may 05</c:v>
                </c:pt>
                <c:pt idx="5">
                  <c:v>Mar 06 - may 06</c:v>
                </c:pt>
                <c:pt idx="6">
                  <c:v>Mar 07 - may 07</c:v>
                </c:pt>
                <c:pt idx="7">
                  <c:v>Mar 08 - may 08</c:v>
                </c:pt>
                <c:pt idx="8">
                  <c:v>Mar 09 - may 09</c:v>
                </c:pt>
                <c:pt idx="9">
                  <c:v>Mar 10 - may 10</c:v>
                </c:pt>
                <c:pt idx="10">
                  <c:v>Mar 11 - may 11</c:v>
                </c:pt>
                <c:pt idx="11">
                  <c:v>Mar 12 - may 12</c:v>
                </c:pt>
                <c:pt idx="12">
                  <c:v>Mar 13 - may 13</c:v>
                </c:pt>
                <c:pt idx="13">
                  <c:v>Mar 14 - may 14</c:v>
                </c:pt>
                <c:pt idx="14">
                  <c:v>Mar 15 - may 15</c:v>
                </c:pt>
                <c:pt idx="15">
                  <c:v>Mar 16 - may 16</c:v>
                </c:pt>
                <c:pt idx="16">
                  <c:v>Mar 17 - may 17</c:v>
                </c:pt>
                <c:pt idx="17">
                  <c:v>Mar 18 - may 18</c:v>
                </c:pt>
                <c:pt idx="18">
                  <c:v>Mar 19 - may 19</c:v>
                </c:pt>
                <c:pt idx="19">
                  <c:v>Mar 20 - may 20</c:v>
                </c:pt>
                <c:pt idx="20">
                  <c:v>Mar 21 - may 21</c:v>
                </c:pt>
              </c:strCache>
            </c:strRef>
          </c:cat>
          <c:val>
            <c:numRef>
              <c:f>'TASA DE DESEMPLEO'!$F$251:$F$271</c:f>
              <c:numCache>
                <c:formatCode>_-* #,##0.0_-;\-* #,##0.0_-;_-* "-"??_-;_-@_-</c:formatCode>
                <c:ptCount val="21"/>
                <c:pt idx="0">
                  <c:v>7.6584739556769099</c:v>
                </c:pt>
                <c:pt idx="1">
                  <c:v>10.111571815027579</c:v>
                </c:pt>
                <c:pt idx="2">
                  <c:v>7.5132695168584407</c:v>
                </c:pt>
                <c:pt idx="3">
                  <c:v>9.8783586835766446</c:v>
                </c:pt>
                <c:pt idx="4">
                  <c:v>7.7074542400665162</c:v>
                </c:pt>
                <c:pt idx="5">
                  <c:v>7.7891833895923233</c:v>
                </c:pt>
                <c:pt idx="6">
                  <c:v>7.5810817055165831</c:v>
                </c:pt>
                <c:pt idx="7">
                  <c:v>7.0358727974474</c:v>
                </c:pt>
                <c:pt idx="8">
                  <c:v>8.0357262519446895</c:v>
                </c:pt>
                <c:pt idx="9">
                  <c:v>8.5150028860295741</c:v>
                </c:pt>
                <c:pt idx="10">
                  <c:v>7.4517954189621136</c:v>
                </c:pt>
                <c:pt idx="11">
                  <c:v>6.6425800115842186</c:v>
                </c:pt>
                <c:pt idx="12">
                  <c:v>6.0251799735824019</c:v>
                </c:pt>
                <c:pt idx="13">
                  <c:v>5.4429017761148213</c:v>
                </c:pt>
                <c:pt idx="14">
                  <c:v>5.0918154565001243</c:v>
                </c:pt>
                <c:pt idx="15">
                  <c:v>5.5777515683774705</c:v>
                </c:pt>
                <c:pt idx="16">
                  <c:v>5.1557950767632716</c:v>
                </c:pt>
                <c:pt idx="17">
                  <c:v>5.018936716618672</c:v>
                </c:pt>
                <c:pt idx="18">
                  <c:v>6.6659412157409736</c:v>
                </c:pt>
                <c:pt idx="19">
                  <c:v>10.087905728530265</c:v>
                </c:pt>
                <c:pt idx="20">
                  <c:v>9.1026616493205559</c:v>
                </c:pt>
              </c:numCache>
            </c:numRef>
          </c:val>
          <c:smooth val="1"/>
          <c:extLst>
            <c:ext xmlns:c16="http://schemas.microsoft.com/office/drawing/2014/chart" uri="{C3380CC4-5D6E-409C-BE32-E72D297353CC}">
              <c16:uniqueId val="{00000009-9D12-4C1A-A6B3-08203668E487}"/>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FD1-497D-8452-4A236B96147C}"/>
              </c:ext>
            </c:extLst>
          </c:dPt>
          <c:dPt>
            <c:idx val="14"/>
            <c:invertIfNegative val="0"/>
            <c:bubble3D val="0"/>
            <c:spPr>
              <a:solidFill>
                <a:srgbClr val="0070C0"/>
              </a:solidFill>
              <a:ln>
                <a:noFill/>
              </a:ln>
              <a:effectLst/>
            </c:spPr>
            <c:extLst>
              <c:ext xmlns:c16="http://schemas.microsoft.com/office/drawing/2014/chart" uri="{C3380CC4-5D6E-409C-BE32-E72D297353CC}">
                <c16:uniqueId val="{00000003-BFD1-497D-8452-4A236B96147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Actividades inmobiliarias</c:v>
                </c:pt>
                <c:pt idx="3">
                  <c:v>Suministro de electricidad gas, agua y gestión de desechos</c:v>
                </c:pt>
                <c:pt idx="4">
                  <c:v>Actividades financieras y de seguros</c:v>
                </c:pt>
                <c:pt idx="5">
                  <c:v>Explotación de minas y canteras</c:v>
                </c:pt>
                <c:pt idx="6">
                  <c:v>Información y comunicaciones</c:v>
                </c:pt>
                <c:pt idx="7">
                  <c:v>Actividades profesionales, científicas, técnicas y servicios administrativos</c:v>
                </c:pt>
                <c:pt idx="8">
                  <c:v>Construcción</c:v>
                </c:pt>
                <c:pt idx="9">
                  <c:v>Alojamiento y servicios de comida</c:v>
                </c:pt>
                <c:pt idx="10">
                  <c:v>Transporte y almacenamiento</c:v>
                </c:pt>
                <c:pt idx="11">
                  <c:v>Actividades artísticas, entretenimiento, recreación y otras actividades de servicios</c:v>
                </c:pt>
                <c:pt idx="12">
                  <c:v>Industrias manufactureras</c:v>
                </c:pt>
                <c:pt idx="13">
                  <c:v>Administración pública y defensa, educación y atención de la salud humana</c:v>
                </c:pt>
                <c:pt idx="14">
                  <c:v>Agricultura, ganadería, caza, silvicultura y pesca</c:v>
                </c:pt>
                <c:pt idx="15">
                  <c:v>Comercio y reparación de vehículos</c:v>
                </c:pt>
              </c:strCache>
            </c:strRef>
          </c:cat>
          <c:val>
            <c:numRef>
              <c:f>'OCUPADOS NACIONAL'!$C$5:$C$20</c:f>
              <c:numCache>
                <c:formatCode>#,##0</c:formatCode>
                <c:ptCount val="16"/>
                <c:pt idx="0">
                  <c:v>20577.968233333337</c:v>
                </c:pt>
                <c:pt idx="1">
                  <c:v>0</c:v>
                </c:pt>
                <c:pt idx="2">
                  <c:v>261.2517666666667</c:v>
                </c:pt>
                <c:pt idx="3">
                  <c:v>274.19733333333329</c:v>
                </c:pt>
                <c:pt idx="4">
                  <c:v>293.80373333333335</c:v>
                </c:pt>
                <c:pt idx="5">
                  <c:v>305.22563333333329</c:v>
                </c:pt>
                <c:pt idx="6">
                  <c:v>308.77339999999998</c:v>
                </c:pt>
                <c:pt idx="7">
                  <c:v>1278.8114333333333</c:v>
                </c:pt>
                <c:pt idx="8">
                  <c:v>1472.1253333333334</c:v>
                </c:pt>
                <c:pt idx="9">
                  <c:v>1510.4838666666667</c:v>
                </c:pt>
                <c:pt idx="10">
                  <c:v>1565.6298999999999</c:v>
                </c:pt>
                <c:pt idx="11">
                  <c:v>1685.8916999999999</c:v>
                </c:pt>
                <c:pt idx="12">
                  <c:v>2253.6415999999995</c:v>
                </c:pt>
                <c:pt idx="13">
                  <c:v>2293.8077666666668</c:v>
                </c:pt>
                <c:pt idx="14">
                  <c:v>3054.4794333333339</c:v>
                </c:pt>
                <c:pt idx="15">
                  <c:v>4019.8453333333332</c:v>
                </c:pt>
              </c:numCache>
            </c:numRef>
          </c:val>
          <c:extLst>
            <c:ext xmlns:c16="http://schemas.microsoft.com/office/drawing/2014/chart" uri="{C3380CC4-5D6E-409C-BE32-E72D297353CC}">
              <c16:uniqueId val="{00000004-BFD1-497D-8452-4A236B96147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5A94-43CB-B14F-2685EA2A012C}"/>
              </c:ext>
            </c:extLst>
          </c:dPt>
          <c:dPt>
            <c:idx val="11"/>
            <c:invertIfNegative val="0"/>
            <c:bubble3D val="0"/>
            <c:spPr>
              <a:solidFill>
                <a:srgbClr val="0070C0"/>
              </a:solidFill>
              <a:ln>
                <a:noFill/>
              </a:ln>
              <a:effectLst/>
            </c:spPr>
            <c:extLst>
              <c:ext xmlns:c16="http://schemas.microsoft.com/office/drawing/2014/chart" uri="{C3380CC4-5D6E-409C-BE32-E72D297353CC}">
                <c16:uniqueId val="{00000003-5A94-43CB-B14F-2685EA2A012C}"/>
              </c:ext>
            </c:extLst>
          </c:dPt>
          <c:dPt>
            <c:idx val="12"/>
            <c:invertIfNegative val="0"/>
            <c:bubble3D val="0"/>
            <c:spPr>
              <a:solidFill>
                <a:srgbClr val="0070C0"/>
              </a:solidFill>
              <a:ln>
                <a:noFill/>
              </a:ln>
              <a:effectLst/>
            </c:spPr>
            <c:extLst>
              <c:ext xmlns:c16="http://schemas.microsoft.com/office/drawing/2014/chart" uri="{C3380CC4-5D6E-409C-BE32-E72D297353CC}">
                <c16:uniqueId val="{00000005-5A94-43CB-B14F-2685EA2A012C}"/>
              </c:ext>
            </c:extLst>
          </c:dPt>
          <c:dPt>
            <c:idx val="13"/>
            <c:invertIfNegative val="0"/>
            <c:bubble3D val="0"/>
            <c:spPr>
              <a:solidFill>
                <a:srgbClr val="0070C0"/>
              </a:solidFill>
              <a:ln>
                <a:noFill/>
              </a:ln>
              <a:effectLst/>
            </c:spPr>
            <c:extLst>
              <c:ext xmlns:c16="http://schemas.microsoft.com/office/drawing/2014/chart" uri="{C3380CC4-5D6E-409C-BE32-E72D297353CC}">
                <c16:uniqueId val="{00000007-5A94-43CB-B14F-2685EA2A012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No informa</c:v>
                </c:pt>
                <c:pt idx="2">
                  <c:v>Actividades financieras y de seguros</c:v>
                </c:pt>
                <c:pt idx="3">
                  <c:v>Información y comunicaciones</c:v>
                </c:pt>
                <c:pt idx="4">
                  <c:v>Suministro de electricidad gas, agua y gestión de desechos</c:v>
                </c:pt>
                <c:pt idx="5">
                  <c:v>Explotación de minas y canteras</c:v>
                </c:pt>
                <c:pt idx="6">
                  <c:v>Actividades profesionales, científicas, técnicas y servicios administrativos</c:v>
                </c:pt>
                <c:pt idx="7">
                  <c:v>Actividades inmobiliarias</c:v>
                </c:pt>
                <c:pt idx="8">
                  <c:v>Agricultura, ganadería, caza, silvicultura y pesca</c:v>
                </c:pt>
                <c:pt idx="9">
                  <c:v>Administración pública y defensa, educación y atención de la salud humana</c:v>
                </c:pt>
                <c:pt idx="10">
                  <c:v>Transporte y almacenamiento</c:v>
                </c:pt>
                <c:pt idx="11">
                  <c:v>Alojamiento y servicios de comida</c:v>
                </c:pt>
                <c:pt idx="12">
                  <c:v>Actividades artísticas, entretenimiento, recreación y otras actividades de servicios</c:v>
                </c:pt>
                <c:pt idx="13">
                  <c:v>Industrias manufactureras</c:v>
                </c:pt>
                <c:pt idx="14">
                  <c:v>Construcción</c:v>
                </c:pt>
                <c:pt idx="15">
                  <c:v>Comercio y reparación de vehículos</c:v>
                </c:pt>
              </c:strCache>
            </c:strRef>
          </c:cat>
          <c:val>
            <c:numRef>
              <c:f>'BALANCE NACIONAL'!$C$5:$C$20</c:f>
              <c:numCache>
                <c:formatCode>#,##0</c:formatCode>
                <c:ptCount val="16"/>
                <c:pt idx="0">
                  <c:v>2472.0950666666686</c:v>
                </c:pt>
                <c:pt idx="1">
                  <c:v>-19.021233333333335</c:v>
                </c:pt>
                <c:pt idx="2">
                  <c:v>12.927733333333379</c:v>
                </c:pt>
                <c:pt idx="3">
                  <c:v>25.048833333333334</c:v>
                </c:pt>
                <c:pt idx="4">
                  <c:v>48.332999999999942</c:v>
                </c:pt>
                <c:pt idx="5">
                  <c:v>50.425733333333312</c:v>
                </c:pt>
                <c:pt idx="6">
                  <c:v>57.419966666666596</c:v>
                </c:pt>
                <c:pt idx="7">
                  <c:v>76.289166666666716</c:v>
                </c:pt>
                <c:pt idx="8">
                  <c:v>97.122466666667151</c:v>
                </c:pt>
                <c:pt idx="9">
                  <c:v>152.52923333333365</c:v>
                </c:pt>
                <c:pt idx="10">
                  <c:v>180.91380000000004</c:v>
                </c:pt>
                <c:pt idx="11">
                  <c:v>228.7479666666668</c:v>
                </c:pt>
                <c:pt idx="12">
                  <c:v>246.80313333333334</c:v>
                </c:pt>
                <c:pt idx="13">
                  <c:v>343.14833333333286</c:v>
                </c:pt>
                <c:pt idx="14">
                  <c:v>398.35353333333342</c:v>
                </c:pt>
                <c:pt idx="15">
                  <c:v>573.05339999999978</c:v>
                </c:pt>
              </c:numCache>
            </c:numRef>
          </c:val>
          <c:extLst>
            <c:ext xmlns:c16="http://schemas.microsoft.com/office/drawing/2014/chart" uri="{C3380CC4-5D6E-409C-BE32-E72D297353CC}">
              <c16:uniqueId val="{00000008-5A94-43CB-B14F-2685EA2A012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F8C-4D09-B375-6130CD85CE2E}"/>
              </c:ext>
            </c:extLst>
          </c:dPt>
          <c:dPt>
            <c:idx val="2"/>
            <c:invertIfNegative val="0"/>
            <c:bubble3D val="0"/>
            <c:spPr>
              <a:solidFill>
                <a:srgbClr val="0070C0"/>
              </a:solidFill>
              <a:ln>
                <a:noFill/>
              </a:ln>
              <a:effectLst/>
            </c:spPr>
            <c:extLst>
              <c:ext xmlns:c16="http://schemas.microsoft.com/office/drawing/2014/chart" uri="{C3380CC4-5D6E-409C-BE32-E72D297353CC}">
                <c16:uniqueId val="{00000003-4F8C-4D09-B375-6130CD85CE2E}"/>
              </c:ext>
            </c:extLst>
          </c:dPt>
          <c:dPt>
            <c:idx val="12"/>
            <c:invertIfNegative val="0"/>
            <c:bubble3D val="0"/>
            <c:spPr>
              <a:solidFill>
                <a:srgbClr val="0070C0"/>
              </a:solidFill>
              <a:ln>
                <a:noFill/>
              </a:ln>
              <a:effectLst/>
            </c:spPr>
            <c:extLst>
              <c:ext xmlns:c16="http://schemas.microsoft.com/office/drawing/2014/chart" uri="{C3380CC4-5D6E-409C-BE32-E72D297353CC}">
                <c16:uniqueId val="{00000005-4F8C-4D09-B375-6130CD85CE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financieras y de seguros</c:v>
                </c:pt>
                <c:pt idx="3">
                  <c:v>Actividades inmobiliarias</c:v>
                </c:pt>
                <c:pt idx="4">
                  <c:v>Información y comunicaciones</c:v>
                </c:pt>
                <c:pt idx="5">
                  <c:v>Suministro de electricidad gas, agua y gestión de desechos</c:v>
                </c:pt>
                <c:pt idx="6">
                  <c:v>Actividades profesionales, científicas, técnicas y servicios administrativos</c:v>
                </c:pt>
                <c:pt idx="7">
                  <c:v>Administración pública y defensa, educación y atención de la salud humana</c:v>
                </c:pt>
                <c:pt idx="8">
                  <c:v>Transporte y almacenamiento</c:v>
                </c:pt>
                <c:pt idx="9">
                  <c:v>Explotación de minas y canteras</c:v>
                </c:pt>
                <c:pt idx="10">
                  <c:v>Construcción</c:v>
                </c:pt>
                <c:pt idx="11">
                  <c:v>Actividades artísticas, entretenimiento, recreación y otras actividades de servicios</c:v>
                </c:pt>
                <c:pt idx="12">
                  <c:v>Alojamiento y servicios de comida</c:v>
                </c:pt>
                <c:pt idx="13">
                  <c:v>Industrias manufactureras</c:v>
                </c:pt>
                <c:pt idx="14">
                  <c:v>Comercio y reparación de vehículos</c:v>
                </c:pt>
                <c:pt idx="15">
                  <c:v>Agricultura, ganadería, caza, silvicultura y pesca</c:v>
                </c:pt>
              </c:strCache>
            </c:strRef>
          </c:cat>
          <c:val>
            <c:numRef>
              <c:f>'OCUPADOS RURAL'!$C$5:$C$20</c:f>
              <c:numCache>
                <c:formatCode>#,##0</c:formatCode>
                <c:ptCount val="16"/>
                <c:pt idx="0">
                  <c:v>4400.3244999999997</c:v>
                </c:pt>
                <c:pt idx="1">
                  <c:v>0</c:v>
                </c:pt>
                <c:pt idx="2">
                  <c:v>9.5716333333333328</c:v>
                </c:pt>
                <c:pt idx="3">
                  <c:v>10.446766666666667</c:v>
                </c:pt>
                <c:pt idx="4">
                  <c:v>19.4207</c:v>
                </c:pt>
                <c:pt idx="5">
                  <c:v>20.719333333333335</c:v>
                </c:pt>
                <c:pt idx="6">
                  <c:v>65.60629999999999</c:v>
                </c:pt>
                <c:pt idx="7">
                  <c:v>149.88223333333335</c:v>
                </c:pt>
                <c:pt idx="8">
                  <c:v>168.18963333333332</c:v>
                </c:pt>
                <c:pt idx="9">
                  <c:v>183.29949999999999</c:v>
                </c:pt>
                <c:pt idx="10">
                  <c:v>187.32426666666666</c:v>
                </c:pt>
                <c:pt idx="11">
                  <c:v>218.26613333333333</c:v>
                </c:pt>
                <c:pt idx="12">
                  <c:v>239.15809999999999</c:v>
                </c:pt>
                <c:pt idx="13">
                  <c:v>301.75380000000001</c:v>
                </c:pt>
                <c:pt idx="14">
                  <c:v>375.95929999999998</c:v>
                </c:pt>
                <c:pt idx="15">
                  <c:v>2450.7267999999999</c:v>
                </c:pt>
              </c:numCache>
            </c:numRef>
          </c:val>
          <c:extLst>
            <c:ext xmlns:c16="http://schemas.microsoft.com/office/drawing/2014/chart" uri="{C3380CC4-5D6E-409C-BE32-E72D297353CC}">
              <c16:uniqueId val="{00000006-4F8C-4D09-B375-6130CD85CE2E}"/>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CEFD-4159-A27A-73B2872FF6EB}"/>
              </c:ext>
            </c:extLst>
          </c:dPt>
          <c:dPt>
            <c:idx val="13"/>
            <c:invertIfNegative val="0"/>
            <c:bubble3D val="0"/>
            <c:spPr>
              <a:solidFill>
                <a:srgbClr val="0070C0"/>
              </a:solidFill>
              <a:ln>
                <a:noFill/>
              </a:ln>
              <a:effectLst/>
            </c:spPr>
            <c:extLst>
              <c:ext xmlns:c16="http://schemas.microsoft.com/office/drawing/2014/chart" uri="{C3380CC4-5D6E-409C-BE32-E72D297353CC}">
                <c16:uniqueId val="{00000003-CEFD-4159-A27A-73B2872FF6EB}"/>
              </c:ext>
            </c:extLst>
          </c:dPt>
          <c:dPt>
            <c:idx val="14"/>
            <c:invertIfNegative val="0"/>
            <c:bubble3D val="0"/>
            <c:spPr>
              <a:solidFill>
                <a:srgbClr val="0070C0"/>
              </a:solidFill>
              <a:ln>
                <a:noFill/>
              </a:ln>
              <a:effectLst/>
            </c:spPr>
            <c:extLst>
              <c:ext xmlns:c16="http://schemas.microsoft.com/office/drawing/2014/chart" uri="{C3380CC4-5D6E-409C-BE32-E72D297353CC}">
                <c16:uniqueId val="{00000005-CEFD-4159-A27A-73B2872FF6E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Actividades profesionales, científicas, técnicas y servicios administrativos</c:v>
                </c:pt>
                <c:pt idx="2">
                  <c:v>Actividades inmobiliarias</c:v>
                </c:pt>
                <c:pt idx="3">
                  <c:v>No informa</c:v>
                </c:pt>
                <c:pt idx="4">
                  <c:v>Actividades financieras y de seguros</c:v>
                </c:pt>
                <c:pt idx="5">
                  <c:v>Información y comunicaciones</c:v>
                </c:pt>
                <c:pt idx="6">
                  <c:v>Administración pública y defensa, educación y atención de la salud humana</c:v>
                </c:pt>
                <c:pt idx="7">
                  <c:v>Suministro de electricidad gas, agua y gestión de desechos</c:v>
                </c:pt>
                <c:pt idx="8">
                  <c:v>Transporte y almacenamiento</c:v>
                </c:pt>
                <c:pt idx="9">
                  <c:v>Actividades artísticas, entretenimiento, recreación y otras actividades de servicios</c:v>
                </c:pt>
                <c:pt idx="10">
                  <c:v>Industrias manufactureras</c:v>
                </c:pt>
                <c:pt idx="11">
                  <c:v>Explotación de minas y canteras</c:v>
                </c:pt>
                <c:pt idx="12">
                  <c:v>Agricultura, ganadería, caza, silvicultura y pesca</c:v>
                </c:pt>
                <c:pt idx="13">
                  <c:v>Comercio y reparación de vehículos</c:v>
                </c:pt>
                <c:pt idx="14">
                  <c:v>Construcción</c:v>
                </c:pt>
                <c:pt idx="15">
                  <c:v>Alojamiento y servicios de comida</c:v>
                </c:pt>
              </c:strCache>
            </c:strRef>
          </c:cat>
          <c:val>
            <c:numRef>
              <c:f>'BALANCE RURAL'!$C$5:$C$20</c:f>
              <c:numCache>
                <c:formatCode>_-* #,##0_-;\-* #,##0_-;_-* "-"??_-;_-@_-</c:formatCode>
                <c:ptCount val="16"/>
                <c:pt idx="0">
                  <c:v>305.85699999999952</c:v>
                </c:pt>
                <c:pt idx="1">
                  <c:v>-3.947400000000016</c:v>
                </c:pt>
                <c:pt idx="2">
                  <c:v>-2.9295333333333335</c:v>
                </c:pt>
                <c:pt idx="3">
                  <c:v>0</c:v>
                </c:pt>
                <c:pt idx="4">
                  <c:v>1.1970999999999989</c:v>
                </c:pt>
                <c:pt idx="5">
                  <c:v>7.9021666666666679</c:v>
                </c:pt>
                <c:pt idx="6">
                  <c:v>8.3002333333333524</c:v>
                </c:pt>
                <c:pt idx="7">
                  <c:v>8.4994666666666685</c:v>
                </c:pt>
                <c:pt idx="8">
                  <c:v>10.583333333333314</c:v>
                </c:pt>
                <c:pt idx="9">
                  <c:v>20.590433333333323</c:v>
                </c:pt>
                <c:pt idx="10">
                  <c:v>30.608466666666686</c:v>
                </c:pt>
                <c:pt idx="11">
                  <c:v>30.795833333333348</c:v>
                </c:pt>
                <c:pt idx="12">
                  <c:v>33.069133333333411</c:v>
                </c:pt>
                <c:pt idx="13">
                  <c:v>42.875566666666657</c:v>
                </c:pt>
                <c:pt idx="14">
                  <c:v>46.362933333333331</c:v>
                </c:pt>
                <c:pt idx="15">
                  <c:v>71.949266666666659</c:v>
                </c:pt>
              </c:numCache>
            </c:numRef>
          </c:val>
          <c:extLst>
            <c:ext xmlns:c16="http://schemas.microsoft.com/office/drawing/2014/chart" uri="{C3380CC4-5D6E-409C-BE32-E72D297353CC}">
              <c16:uniqueId val="{00000006-CEFD-4159-A27A-73B2872FF6E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8"/>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B70C-41E2-9590-770EE0EFA7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Hoja1!$D$222:$D$246</c:f>
              <c:strCache>
                <c:ptCount val="25"/>
                <c:pt idx="0">
                  <c:v>May-2019</c:v>
                </c:pt>
                <c:pt idx="1">
                  <c:v>Jun-2019</c:v>
                </c:pt>
                <c:pt idx="2">
                  <c:v>Jul-2019</c:v>
                </c:pt>
                <c:pt idx="3">
                  <c:v>Ago-2019</c:v>
                </c:pt>
                <c:pt idx="4">
                  <c:v>Sep-2019</c:v>
                </c:pt>
                <c:pt idx="5">
                  <c:v>Oct-2019</c:v>
                </c:pt>
                <c:pt idx="6">
                  <c:v>Nov-2019</c:v>
                </c:pt>
                <c:pt idx="7">
                  <c:v>Dic-2019</c:v>
                </c:pt>
                <c:pt idx="8">
                  <c:v>Ene-2020</c:v>
                </c:pt>
                <c:pt idx="9">
                  <c:v>Feb-2020</c:v>
                </c:pt>
                <c:pt idx="10">
                  <c:v>Mar-2020</c:v>
                </c:pt>
                <c:pt idx="11">
                  <c:v>Abr-2020</c:v>
                </c:pt>
                <c:pt idx="12">
                  <c:v>May-2020</c:v>
                </c:pt>
                <c:pt idx="13">
                  <c:v>Jun-2020</c:v>
                </c:pt>
                <c:pt idx="14">
                  <c:v>Jul-2020</c:v>
                </c:pt>
                <c:pt idx="15">
                  <c:v>Ago-2020</c:v>
                </c:pt>
                <c:pt idx="16">
                  <c:v>Sep-2020</c:v>
                </c:pt>
                <c:pt idx="17">
                  <c:v>Oct-2020</c:v>
                </c:pt>
                <c:pt idx="18">
                  <c:v>Nov-2020</c:v>
                </c:pt>
                <c:pt idx="19">
                  <c:v>Dic-2020</c:v>
                </c:pt>
                <c:pt idx="20">
                  <c:v>Ene-2021</c:v>
                </c:pt>
                <c:pt idx="21">
                  <c:v>Feb-2021</c:v>
                </c:pt>
                <c:pt idx="22">
                  <c:v>Mar-2021</c:v>
                </c:pt>
                <c:pt idx="23">
                  <c:v>Abr-2021</c:v>
                </c:pt>
                <c:pt idx="24">
                  <c:v>May-2021</c:v>
                </c:pt>
              </c:strCache>
            </c:strRef>
          </c:cat>
          <c:val>
            <c:numRef>
              <c:f>Hoja1!$E$222:$E$246</c:f>
              <c:numCache>
                <c:formatCode>_-* #,##0.0_-;\-* #,##0.0_-;_-* "-"??_-;_-@_-</c:formatCode>
                <c:ptCount val="25"/>
                <c:pt idx="0">
                  <c:v>10.305674574392125</c:v>
                </c:pt>
                <c:pt idx="1">
                  <c:v>9.9635275031457269</c:v>
                </c:pt>
                <c:pt idx="2">
                  <c:v>10.312397851436952</c:v>
                </c:pt>
                <c:pt idx="3">
                  <c:v>10.967733396332454</c:v>
                </c:pt>
                <c:pt idx="4">
                  <c:v>10.551624368608877</c:v>
                </c:pt>
                <c:pt idx="5">
                  <c:v>10.640274555106737</c:v>
                </c:pt>
                <c:pt idx="6">
                  <c:v>10.700683572739639</c:v>
                </c:pt>
                <c:pt idx="7">
                  <c:v>10.478725117759833</c:v>
                </c:pt>
                <c:pt idx="8">
                  <c:v>10.675805612668629</c:v>
                </c:pt>
                <c:pt idx="9">
                  <c:v>10.880616412558714</c:v>
                </c:pt>
                <c:pt idx="10">
                  <c:v>12.433993958703583</c:v>
                </c:pt>
                <c:pt idx="11">
                  <c:v>19.878854862626198</c:v>
                </c:pt>
                <c:pt idx="12">
                  <c:v>20.948784204889144</c:v>
                </c:pt>
                <c:pt idx="13">
                  <c:v>20.601208411815822</c:v>
                </c:pt>
                <c:pt idx="14">
                  <c:v>19.684315728440723</c:v>
                </c:pt>
                <c:pt idx="15">
                  <c:v>16.865191508454345</c:v>
                </c:pt>
                <c:pt idx="16">
                  <c:v>16.061083174631506</c:v>
                </c:pt>
                <c:pt idx="17">
                  <c:v>15.552134889949496</c:v>
                </c:pt>
                <c:pt idx="18">
                  <c:v>14.876320147536223</c:v>
                </c:pt>
                <c:pt idx="19" formatCode="_-* #,##0.0_-;\-* #,##0.0_-;_-* &quot;-&quot;?_-;_-@_-">
                  <c:v>14.433636710268058</c:v>
                </c:pt>
                <c:pt idx="20" formatCode="_-* #,##0.0_-;\-* #,##0.0_-;_-* &quot;-&quot;?_-;_-@_-">
                  <c:v>14.901272545156047</c:v>
                </c:pt>
                <c:pt idx="21" formatCode="_-* #,##0.0_-;\-* #,##0.0_-;_-* &quot;-&quot;?_-;_-@_-">
                  <c:v>14.577568785819594</c:v>
                </c:pt>
                <c:pt idx="22" formatCode="_-* #,##0.0_-;\-* #,##0.0_-;_-* &quot;-&quot;?_-;_-@_-">
                  <c:v>13.964737494682659</c:v>
                </c:pt>
                <c:pt idx="23" formatCode="_-* #,##0.0_-;\-* #,##0.0_-;_-* &quot;-&quot;?_-;_-@_-">
                  <c:v>15.124851096483443</c:v>
                </c:pt>
                <c:pt idx="24" formatCode="_-* #,##0.0_-;\-* #,##0.0_-;_-* &quot;-&quot;?_-;_-@_-">
                  <c:v>15.205344407509399</c:v>
                </c:pt>
              </c:numCache>
            </c:numRef>
          </c:val>
          <c:smooth val="1"/>
          <c:extLst>
            <c:ext xmlns:c16="http://schemas.microsoft.com/office/drawing/2014/chart" uri="{C3380CC4-5D6E-409C-BE32-E72D297353CC}">
              <c16:uniqueId val="{00000001-B70C-41E2-9590-770EE0EFA736}"/>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7"/>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0C-41E2-9590-770EE0EFA73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Hoja1!$D$222:$D$246</c:f>
              <c:strCache>
                <c:ptCount val="25"/>
                <c:pt idx="0">
                  <c:v>May-2019</c:v>
                </c:pt>
                <c:pt idx="1">
                  <c:v>Jun-2019</c:v>
                </c:pt>
                <c:pt idx="2">
                  <c:v>Jul-2019</c:v>
                </c:pt>
                <c:pt idx="3">
                  <c:v>Ago-2019</c:v>
                </c:pt>
                <c:pt idx="4">
                  <c:v>Sep-2019</c:v>
                </c:pt>
                <c:pt idx="5">
                  <c:v>Oct-2019</c:v>
                </c:pt>
                <c:pt idx="6">
                  <c:v>Nov-2019</c:v>
                </c:pt>
                <c:pt idx="7">
                  <c:v>Dic-2019</c:v>
                </c:pt>
                <c:pt idx="8">
                  <c:v>Ene-2020</c:v>
                </c:pt>
                <c:pt idx="9">
                  <c:v>Feb-2020</c:v>
                </c:pt>
                <c:pt idx="10">
                  <c:v>Mar-2020</c:v>
                </c:pt>
                <c:pt idx="11">
                  <c:v>Abr-2020</c:v>
                </c:pt>
                <c:pt idx="12">
                  <c:v>May-2020</c:v>
                </c:pt>
                <c:pt idx="13">
                  <c:v>Jun-2020</c:v>
                </c:pt>
                <c:pt idx="14">
                  <c:v>Jul-2020</c:v>
                </c:pt>
                <c:pt idx="15">
                  <c:v>Ago-2020</c:v>
                </c:pt>
                <c:pt idx="16">
                  <c:v>Sep-2020</c:v>
                </c:pt>
                <c:pt idx="17">
                  <c:v>Oct-2020</c:v>
                </c:pt>
                <c:pt idx="18">
                  <c:v>Nov-2020</c:v>
                </c:pt>
                <c:pt idx="19">
                  <c:v>Dic-2020</c:v>
                </c:pt>
                <c:pt idx="20">
                  <c:v>Ene-2021</c:v>
                </c:pt>
                <c:pt idx="21">
                  <c:v>Feb-2021</c:v>
                </c:pt>
                <c:pt idx="22">
                  <c:v>Mar-2021</c:v>
                </c:pt>
                <c:pt idx="23">
                  <c:v>Abr-2021</c:v>
                </c:pt>
                <c:pt idx="24">
                  <c:v>May-2021</c:v>
                </c:pt>
              </c:strCache>
            </c:strRef>
          </c:cat>
          <c:val>
            <c:numRef>
              <c:f>Hoja1!$F$222:$F$246</c:f>
              <c:numCache>
                <c:formatCode>_-* #,##0.0_-;\-* #,##0.0_-;_-* "-"??_-;_-@_-</c:formatCode>
                <c:ptCount val="25"/>
                <c:pt idx="0">
                  <c:v>11.413614012437973</c:v>
                </c:pt>
                <c:pt idx="1">
                  <c:v>10.411530514409588</c:v>
                </c:pt>
                <c:pt idx="2">
                  <c:v>10.204230211203072</c:v>
                </c:pt>
                <c:pt idx="3">
                  <c:v>11.806447458105058</c:v>
                </c:pt>
                <c:pt idx="4">
                  <c:v>10.698199744274154</c:v>
                </c:pt>
                <c:pt idx="5">
                  <c:v>11.346182843949544</c:v>
                </c:pt>
                <c:pt idx="6">
                  <c:v>11.615995562833689</c:v>
                </c:pt>
                <c:pt idx="7">
                  <c:v>11.276754659505652</c:v>
                </c:pt>
                <c:pt idx="8">
                  <c:v>10.545769094835441</c:v>
                </c:pt>
                <c:pt idx="9">
                  <c:v>10.662675820702997</c:v>
                </c:pt>
                <c:pt idx="10">
                  <c:v>12.821410086305754</c:v>
                </c:pt>
                <c:pt idx="11">
                  <c:v>23.174256127477818</c:v>
                </c:pt>
                <c:pt idx="12">
                  <c:v>24.552390271697703</c:v>
                </c:pt>
                <c:pt idx="13">
                  <c:v>23.978060847780959</c:v>
                </c:pt>
                <c:pt idx="14">
                  <c:v>24.322099310555441</c:v>
                </c:pt>
                <c:pt idx="15">
                  <c:v>20.078959142514428</c:v>
                </c:pt>
                <c:pt idx="16">
                  <c:v>19.232945658447132</c:v>
                </c:pt>
                <c:pt idx="17">
                  <c:v>18.072524038091544</c:v>
                </c:pt>
                <c:pt idx="18">
                  <c:v>16.992163239668859</c:v>
                </c:pt>
                <c:pt idx="19" formatCode="_-* #,##0.0_-;\-* #,##0.0_-;_-* &quot;-&quot;?_-;_-@_-">
                  <c:v>16.497427796238849</c:v>
                </c:pt>
                <c:pt idx="20" formatCode="_-* #,##0.0_-;\-* #,##0.0_-;_-* &quot;-&quot;?_-;_-@_-">
                  <c:v>16.173303030851017</c:v>
                </c:pt>
                <c:pt idx="21" formatCode="_-* #,##0.0_-;\-* #,##0.0_-;_-* &quot;-&quot;?_-;_-@_-">
                  <c:v>16.720008631259258</c:v>
                </c:pt>
                <c:pt idx="22" formatCode="_-* #,##0.0_-;\-* #,##0.0_-;_-* &quot;-&quot;?_-;_-@_-">
                  <c:v>16.063886127912355</c:v>
                </c:pt>
                <c:pt idx="23" formatCode="_-* #,##0.0_-;\-* #,##0.0_-;_-* &quot;-&quot;?_-;_-@_-">
                  <c:v>17.144131113018631</c:v>
                </c:pt>
                <c:pt idx="24" formatCode="_-* #,##0.0_-;\-* #,##0.0_-;_-* &quot;-&quot;?_-;_-@_-">
                  <c:v>16.525876675589398</c:v>
                </c:pt>
              </c:numCache>
            </c:numRef>
          </c:val>
          <c:smooth val="1"/>
          <c:extLst>
            <c:ext xmlns:c16="http://schemas.microsoft.com/office/drawing/2014/chart" uri="{C3380CC4-5D6E-409C-BE32-E72D297353CC}">
              <c16:uniqueId val="{00000003-B70C-41E2-9590-770EE0EFA736}"/>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Hoja1!$D$222:$D$246</c:f>
              <c:strCache>
                <c:ptCount val="25"/>
                <c:pt idx="0">
                  <c:v>May-2019</c:v>
                </c:pt>
                <c:pt idx="1">
                  <c:v>Jun-2019</c:v>
                </c:pt>
                <c:pt idx="2">
                  <c:v>Jul-2019</c:v>
                </c:pt>
                <c:pt idx="3">
                  <c:v>Ago-2019</c:v>
                </c:pt>
                <c:pt idx="4">
                  <c:v>Sep-2019</c:v>
                </c:pt>
                <c:pt idx="5">
                  <c:v>Oct-2019</c:v>
                </c:pt>
                <c:pt idx="6">
                  <c:v>Nov-2019</c:v>
                </c:pt>
                <c:pt idx="7">
                  <c:v>Dic-2019</c:v>
                </c:pt>
                <c:pt idx="8">
                  <c:v>Ene-2020</c:v>
                </c:pt>
                <c:pt idx="9">
                  <c:v>Feb-2020</c:v>
                </c:pt>
                <c:pt idx="10">
                  <c:v>Mar-2020</c:v>
                </c:pt>
                <c:pt idx="11">
                  <c:v>Abr-2020</c:v>
                </c:pt>
                <c:pt idx="12">
                  <c:v>May-2020</c:v>
                </c:pt>
                <c:pt idx="13">
                  <c:v>Jun-2020</c:v>
                </c:pt>
                <c:pt idx="14">
                  <c:v>Jul-2020</c:v>
                </c:pt>
                <c:pt idx="15">
                  <c:v>Ago-2020</c:v>
                </c:pt>
                <c:pt idx="16">
                  <c:v>Sep-2020</c:v>
                </c:pt>
                <c:pt idx="17">
                  <c:v>Oct-2020</c:v>
                </c:pt>
                <c:pt idx="18">
                  <c:v>Nov-2020</c:v>
                </c:pt>
                <c:pt idx="19">
                  <c:v>Dic-2020</c:v>
                </c:pt>
                <c:pt idx="20">
                  <c:v>Ene-2021</c:v>
                </c:pt>
                <c:pt idx="21">
                  <c:v>Feb-2021</c:v>
                </c:pt>
                <c:pt idx="22">
                  <c:v>Mar-2021</c:v>
                </c:pt>
                <c:pt idx="23">
                  <c:v>Abr-2021</c:v>
                </c:pt>
                <c:pt idx="24">
                  <c:v>May-2021</c:v>
                </c:pt>
              </c:strCache>
            </c:strRef>
          </c:cat>
          <c:val>
            <c:numRef>
              <c:f>Hoja1!$G$222:$G$246</c:f>
              <c:numCache>
                <c:formatCode>_-* #,##0.0_-;\-* #,##0.0_-;_-* "-"??_-;_-@_-</c:formatCode>
                <c:ptCount val="25"/>
                <c:pt idx="0">
                  <c:v>22.367350554080069</c:v>
                </c:pt>
                <c:pt idx="1">
                  <c:v>22.497456158508349</c:v>
                </c:pt>
                <c:pt idx="2">
                  <c:v>22.426370701874159</c:v>
                </c:pt>
                <c:pt idx="3">
                  <c:v>22.041988816176069</c:v>
                </c:pt>
                <c:pt idx="4">
                  <c:v>22.186073551536303</c:v>
                </c:pt>
                <c:pt idx="5">
                  <c:v>22.138684030452168</c:v>
                </c:pt>
                <c:pt idx="6">
                  <c:v>22.312090690646642</c:v>
                </c:pt>
                <c:pt idx="7">
                  <c:v>22.304833472378618</c:v>
                </c:pt>
                <c:pt idx="8">
                  <c:v>22.37666787762026</c:v>
                </c:pt>
                <c:pt idx="9">
                  <c:v>22.347385343410981</c:v>
                </c:pt>
                <c:pt idx="10">
                  <c:v>20.815218473710701</c:v>
                </c:pt>
                <c:pt idx="11">
                  <c:v>16.463426196842999</c:v>
                </c:pt>
                <c:pt idx="12">
                  <c:v>17.433500888042012</c:v>
                </c:pt>
                <c:pt idx="13">
                  <c:v>18.245191102902751</c:v>
                </c:pt>
                <c:pt idx="14">
                  <c:v>18.223016995700192</c:v>
                </c:pt>
                <c:pt idx="15">
                  <c:v>19.637352532786132</c:v>
                </c:pt>
                <c:pt idx="16">
                  <c:v>20.198652340603651</c:v>
                </c:pt>
                <c:pt idx="17">
                  <c:v>20.636829487096222</c:v>
                </c:pt>
                <c:pt idx="18">
                  <c:v>20.789312983043363</c:v>
                </c:pt>
                <c:pt idx="19" formatCode="_-* #,##0.0_-;\-* #,##0.0_-;_-* &quot;-&quot;?_-;_-@_-">
                  <c:v>20.955146778240749</c:v>
                </c:pt>
                <c:pt idx="20" formatCode="_-* #,##0.0_-;\-* #,##0.0_-;_-* &quot;-&quot;?_-;_-@_-">
                  <c:v>20.741867517458918</c:v>
                </c:pt>
                <c:pt idx="21" formatCode="_-* #,##0.0_-;\-* #,##0.0_-;_-* &quot;-&quot;?_-;_-@_-">
                  <c:v>21.118558892706957</c:v>
                </c:pt>
                <c:pt idx="22" formatCode="_-* #,##0.0_-;\-* #,##0.0_-;_-* &quot;-&quot;?_-;_-@_-">
                  <c:v>21.0706295327521</c:v>
                </c:pt>
                <c:pt idx="23" formatCode="_-* #,##0.0_-;\-* #,##0.0_-;_-* &quot;-&quot;?_-;_-@_-">
                  <c:v>20.402741178065401</c:v>
                </c:pt>
                <c:pt idx="24" formatCode="_-* #,##0.0_-;\-* #,##0.0_-;_-* &quot;-&quot;?_-;_-@_-">
                  <c:v>20.683442039515523</c:v>
                </c:pt>
              </c:numCache>
            </c:numRef>
          </c:val>
          <c:smooth val="1"/>
          <c:extLst>
            <c:ext xmlns:c16="http://schemas.microsoft.com/office/drawing/2014/chart" uri="{C3380CC4-5D6E-409C-BE32-E72D297353CC}">
              <c16:uniqueId val="{00000000-BAED-426B-B3E5-C29DB01B1C6F}"/>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0.02204</cdr:x>
      <cdr:y>0.44436</cdr:y>
    </cdr:from>
    <cdr:to>
      <cdr:x>1</cdr:x>
      <cdr:y>0.50845</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218774" y="2216115"/>
          <a:ext cx="9707491" cy="31963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0.05855</cdr:x>
      <cdr:y>0.03332</cdr:y>
    </cdr:from>
    <cdr:to>
      <cdr:x>0.96518</cdr:x>
      <cdr:y>0.0919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84139" y="168510"/>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0.01238</cdr:x>
      <cdr:y>0.19891</cdr:y>
    </cdr:from>
    <cdr:to>
      <cdr:x>0.97306</cdr:x>
      <cdr:y>0.263</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125135" y="954108"/>
          <a:ext cx="9709668" cy="30742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30/06/2021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6/30/2021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6/30/2021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6/30/2021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6/30/2021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6/30/2021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6/30/2021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6/30/2021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6/30/2021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6/30/2021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6/30/2021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6/30/2021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6/30/2021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Mayo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Marzo 2021 – mayo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junio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marzo – mayo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El sector económico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el sector agricultura, ganadería, caza, silvicultura y pesca con el 55,7%, </a:t>
            </a:r>
            <a:r>
              <a:rPr lang="es-ES" dirty="0">
                <a:solidFill>
                  <a:srgbClr val="395F9B"/>
                </a:solidFill>
                <a:ea typeface="Calibri" panose="020F0502020204030204" pitchFamily="34" charset="0"/>
                <a:cs typeface="Arial" panose="020B0604020202020204" pitchFamily="34" charset="0"/>
              </a:rPr>
              <a:t>quien presentó una variación de 1,4% respecto al mismo periodo del año anterior y una </a:t>
            </a:r>
            <a:r>
              <a:rPr lang="es-ES" b="1" dirty="0">
                <a:solidFill>
                  <a:srgbClr val="395F9B"/>
                </a:solidFill>
                <a:ea typeface="Calibri" panose="020F0502020204030204" pitchFamily="34" charset="0"/>
                <a:cs typeface="Arial" panose="020B0604020202020204" pitchFamily="34" charset="0"/>
              </a:rPr>
              <a:t>contribución de 0,8 puntos porcentuales</a:t>
            </a:r>
            <a:r>
              <a:rPr lang="es-ES" dirty="0">
                <a:solidFill>
                  <a:srgbClr val="395F9B"/>
                </a:solidFill>
                <a:ea typeface="Calibri" panose="020F0502020204030204" pitchFamily="34" charset="0"/>
                <a:cs typeface="Arial" panose="020B0604020202020204" pitchFamily="34" charset="0"/>
              </a:rPr>
              <a:t>.</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803016790"/>
              </p:ext>
            </p:extLst>
          </p:nvPr>
        </p:nvGraphicFramePr>
        <p:xfrm>
          <a:off x="518758" y="1544839"/>
          <a:ext cx="11097899" cy="3953385"/>
        </p:xfrm>
        <a:graphic>
          <a:graphicData uri="http://schemas.openxmlformats.org/drawingml/2006/table">
            <a:tbl>
              <a:tblPr>
                <a:tableStyleId>{2D5ABB26-0587-4C30-8999-92F81FD0307C}</a:tableStyleId>
              </a:tblPr>
              <a:tblGrid>
                <a:gridCol w="6487790">
                  <a:extLst>
                    <a:ext uri="{9D8B030D-6E8A-4147-A177-3AD203B41FA5}">
                      <a16:colId xmlns:a16="http://schemas.microsoft.com/office/drawing/2014/main" val="189227951"/>
                    </a:ext>
                  </a:extLst>
                </a:gridCol>
                <a:gridCol w="972000">
                  <a:extLst>
                    <a:ext uri="{9D8B030D-6E8A-4147-A177-3AD203B41FA5}">
                      <a16:colId xmlns:a16="http://schemas.microsoft.com/office/drawing/2014/main" val="4223561760"/>
                    </a:ext>
                  </a:extLst>
                </a:gridCol>
                <a:gridCol w="972000">
                  <a:extLst>
                    <a:ext uri="{9D8B030D-6E8A-4147-A177-3AD203B41FA5}">
                      <a16:colId xmlns:a16="http://schemas.microsoft.com/office/drawing/2014/main" val="4164489013"/>
                    </a:ext>
                  </a:extLst>
                </a:gridCol>
                <a:gridCol w="866109">
                  <a:extLst>
                    <a:ext uri="{9D8B030D-6E8A-4147-A177-3AD203B41FA5}">
                      <a16:colId xmlns:a16="http://schemas.microsoft.com/office/drawing/2014/main" val="3495393162"/>
                    </a:ext>
                  </a:extLst>
                </a:gridCol>
                <a:gridCol w="972000">
                  <a:extLst>
                    <a:ext uri="{9D8B030D-6E8A-4147-A177-3AD203B41FA5}">
                      <a16:colId xmlns:a16="http://schemas.microsoft.com/office/drawing/2014/main" val="3214949123"/>
                    </a:ext>
                  </a:extLst>
                </a:gridCol>
                <a:gridCol w="828000">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Mar 20 –  May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Mar 21 –  May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4.094</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4.400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306</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7,5</a:t>
                      </a:r>
                    </a:p>
                  </a:txBody>
                  <a:tcPr marL="9525" marR="9525" marT="9525" marB="0" anchor="ctr"/>
                </a:tc>
                <a:extLst>
                  <a:ext uri="{0D108BD9-81ED-4DB2-BD59-A6C34878D82A}">
                    <a16:rowId xmlns:a16="http://schemas.microsoft.com/office/drawing/2014/main" val="2106418088"/>
                  </a:ext>
                </a:extLst>
              </a:tr>
              <a:tr h="190500">
                <a:tc>
                  <a:txBody>
                    <a:bodyPr/>
                    <a:lstStyle/>
                    <a:p>
                      <a:pPr algn="l" rtl="0" fontAlgn="ctr"/>
                      <a:r>
                        <a:rPr lang="es-MX" sz="1400" b="0" i="0" u="none" strike="noStrike" dirty="0">
                          <a:solidFill>
                            <a:srgbClr val="00B050"/>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00B050"/>
                          </a:solidFill>
                          <a:effectLst/>
                          <a:latin typeface="Arial" panose="020B0604020202020204" pitchFamily="34" charset="0"/>
                        </a:rPr>
                        <a:t>2.418</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00B050"/>
                          </a:solidFill>
                          <a:effectLst/>
                          <a:latin typeface="Arial" panose="020B0604020202020204" pitchFamily="34" charset="0"/>
                        </a:rPr>
                        <a:t>2.451</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00B050"/>
                          </a:solidFill>
                          <a:effectLst/>
                          <a:latin typeface="Arial" panose="020B0604020202020204" pitchFamily="34" charset="0"/>
                        </a:rPr>
                        <a:t>33</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00B050"/>
                          </a:solidFill>
                          <a:effectLst/>
                          <a:latin typeface="Arial" panose="020B0604020202020204" pitchFamily="34" charset="0"/>
                        </a:rPr>
                        <a:t>55,7</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00B050"/>
                          </a:solidFill>
                          <a:effectLst/>
                          <a:latin typeface="Arial" panose="020B0604020202020204" pitchFamily="34" charset="0"/>
                        </a:rPr>
                        <a:t>0,8</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333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376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MX" sz="1400" b="0" i="0" u="none" strike="noStrike" dirty="0">
                          <a:solidFill>
                            <a:srgbClr val="27689D"/>
                          </a:solidFill>
                          <a:effectLst/>
                          <a:latin typeface="Arial" panose="020B0604020202020204" pitchFamily="34" charset="0"/>
                        </a:rPr>
                        <a:t>Alojamiento y servicios de comida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239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MX" sz="1400" b="0" i="0" u="none" strike="noStrike">
                          <a:solidFill>
                            <a:srgbClr val="27689D"/>
                          </a:solidFill>
                          <a:effectLst/>
                          <a:latin typeface="Arial" panose="020B0604020202020204" pitchFamily="34" charset="0"/>
                        </a:rPr>
                        <a:t>Explotación de minas y canteras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0,8</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429049"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marzo – mayo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116626"/>
            <a:ext cx="9972460" cy="1754326"/>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a:t>
            </a:r>
            <a:r>
              <a:rPr lang="es-ES" b="1" dirty="0">
                <a:solidFill>
                  <a:srgbClr val="395F9B"/>
                </a:solidFill>
                <a:ea typeface="Calibri" panose="020F0502020204030204" pitchFamily="34" charset="0"/>
                <a:cs typeface="Arial" panose="020B0604020202020204" pitchFamily="34" charset="0"/>
              </a:rPr>
              <a:t>el obrero, empleado particular (3,4 p.p) </a:t>
            </a:r>
            <a:r>
              <a:rPr lang="es-ES" dirty="0">
                <a:solidFill>
                  <a:srgbClr val="395F9B"/>
                </a:solidFill>
                <a:ea typeface="Calibri" panose="020F0502020204030204" pitchFamily="34" charset="0"/>
                <a:cs typeface="Arial" panose="020B0604020202020204" pitchFamily="34" charset="0"/>
              </a:rPr>
              <a:t>y el </a:t>
            </a:r>
            <a:r>
              <a:rPr lang="es-ES" b="1" dirty="0">
                <a:solidFill>
                  <a:srgbClr val="395F9B"/>
                </a:solidFill>
                <a:ea typeface="Calibri" panose="020F0502020204030204" pitchFamily="34" charset="0"/>
                <a:cs typeface="Arial" panose="020B0604020202020204" pitchFamily="34" charset="0"/>
              </a:rPr>
              <a:t>trabajador por cuenta propia (3,3 p.p). </a:t>
            </a:r>
            <a:r>
              <a:rPr lang="es-ES" dirty="0">
                <a:solidFill>
                  <a:srgbClr val="395F9B"/>
                </a:solidFill>
                <a:ea typeface="Calibri" panose="020F0502020204030204" pitchFamily="34" charset="0"/>
                <a:cs typeface="Arial" panose="020B0604020202020204" pitchFamily="34" charset="0"/>
              </a:rPr>
              <a:t>Por su parte las principales disminuciones en el número de ocupados se presentaron en el jornalero o peón (-0,7 p.p) y el </a:t>
            </a:r>
            <a:r>
              <a:rPr lang="es-MX" dirty="0">
                <a:solidFill>
                  <a:srgbClr val="27689D"/>
                </a:solidFill>
                <a:latin typeface="Arial" panose="020B0604020202020204" pitchFamily="34" charset="0"/>
                <a:ea typeface="Calibri" panose="020F0502020204030204" pitchFamily="34" charset="0"/>
                <a:cs typeface="Arial" panose="020B0604020202020204" pitchFamily="34" charset="0"/>
              </a:rPr>
              <a:t>t</a:t>
            </a:r>
            <a:r>
              <a:rPr lang="es-MX" sz="1800" b="0" i="0" u="none" strike="noStrike" dirty="0">
                <a:solidFill>
                  <a:srgbClr val="27689D"/>
                </a:solidFill>
                <a:effectLst/>
                <a:latin typeface="Arial" panose="020B0604020202020204" pitchFamily="34" charset="0"/>
              </a:rPr>
              <a:t>rabajador sin remuneración en empresas de otros hogares</a:t>
            </a:r>
          </a:p>
          <a:p>
            <a:pPr algn="just"/>
            <a:r>
              <a:rPr lang="es-ES" dirty="0">
                <a:solidFill>
                  <a:srgbClr val="395F9B"/>
                </a:solidFill>
                <a:ea typeface="Calibri" panose="020F0502020204030204" pitchFamily="34" charset="0"/>
                <a:cs typeface="Arial" panose="020B0604020202020204" pitchFamily="34" charset="0"/>
              </a:rPr>
              <a:t>(-0,3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2536851571"/>
              </p:ext>
            </p:extLst>
          </p:nvPr>
        </p:nvGraphicFramePr>
        <p:xfrm>
          <a:off x="286178" y="2027691"/>
          <a:ext cx="11507772" cy="2665095"/>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404000">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Mar 20 –  May 20</a:t>
                      </a: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Mar 21 –  May 21</a:t>
                      </a: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4.094</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4.400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306</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7,5</a:t>
                      </a:r>
                    </a:p>
                  </a:txBody>
                  <a:tcPr marL="9525" marR="9525" marT="9525" marB="0" anchor="ctr"/>
                </a:tc>
                <a:extLst>
                  <a:ext uri="{0D108BD9-81ED-4DB2-BD59-A6C34878D82A}">
                    <a16:rowId xmlns:a16="http://schemas.microsoft.com/office/drawing/2014/main" val="2749224692"/>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particular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952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3,4</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2.155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2.291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3,3</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0,9</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264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289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del gobierno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MX" sz="1400" b="0" i="0" u="none" strike="noStrike" dirty="0">
                          <a:solidFill>
                            <a:srgbClr val="27689D"/>
                          </a:solidFill>
                          <a:effectLst/>
                          <a:latin typeface="Arial" panose="020B0604020202020204" pitchFamily="34" charset="0"/>
                        </a:rPr>
                        <a:t>Trabajador sin remuneración en empresas de otros hogares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559</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532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-0,7</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Mayo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Marzo 2021 – mayo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junio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mayo de 2019 – mayo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mayo</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15,2%</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831605"/>
            <a:ext cx="3158824" cy="2031325"/>
          </a:xfrm>
          <a:prstGeom prst="rect">
            <a:avLst/>
          </a:prstGeom>
        </p:spPr>
        <p:txBody>
          <a:bodyPr wrap="square">
            <a:spAutoFit/>
          </a:bodyPr>
          <a:lstStyle/>
          <a:p>
            <a:pPr algn="just"/>
            <a:r>
              <a:rPr lang="es-CO" dirty="0">
                <a:solidFill>
                  <a:srgbClr val="27689D"/>
                </a:solidFill>
                <a:latin typeface="+mj-lt"/>
                <a:ea typeface="Calibri" panose="020F0502020204030204" pitchFamily="34" charset="0"/>
                <a:cs typeface="Arial" panose="020B0604020202020204" pitchFamily="34" charset="0"/>
              </a:rPr>
              <a:t>inferior en 5,7 p.p </a:t>
            </a:r>
            <a:r>
              <a:rPr lang="es-CO" dirty="0">
                <a:solidFill>
                  <a:srgbClr val="27689D"/>
                </a:solidFill>
                <a:ea typeface="Calibri" panose="020F0502020204030204" pitchFamily="34" charset="0"/>
                <a:cs typeface="Arial" panose="020B0604020202020204" pitchFamily="34" charset="0"/>
              </a:rPr>
              <a:t>a la tasa de mayo de 2020 (20,9%) que ha sido la más alta de los meses en pandemia.</a:t>
            </a:r>
          </a:p>
          <a:p>
            <a:pPr algn="just"/>
            <a:r>
              <a:rPr lang="es-CO" b="1" dirty="0">
                <a:solidFill>
                  <a:srgbClr val="27689D"/>
                </a:solidFill>
                <a:latin typeface="+mj-lt"/>
                <a:cs typeface="Arial" panose="020B0604020202020204" pitchFamily="34" charset="0"/>
              </a:rPr>
              <a:t>Superior en 0,1 p.p a la tasa de abril de 2021 </a:t>
            </a:r>
            <a:r>
              <a:rPr lang="es-CO" dirty="0">
                <a:solidFill>
                  <a:srgbClr val="27689D"/>
                </a:solidFill>
                <a:latin typeface="+mj-lt"/>
                <a:cs typeface="Arial" panose="020B0604020202020204" pitchFamily="34" charset="0"/>
              </a:rPr>
              <a:t>(15,1%).                                                </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mayo</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16,5%</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831502"/>
            <a:ext cx="3551318" cy="1754326"/>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8,0 p.p </a:t>
            </a:r>
            <a:r>
              <a:rPr lang="es-CO" b="1" dirty="0">
                <a:solidFill>
                  <a:srgbClr val="27689D"/>
                </a:solidFill>
                <a:ea typeface="Calibri" panose="020F0502020204030204" pitchFamily="34" charset="0"/>
                <a:cs typeface="Arial" panose="020B0604020202020204" pitchFamily="34" charset="0"/>
              </a:rPr>
              <a:t>a la tasa de mayo de 2020 </a:t>
            </a:r>
            <a:r>
              <a:rPr lang="es-CO" dirty="0">
                <a:solidFill>
                  <a:srgbClr val="27689D"/>
                </a:solidFill>
                <a:ea typeface="Calibri" panose="020F0502020204030204" pitchFamily="34" charset="0"/>
                <a:cs typeface="Arial" panose="020B0604020202020204" pitchFamily="34" charset="0"/>
              </a:rPr>
              <a:t>(24,6%) que ha sido la más alta de los meses en pandemia para este dominio.</a:t>
            </a:r>
          </a:p>
          <a:p>
            <a:pPr algn="just"/>
            <a:r>
              <a:rPr lang="es-CO" b="1" dirty="0">
                <a:solidFill>
                  <a:srgbClr val="27689D"/>
                </a:solidFill>
                <a:latin typeface="+mj-lt"/>
                <a:cs typeface="Arial" panose="020B0604020202020204" pitchFamily="34" charset="0"/>
              </a:rPr>
              <a:t>Inferior en 0,6 p.p a la tasa de abril de 2021 </a:t>
            </a:r>
            <a:r>
              <a:rPr lang="es-CO" dirty="0">
                <a:solidFill>
                  <a:srgbClr val="27689D"/>
                </a:solidFill>
                <a:latin typeface="+mj-lt"/>
                <a:cs typeface="Arial" panose="020B0604020202020204" pitchFamily="34" charset="0"/>
              </a:rPr>
              <a:t>(17,1%).</a:t>
            </a:r>
          </a:p>
        </p:txBody>
      </p:sp>
      <p:cxnSp>
        <p:nvCxnSpPr>
          <p:cNvPr id="3" name="Conector recto 2">
            <a:extLst>
              <a:ext uri="{FF2B5EF4-FFF2-40B4-BE49-F238E27FC236}">
                <a16:creationId xmlns:a16="http://schemas.microsoft.com/office/drawing/2014/main" id="{8C54B36E-CE70-4FC7-AB14-5E24B00B7560}"/>
              </a:ext>
            </a:extLst>
          </p:cNvPr>
          <p:cNvCxnSpPr>
            <a:cxnSpLocks/>
          </p:cNvCxnSpPr>
          <p:nvPr/>
        </p:nvCxnSpPr>
        <p:spPr>
          <a:xfrm>
            <a:off x="5952094" y="1274081"/>
            <a:ext cx="0" cy="262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F38C076-12C6-4823-BDDF-81797E417CB0}"/>
              </a:ext>
            </a:extLst>
          </p:cNvPr>
          <p:cNvCxnSpPr>
            <a:cxnSpLocks/>
          </p:cNvCxnSpPr>
          <p:nvPr/>
        </p:nvCxnSpPr>
        <p:spPr>
          <a:xfrm>
            <a:off x="11727491" y="1228175"/>
            <a:ext cx="0" cy="266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A19AD85-F6F5-4C41-A689-921BC3B0767C}"/>
              </a:ext>
            </a:extLst>
          </p:cNvPr>
          <p:cNvCxnSpPr>
            <a:cxnSpLocks/>
          </p:cNvCxnSpPr>
          <p:nvPr/>
        </p:nvCxnSpPr>
        <p:spPr>
          <a:xfrm flipV="1">
            <a:off x="5983645" y="3660648"/>
            <a:ext cx="572400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05710A5-D743-4048-9166-0788517BD02E}"/>
              </a:ext>
            </a:extLst>
          </p:cNvPr>
          <p:cNvSpPr txBox="1"/>
          <p:nvPr/>
        </p:nvSpPr>
        <p:spPr>
          <a:xfrm>
            <a:off x="8347233" y="3352871"/>
            <a:ext cx="2400757" cy="307777"/>
          </a:xfrm>
          <a:prstGeom prst="rect">
            <a:avLst/>
          </a:prstGeom>
          <a:noFill/>
        </p:spPr>
        <p:txBody>
          <a:bodyPr wrap="square" rtlCol="0">
            <a:spAutoFit/>
          </a:bodyPr>
          <a:lstStyle/>
          <a:p>
            <a:r>
              <a:rPr lang="es-CO" sz="1400" dirty="0">
                <a:solidFill>
                  <a:srgbClr val="0070C0"/>
                </a:solidFill>
              </a:rPr>
              <a:t>Periodo de pandemia</a:t>
            </a:r>
          </a:p>
        </p:txBody>
      </p:sp>
      <p:cxnSp>
        <p:nvCxnSpPr>
          <p:cNvPr id="5" name="Conector recto 4">
            <a:extLst>
              <a:ext uri="{FF2B5EF4-FFF2-40B4-BE49-F238E27FC236}">
                <a16:creationId xmlns:a16="http://schemas.microsoft.com/office/drawing/2014/main" id="{CB3EFBD1-9D98-42E8-8943-6A9F7EE41E9A}"/>
              </a:ext>
            </a:extLst>
          </p:cNvPr>
          <p:cNvCxnSpPr/>
          <p:nvPr/>
        </p:nvCxnSpPr>
        <p:spPr>
          <a:xfrm>
            <a:off x="6295695" y="1492468"/>
            <a:ext cx="504000" cy="0"/>
          </a:xfrm>
          <a:prstGeom prst="line">
            <a:avLst/>
          </a:prstGeom>
          <a:ln w="3175">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A6C01DB1-1C31-4799-A32D-430EAEE0F143}"/>
              </a:ext>
            </a:extLst>
          </p:cNvPr>
          <p:cNvCxnSpPr/>
          <p:nvPr/>
        </p:nvCxnSpPr>
        <p:spPr>
          <a:xfrm>
            <a:off x="6311459" y="1928648"/>
            <a:ext cx="468000" cy="0"/>
          </a:xfrm>
          <a:prstGeom prst="line">
            <a:avLst/>
          </a:prstGeom>
          <a:ln w="3175">
            <a:solidFill>
              <a:srgbClr val="0070C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5" name="Gráfico 24">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148361260"/>
              </p:ext>
            </p:extLst>
          </p:nvPr>
        </p:nvGraphicFramePr>
        <p:xfrm>
          <a:off x="315313" y="1203713"/>
          <a:ext cx="11676994" cy="3672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mayo de 2019 – mayo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778271FC-5276-4458-817C-BA29F402FBE1}"/>
              </a:ext>
            </a:extLst>
          </p:cNvPr>
          <p:cNvCxnSpPr>
            <a:cxnSpLocks/>
          </p:cNvCxnSpPr>
          <p:nvPr/>
        </p:nvCxnSpPr>
        <p:spPr>
          <a:xfrm>
            <a:off x="5920564" y="1242548"/>
            <a:ext cx="0" cy="2677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40EB57D-3977-493E-BA26-74388DD5B3C1}"/>
              </a:ext>
            </a:extLst>
          </p:cNvPr>
          <p:cNvCxnSpPr>
            <a:cxnSpLocks/>
          </p:cNvCxnSpPr>
          <p:nvPr/>
        </p:nvCxnSpPr>
        <p:spPr>
          <a:xfrm>
            <a:off x="11790556" y="1196642"/>
            <a:ext cx="0" cy="273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99675AB7-5818-4D32-BBCF-76F9E2B551FF}"/>
              </a:ext>
            </a:extLst>
          </p:cNvPr>
          <p:cNvCxnSpPr>
            <a:cxnSpLocks/>
          </p:cNvCxnSpPr>
          <p:nvPr/>
        </p:nvCxnSpPr>
        <p:spPr>
          <a:xfrm>
            <a:off x="5952075" y="3607667"/>
            <a:ext cx="5796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6B9517C-D155-49A5-B6B6-FB89EBDFBD95}"/>
              </a:ext>
            </a:extLst>
          </p:cNvPr>
          <p:cNvSpPr txBox="1"/>
          <p:nvPr/>
        </p:nvSpPr>
        <p:spPr>
          <a:xfrm>
            <a:off x="7664059" y="3573507"/>
            <a:ext cx="2400757" cy="307777"/>
          </a:xfrm>
          <a:prstGeom prst="rect">
            <a:avLst/>
          </a:prstGeom>
          <a:noFill/>
        </p:spPr>
        <p:txBody>
          <a:bodyPr wrap="square" rtlCol="0">
            <a:spAutoFit/>
          </a:bodyPr>
          <a:lstStyle/>
          <a:p>
            <a:r>
              <a:rPr lang="es-CO" sz="1400" dirty="0">
                <a:solidFill>
                  <a:srgbClr val="0070C0"/>
                </a:solidFill>
              </a:rPr>
              <a:t>Periodo de pandemia</a:t>
            </a: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079534"/>
            <a:ext cx="9791101" cy="1477328"/>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mayo del presente año con 20,7 millones, se observa que </a:t>
            </a:r>
            <a:r>
              <a:rPr lang="es-CO" b="1" dirty="0">
                <a:solidFill>
                  <a:srgbClr val="27689D"/>
                </a:solidFill>
                <a:latin typeface="+mj-lt"/>
                <a:ea typeface="Calibri" panose="020F0502020204030204" pitchFamily="34" charset="0"/>
                <a:cs typeface="Arial" panose="020B0604020202020204" pitchFamily="34" charset="0"/>
              </a:rPr>
              <a:t>4,2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CO" dirty="0">
                <a:solidFill>
                  <a:srgbClr val="27689D"/>
                </a:solidFill>
                <a:latin typeface="+mj-lt"/>
                <a:cs typeface="Arial" panose="020B0604020202020204" pitchFamily="34" charset="0"/>
              </a:rPr>
              <a:t>En mayo de 2021 </a:t>
            </a:r>
            <a:r>
              <a:rPr lang="es-CO" b="1" dirty="0">
                <a:solidFill>
                  <a:srgbClr val="27689D"/>
                </a:solidFill>
                <a:latin typeface="+mj-lt"/>
                <a:cs typeface="Arial" panose="020B0604020202020204" pitchFamily="34" charset="0"/>
              </a:rPr>
              <a:t>el número de ocupados aumentó en 281 mil personas </a:t>
            </a:r>
            <a:r>
              <a:rPr lang="es-CO" dirty="0">
                <a:solidFill>
                  <a:srgbClr val="27689D"/>
                </a:solidFill>
                <a:latin typeface="+mj-lt"/>
                <a:cs typeface="Arial" panose="020B0604020202020204" pitchFamily="34" charset="0"/>
              </a:rPr>
              <a:t>con respecto a abril de 2021. </a:t>
            </a:r>
          </a:p>
        </p:txBody>
      </p:sp>
      <p:graphicFrame>
        <p:nvGraphicFramePr>
          <p:cNvPr id="18" name="Gráfico 17">
            <a:extLst>
              <a:ext uri="{FF2B5EF4-FFF2-40B4-BE49-F238E27FC236}">
                <a16:creationId xmlns:a16="http://schemas.microsoft.com/office/drawing/2014/main" id="{166E06D0-8641-4184-A005-38FC6A75EF99}"/>
              </a:ext>
            </a:extLst>
          </p:cNvPr>
          <p:cNvGraphicFramePr>
            <a:graphicFrameLocks/>
          </p:cNvGraphicFramePr>
          <p:nvPr>
            <p:extLst>
              <p:ext uri="{D42A27DB-BD31-4B8C-83A1-F6EECF244321}">
                <p14:modId xmlns:p14="http://schemas.microsoft.com/office/powerpoint/2010/main" val="1928647875"/>
              </p:ext>
            </p:extLst>
          </p:nvPr>
        </p:nvGraphicFramePr>
        <p:xfrm>
          <a:off x="236482" y="1301824"/>
          <a:ext cx="11719035" cy="3897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(marzo-mayo 15 / marzo- mayo 21)</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*Trimestres sin traslapar</a:t>
            </a:r>
            <a:endParaRPr lang="es-CO" sz="800" dirty="0">
              <a:solidFill>
                <a:srgbClr val="395F9B"/>
              </a:solidFill>
              <a:effectLst/>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84284" y="5266962"/>
            <a:ext cx="3349883" cy="1477328"/>
          </a:xfrm>
          <a:prstGeom prst="rect">
            <a:avLst/>
          </a:prstGeom>
          <a:noFill/>
        </p:spPr>
        <p:txBody>
          <a:bodyPr wrap="square">
            <a:spAutoFit/>
          </a:bodyPr>
          <a:lstStyle/>
          <a:p>
            <a:r>
              <a:rPr lang="es-CO" b="1" dirty="0">
                <a:solidFill>
                  <a:srgbClr val="27689D"/>
                </a:solidFill>
                <a:latin typeface="+mj-lt"/>
                <a:cs typeface="Arial" panose="020B0604020202020204" pitchFamily="34" charset="0"/>
              </a:rPr>
              <a:t>309 mil ocupados más que en el trimestre marzo -mayo de 2020 </a:t>
            </a:r>
            <a:r>
              <a:rPr lang="es-CO" dirty="0">
                <a:solidFill>
                  <a:srgbClr val="27689D"/>
                </a:solidFill>
                <a:latin typeface="+mj-lt"/>
                <a:cs typeface="Arial" panose="020B0604020202020204" pitchFamily="34" charset="0"/>
              </a:rPr>
              <a:t>que fue el de menor ocupación en pandemia (4,16 millones de ocupados)</a:t>
            </a:r>
          </a:p>
        </p:txBody>
      </p:sp>
      <p:sp>
        <p:nvSpPr>
          <p:cNvPr id="33" name="CuadroTexto 32">
            <a:extLst>
              <a:ext uri="{FF2B5EF4-FFF2-40B4-BE49-F238E27FC236}">
                <a16:creationId xmlns:a16="http://schemas.microsoft.com/office/drawing/2014/main" id="{29F95A56-4156-4562-B93E-2554075D7C2C}"/>
              </a:ext>
            </a:extLst>
          </p:cNvPr>
          <p:cNvSpPr txBox="1"/>
          <p:nvPr/>
        </p:nvSpPr>
        <p:spPr>
          <a:xfrm>
            <a:off x="9332465" y="3113664"/>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cxnSp>
        <p:nvCxnSpPr>
          <p:cNvPr id="38" name="Conector recto de flecha 37">
            <a:extLst>
              <a:ext uri="{FF2B5EF4-FFF2-40B4-BE49-F238E27FC236}">
                <a16:creationId xmlns:a16="http://schemas.microsoft.com/office/drawing/2014/main" id="{6B5DE08A-BAAE-4874-BC5E-F0AECB4D232B}"/>
              </a:ext>
            </a:extLst>
          </p:cNvPr>
          <p:cNvCxnSpPr>
            <a:cxnSpLocks/>
          </p:cNvCxnSpPr>
          <p:nvPr/>
        </p:nvCxnSpPr>
        <p:spPr>
          <a:xfrm>
            <a:off x="9332465" y="3367006"/>
            <a:ext cx="2124000" cy="37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F8A5AEC-9C96-4FE9-84CC-D3FE658896B8}"/>
              </a:ext>
            </a:extLst>
          </p:cNvPr>
          <p:cNvCxnSpPr>
            <a:cxnSpLocks/>
          </p:cNvCxnSpPr>
          <p:nvPr/>
        </p:nvCxnSpPr>
        <p:spPr>
          <a:xfrm>
            <a:off x="9328185" y="2029751"/>
            <a:ext cx="0" cy="1944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 name="Gráfico 29">
            <a:extLst>
              <a:ext uri="{FF2B5EF4-FFF2-40B4-BE49-F238E27FC236}">
                <a16:creationId xmlns:a16="http://schemas.microsoft.com/office/drawing/2014/main" id="{7C070BC7-60D6-4B11-AE34-4FFB34A4E6AC}"/>
              </a:ext>
            </a:extLst>
          </p:cNvPr>
          <p:cNvGraphicFramePr>
            <a:graphicFrameLocks/>
          </p:cNvGraphicFramePr>
          <p:nvPr>
            <p:extLst>
              <p:ext uri="{D42A27DB-BD31-4B8C-83A1-F6EECF244321}">
                <p14:modId xmlns:p14="http://schemas.microsoft.com/office/powerpoint/2010/main" val="3071915755"/>
              </p:ext>
            </p:extLst>
          </p:nvPr>
        </p:nvGraphicFramePr>
        <p:xfrm>
          <a:off x="57832" y="1249710"/>
          <a:ext cx="12076336" cy="3609470"/>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Conector recto 30">
            <a:extLst>
              <a:ext uri="{FF2B5EF4-FFF2-40B4-BE49-F238E27FC236}">
                <a16:creationId xmlns:a16="http://schemas.microsoft.com/office/drawing/2014/main" id="{D38164E8-9CD3-4A29-9015-DCBF2388EEFF}"/>
              </a:ext>
            </a:extLst>
          </p:cNvPr>
          <p:cNvCxnSpPr>
            <a:cxnSpLocks/>
          </p:cNvCxnSpPr>
          <p:nvPr/>
        </p:nvCxnSpPr>
        <p:spPr>
          <a:xfrm>
            <a:off x="11446010" y="2066538"/>
            <a:ext cx="0" cy="1944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0E21BD6E-4EAB-4D29-85B0-B06B6D1A3C54}"/>
              </a:ext>
            </a:extLst>
          </p:cNvPr>
          <p:cNvSpPr/>
          <p:nvPr/>
        </p:nvSpPr>
        <p:spPr>
          <a:xfrm>
            <a:off x="-31530" y="5054005"/>
            <a:ext cx="2224277" cy="1292662"/>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p>
          <a:p>
            <a:pPr algn="ctr"/>
            <a:r>
              <a:rPr lang="es-CO" sz="2400" b="1" dirty="0">
                <a:solidFill>
                  <a:srgbClr val="00B050"/>
                </a:solidFill>
                <a:latin typeface="+mj-lt"/>
                <a:ea typeface="Calibri" panose="020F0502020204030204" pitchFamily="34" charset="0"/>
                <a:cs typeface="Arial" panose="020B0604020202020204" pitchFamily="34" charset="0"/>
              </a:rPr>
              <a:t>8,5%</a:t>
            </a:r>
          </a:p>
          <a:p>
            <a:pPr algn="ctr"/>
            <a:endParaRPr lang="es-CO" b="1" dirty="0">
              <a:solidFill>
                <a:srgbClr val="27689D"/>
              </a:solidFill>
              <a:latin typeface="+mj-lt"/>
              <a:cs typeface="Arial" panose="020B0604020202020204" pitchFamily="34" charset="0"/>
            </a:endParaRPr>
          </a:p>
        </p:txBody>
      </p:sp>
      <p:sp>
        <p:nvSpPr>
          <p:cNvPr id="35" name="Rectángulo 34">
            <a:extLst>
              <a:ext uri="{FF2B5EF4-FFF2-40B4-BE49-F238E27FC236}">
                <a16:creationId xmlns:a16="http://schemas.microsoft.com/office/drawing/2014/main" id="{B356F6A3-6080-4E6F-8A7F-34C8379C462C}"/>
              </a:ext>
            </a:extLst>
          </p:cNvPr>
          <p:cNvSpPr/>
          <p:nvPr/>
        </p:nvSpPr>
        <p:spPr>
          <a:xfrm>
            <a:off x="2102068" y="5210319"/>
            <a:ext cx="3821400" cy="1477328"/>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1,3 p.p </a:t>
            </a:r>
            <a:r>
              <a:rPr lang="es-CO" b="1" dirty="0">
                <a:solidFill>
                  <a:srgbClr val="27689D"/>
                </a:solidFill>
                <a:ea typeface="Calibri" panose="020F0502020204030204" pitchFamily="34" charset="0"/>
                <a:cs typeface="Arial" panose="020B0604020202020204" pitchFamily="34" charset="0"/>
              </a:rPr>
              <a:t>a la tasa del trimestre junio-agosto de  2020 (9,5%) </a:t>
            </a:r>
          </a:p>
          <a:p>
            <a:pPr algn="just"/>
            <a:r>
              <a:rPr lang="es-CO" dirty="0">
                <a:solidFill>
                  <a:srgbClr val="27689D"/>
                </a:solidFill>
                <a:ea typeface="Calibri" panose="020F0502020204030204" pitchFamily="34" charset="0"/>
                <a:cs typeface="Arial" panose="020B0604020202020204" pitchFamily="34" charset="0"/>
              </a:rPr>
              <a:t>que ha sido la tasa más alta en pandemia*.</a:t>
            </a:r>
          </a:p>
        </p:txBody>
      </p:sp>
      <p:sp>
        <p:nvSpPr>
          <p:cNvPr id="36" name="CuadroTexto 35">
            <a:extLst>
              <a:ext uri="{FF2B5EF4-FFF2-40B4-BE49-F238E27FC236}">
                <a16:creationId xmlns:a16="http://schemas.microsoft.com/office/drawing/2014/main" id="{E10A7262-B421-4075-A406-210FDE4188FD}"/>
              </a:ext>
            </a:extLst>
          </p:cNvPr>
          <p:cNvSpPr txBox="1"/>
          <p:nvPr/>
        </p:nvSpPr>
        <p:spPr>
          <a:xfrm>
            <a:off x="7318976" y="5004508"/>
            <a:ext cx="1358824" cy="1569660"/>
          </a:xfrm>
          <a:prstGeom prst="rect">
            <a:avLst/>
          </a:prstGeom>
          <a:noFill/>
        </p:spPr>
        <p:txBody>
          <a:bodyPr wrap="square">
            <a:spAutoFit/>
          </a:bodyPr>
          <a:lstStyle/>
          <a:p>
            <a:pPr algn="ctr"/>
            <a:endParaRPr lang="es-CO" b="1" dirty="0">
              <a:solidFill>
                <a:srgbClr val="27689D"/>
              </a:solidFill>
              <a:latin typeface="+mj-lt"/>
              <a:cs typeface="Arial" panose="020B0604020202020204" pitchFamily="34" charset="0"/>
            </a:endParaRPr>
          </a:p>
          <a:p>
            <a:pPr algn="ctr"/>
            <a:r>
              <a:rPr lang="es-CO" sz="2400" b="1" dirty="0">
                <a:solidFill>
                  <a:srgbClr val="00B050"/>
                </a:solidFill>
                <a:latin typeface="+mj-lt"/>
                <a:cs typeface="Arial" panose="020B0604020202020204" pitchFamily="34" charset="0"/>
              </a:rPr>
              <a:t>4,47</a:t>
            </a:r>
            <a:r>
              <a:rPr lang="es-CO" b="1" dirty="0">
                <a:solidFill>
                  <a:srgbClr val="00B050"/>
                </a:solidFill>
                <a:latin typeface="+mj-lt"/>
                <a:cs typeface="Arial" panose="020B0604020202020204" pitchFamily="34" charset="0"/>
              </a:rPr>
              <a:t> millones de ocupados</a:t>
            </a:r>
            <a:endParaRPr lang="es-CO" dirty="0">
              <a:solidFill>
                <a:srgbClr val="00B050"/>
              </a:solidFill>
              <a:latin typeface="+mj-lt"/>
              <a:cs typeface="Arial" panose="020B0604020202020204" pitchFamily="34" charset="0"/>
            </a:endParaRPr>
          </a:p>
        </p:txBody>
      </p:sp>
      <p:sp>
        <p:nvSpPr>
          <p:cNvPr id="40" name="Rectángulo 39">
            <a:extLst>
              <a:ext uri="{FF2B5EF4-FFF2-40B4-BE49-F238E27FC236}">
                <a16:creationId xmlns:a16="http://schemas.microsoft.com/office/drawing/2014/main" id="{A68A20ED-D4B7-48D0-BC59-169060F73558}"/>
              </a:ext>
            </a:extLst>
          </p:cNvPr>
          <p:cNvSpPr/>
          <p:nvPr/>
        </p:nvSpPr>
        <p:spPr>
          <a:xfrm>
            <a:off x="2926705" y="4771543"/>
            <a:ext cx="6021660"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Trimestre marzo – mayo de 2021</a:t>
            </a:r>
            <a:endParaRPr lang="es-CO" sz="1800" b="1" dirty="0">
              <a:solidFill>
                <a:srgbClr val="00B050"/>
              </a:solidFill>
              <a:latin typeface="+mj-lt"/>
              <a:ea typeface="Calibri" panose="020F0502020204030204" pitchFamily="34" charset="0"/>
              <a:cs typeface="Arial" panose="020B0604020202020204" pitchFamily="34" charset="0"/>
            </a:endParaRPr>
          </a:p>
          <a:p>
            <a:pPr algn="ctr"/>
            <a:endParaRPr lang="es-CO" b="1" dirty="0">
              <a:solidFill>
                <a:srgbClr val="27689D"/>
              </a:solidFill>
              <a:latin typeface="+mj-lt"/>
              <a:cs typeface="Arial" panose="020B0604020202020204" pitchFamily="34" charset="0"/>
            </a:endParaRPr>
          </a:p>
        </p:txBody>
      </p:sp>
      <p:sp>
        <p:nvSpPr>
          <p:cNvPr id="41" name="CuadroTexto 40">
            <a:extLst>
              <a:ext uri="{FF2B5EF4-FFF2-40B4-BE49-F238E27FC236}">
                <a16:creationId xmlns:a16="http://schemas.microsoft.com/office/drawing/2014/main" id="{35D13944-7626-4F09-9441-1372AA947E43}"/>
              </a:ext>
            </a:extLst>
          </p:cNvPr>
          <p:cNvSpPr txBox="1"/>
          <p:nvPr/>
        </p:nvSpPr>
        <p:spPr>
          <a:xfrm>
            <a:off x="6119755" y="5194561"/>
            <a:ext cx="1342590" cy="1477328"/>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Población ocupada en el sector rural</a:t>
            </a:r>
          </a:p>
        </p:txBody>
      </p:sp>
      <p:cxnSp>
        <p:nvCxnSpPr>
          <p:cNvPr id="42" name="Conector recto 41">
            <a:extLst>
              <a:ext uri="{FF2B5EF4-FFF2-40B4-BE49-F238E27FC236}">
                <a16:creationId xmlns:a16="http://schemas.microsoft.com/office/drawing/2014/main" id="{1170F958-DE03-4D9A-BBE3-7F7B2D74AECE}"/>
              </a:ext>
            </a:extLst>
          </p:cNvPr>
          <p:cNvCxnSpPr>
            <a:cxnSpLocks/>
          </p:cNvCxnSpPr>
          <p:nvPr/>
        </p:nvCxnSpPr>
        <p:spPr>
          <a:xfrm>
            <a:off x="6021611" y="534312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6</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mayo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mayo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15,6%</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5,7 p.p</a:t>
            </a:r>
          </a:p>
          <a:p>
            <a:r>
              <a:rPr lang="es-CO" b="1" dirty="0">
                <a:solidFill>
                  <a:srgbClr val="27689D"/>
                </a:solidFill>
                <a:ea typeface="Calibri" panose="020F0502020204030204" pitchFamily="34" charset="0"/>
                <a:cs typeface="Arial" panose="020B0604020202020204" pitchFamily="34" charset="0"/>
              </a:rPr>
              <a:t>a la tasa del mismo mes un año atrás (21,4%)</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29057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1200329"/>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mayo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20,5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3,2 millones a la población ocupada en mayo de 2020</a:t>
            </a:r>
          </a:p>
        </p:txBody>
      </p:sp>
      <p:graphicFrame>
        <p:nvGraphicFramePr>
          <p:cNvPr id="13" name="Gráfico 12">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872402061"/>
              </p:ext>
            </p:extLst>
          </p:nvPr>
        </p:nvGraphicFramePr>
        <p:xfrm>
          <a:off x="192254" y="969781"/>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mayo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mayo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3,2 millones de personas </a:t>
            </a:r>
            <a:r>
              <a:rPr lang="es-MX" dirty="0">
                <a:solidFill>
                  <a:srgbClr val="27689D"/>
                </a:solidFill>
                <a:latin typeface="+mj-lt"/>
                <a:ea typeface="Calibri" panose="020F0502020204030204" pitchFamily="34" charset="0"/>
                <a:cs typeface="Arial" panose="020B0604020202020204" pitchFamily="34" charset="0"/>
              </a:rPr>
              <a:t>con respecto a mayo de 2020, pero </a:t>
            </a:r>
            <a:r>
              <a:rPr lang="es-MX" b="1" dirty="0">
                <a:solidFill>
                  <a:srgbClr val="27689D"/>
                </a:solidFill>
                <a:latin typeface="+mj-lt"/>
                <a:ea typeface="Calibri" panose="020F0502020204030204" pitchFamily="34" charset="0"/>
                <a:cs typeface="Arial" panose="020B0604020202020204" pitchFamily="34" charset="0"/>
              </a:rPr>
              <a:t>disminuyó en 1,7 millones de ocupados al compararse con mayo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45039" y="464280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3" name="Tabla 2">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2748372391"/>
              </p:ext>
            </p:extLst>
          </p:nvPr>
        </p:nvGraphicFramePr>
        <p:xfrm>
          <a:off x="345039" y="1208926"/>
          <a:ext cx="11501922" cy="3447128"/>
        </p:xfrm>
        <a:graphic>
          <a:graphicData uri="http://schemas.openxmlformats.org/drawingml/2006/table">
            <a:tbl>
              <a:tblPr/>
              <a:tblGrid>
                <a:gridCol w="7164000">
                  <a:extLst>
                    <a:ext uri="{9D8B030D-6E8A-4147-A177-3AD203B41FA5}">
                      <a16:colId xmlns:a16="http://schemas.microsoft.com/office/drawing/2014/main" val="994517900"/>
                    </a:ext>
                  </a:extLst>
                </a:gridCol>
                <a:gridCol w="772209">
                  <a:extLst>
                    <a:ext uri="{9D8B030D-6E8A-4147-A177-3AD203B41FA5}">
                      <a16:colId xmlns:a16="http://schemas.microsoft.com/office/drawing/2014/main" val="4261950327"/>
                    </a:ext>
                  </a:extLst>
                </a:gridCol>
                <a:gridCol w="812852">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11537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Mayo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Mayo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Mayo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2019-2021</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199243">
                <a:tc>
                  <a:txBody>
                    <a:bodyPr/>
                    <a:lstStyle/>
                    <a:p>
                      <a:pPr algn="l" rtl="0" fontAlgn="ctr"/>
                      <a:r>
                        <a:rPr lang="es-CO" sz="1400" b="0" i="0" u="none" strike="noStrike">
                          <a:solidFill>
                            <a:srgbClr val="27689D"/>
                          </a:solidFill>
                          <a:effectLst/>
                          <a:latin typeface="Arial" panose="020B0604020202020204" pitchFamily="34" charset="0"/>
                        </a:rPr>
                        <a:t>Población ocupada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22.164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17.262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20.467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3.207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-1.697</a:t>
                      </a:r>
                    </a:p>
                  </a:txBody>
                  <a:tcPr marL="9525" marR="9525" marT="9525" marB="0" anchor="ctr">
                    <a:lnL>
                      <a:noFill/>
                    </a:lnL>
                    <a:lnR>
                      <a:noFill/>
                    </a:lnR>
                    <a:lnT>
                      <a:noFill/>
                    </a:lnT>
                    <a:lnB>
                      <a:noFill/>
                    </a:lnB>
                  </a:tcPr>
                </a:tc>
                <a:extLst>
                  <a:ext uri="{0D108BD9-81ED-4DB2-BD59-A6C34878D82A}">
                    <a16:rowId xmlns:a16="http://schemas.microsoft.com/office/drawing/2014/main" val="3929140479"/>
                  </a:ext>
                </a:extLst>
              </a:tr>
              <a:tr h="199243">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4.259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3.349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4.061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712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1.470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1.006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1.455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449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2.468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1.752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2.148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-320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1.916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1.375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1.720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345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-196</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99243">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2.701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2.014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2.304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-397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1.560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1.356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1.585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MX" sz="1400" b="0" i="0" u="none" strike="noStrike" dirty="0">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1.579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1.169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1.366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3.252</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2.684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2.865</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181</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-387</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680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636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761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81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165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289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124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282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369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87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354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250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301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-53</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1.348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1.217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1.242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-106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mayo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181 mil ocupados en comparación </a:t>
            </a:r>
            <a:r>
              <a:rPr lang="es-MX" dirty="0">
                <a:solidFill>
                  <a:srgbClr val="27689D"/>
                </a:solidFill>
                <a:latin typeface="+mj-lt"/>
                <a:ea typeface="Calibri" panose="020F0502020204030204" pitchFamily="34" charset="0"/>
                <a:cs typeface="Arial" panose="020B0604020202020204" pitchFamily="34" charset="0"/>
              </a:rPr>
              <a:t>con mayo de 2020</a:t>
            </a:r>
            <a:r>
              <a:rPr lang="es-MX" b="1" dirty="0">
                <a:solidFill>
                  <a:srgbClr val="27689D"/>
                </a:solidFill>
                <a:latin typeface="+mj-lt"/>
                <a:ea typeface="Calibri" panose="020F0502020204030204" pitchFamily="34" charset="0"/>
                <a:cs typeface="Arial" panose="020B0604020202020204" pitchFamily="34" charset="0"/>
              </a:rPr>
              <a:t> y disminuyó en 387 mil ocupados </a:t>
            </a:r>
            <a:r>
              <a:rPr lang="es-MX" dirty="0">
                <a:solidFill>
                  <a:srgbClr val="27689D"/>
                </a:solidFill>
                <a:latin typeface="+mj-lt"/>
                <a:ea typeface="Calibri" panose="020F0502020204030204" pitchFamily="34" charset="0"/>
                <a:cs typeface="Arial" panose="020B0604020202020204" pitchFamily="34" charset="0"/>
              </a:rPr>
              <a:t>con respecto a mayo de 2019 (mes sin COVID – 19).</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mayo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mayo, </a:t>
            </a:r>
            <a:r>
              <a:rPr lang="es-MX" b="1" dirty="0">
                <a:solidFill>
                  <a:srgbClr val="27689D"/>
                </a:solidFill>
                <a:ea typeface="Calibri" panose="020F0502020204030204" pitchFamily="34" charset="0"/>
                <a:cs typeface="Arial" panose="020B0604020202020204" pitchFamily="34" charset="0"/>
              </a:rPr>
              <a:t>la tasa de desempleo en el sector rural fue de 10,3%</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0,8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mayo de 2020 (11,1%) </a:t>
            </a:r>
            <a:r>
              <a:rPr lang="es-MX" b="1" dirty="0">
                <a:solidFill>
                  <a:srgbClr val="27689D"/>
                </a:solidFill>
                <a:ea typeface="Calibri" panose="020F0502020204030204" pitchFamily="34" charset="0"/>
                <a:cs typeface="Arial" panose="020B0604020202020204" pitchFamily="34" charset="0"/>
              </a:rPr>
              <a:t>y un aumento de 3,9 puntos porcentuales con respecto a la tasa de desempleo presentada en mayo de 2019 (6,4%).</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mayo,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392 mil personas </a:t>
            </a:r>
            <a:r>
              <a:rPr lang="es-MX" dirty="0">
                <a:solidFill>
                  <a:srgbClr val="27689D"/>
                </a:solidFill>
                <a:latin typeface="+mj-lt"/>
                <a:ea typeface="Calibri" panose="020F0502020204030204" pitchFamily="34" charset="0"/>
                <a:cs typeface="Arial" panose="020B0604020202020204" pitchFamily="34" charset="0"/>
              </a:rPr>
              <a:t>con respecto a mayo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1214535593"/>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9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Mayo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dirty="0">
                          <a:solidFill>
                            <a:srgbClr val="1F4E78"/>
                          </a:solidFill>
                          <a:effectLst/>
                          <a:latin typeface="Arial" panose="020B0604020202020204" pitchFamily="34" charset="0"/>
                        </a:rPr>
                        <a:t>Mayo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dirty="0">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4.462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4.862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400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fontAlgn="ctr"/>
                      <a:r>
                        <a:rPr lang="es-CO" sz="1600" b="1" i="0" u="none" strike="noStrike" dirty="0">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3.967</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4.359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392</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fontAlgn="ctr"/>
                      <a:r>
                        <a:rPr lang="es-CO" sz="1600" b="1" i="0" u="none" strike="noStrike" dirty="0">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495</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503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fontAlgn="ctr"/>
                      <a:r>
                        <a:rPr lang="es-CO" sz="1600" b="1" i="0" u="none" strike="noStrike" dirty="0">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4.336</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4.002</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-334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fontAlgn="ctr"/>
                      <a:r>
                        <a:rPr lang="es-CO" sz="1600" b="1" i="0" u="none" strike="noStrike" dirty="0">
                          <a:solidFill>
                            <a:srgbClr val="1F4E78"/>
                          </a:solidFill>
                          <a:effectLst/>
                          <a:latin typeface="Arial" panose="020B0604020202020204" pitchFamily="34" charset="0"/>
                        </a:rPr>
                        <a:t>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11,1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10,3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-0,8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fontAlgn="ctr"/>
                      <a:r>
                        <a:rPr lang="es-CO" sz="1600" b="1" i="0" u="none" strike="noStrike" dirty="0">
                          <a:solidFill>
                            <a:srgbClr val="1F4E78"/>
                          </a:solidFill>
                          <a:effectLst/>
                          <a:latin typeface="Arial" panose="020B0604020202020204" pitchFamily="34" charset="0"/>
                        </a:rPr>
                        <a:t>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45,1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49,2</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4,1</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fontAlgn="ctr"/>
                      <a:r>
                        <a:rPr lang="es-CO" sz="1600" b="1" i="0" u="none" strike="noStrike" dirty="0">
                          <a:solidFill>
                            <a:srgbClr val="1F4E78"/>
                          </a:solidFill>
                          <a:effectLst/>
                          <a:latin typeface="Arial" panose="020B0604020202020204" pitchFamily="34" charset="0"/>
                        </a:rPr>
                        <a:t>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50,7</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54,8</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4,1</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3" name="Gráfico 12">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690597908"/>
              </p:ext>
            </p:extLst>
          </p:nvPr>
        </p:nvGraphicFramePr>
        <p:xfrm>
          <a:off x="6106404" y="1469384"/>
          <a:ext cx="6085596" cy="3496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marzo – mayo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47278"/>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35782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15,0%</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15298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2,8 p.p</a:t>
            </a:r>
          </a:p>
          <a:p>
            <a:r>
              <a:rPr lang="es-CO" b="1" dirty="0">
                <a:solidFill>
                  <a:srgbClr val="27689D"/>
                </a:solidFill>
                <a:ea typeface="Calibri" panose="020F0502020204030204" pitchFamily="34" charset="0"/>
                <a:cs typeface="Arial" panose="020B0604020202020204" pitchFamily="34" charset="0"/>
              </a:rPr>
              <a:t>a la tasa del mismo trimestre un año atrás (17,8%)</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14380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40040" y="536042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9,1%</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16101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1,0 p.p </a:t>
            </a:r>
          </a:p>
          <a:p>
            <a:r>
              <a:rPr lang="es-CO" b="1" dirty="0">
                <a:solidFill>
                  <a:srgbClr val="27689D"/>
                </a:solidFill>
                <a:ea typeface="Calibri" panose="020F0502020204030204" pitchFamily="34" charset="0"/>
                <a:cs typeface="Arial" panose="020B0604020202020204" pitchFamily="34" charset="0"/>
              </a:rPr>
              <a:t>a la tasa del mismo trimestre un año atrás (10,1%)</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023606935"/>
              </p:ext>
            </p:extLst>
          </p:nvPr>
        </p:nvGraphicFramePr>
        <p:xfrm>
          <a:off x="598541" y="1093192"/>
          <a:ext cx="10994918"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marzo – mayo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3,0 millones de ocupados (14,8%).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4260043168"/>
              </p:ext>
            </p:extLst>
          </p:nvPr>
        </p:nvGraphicFramePr>
        <p:xfrm>
          <a:off x="253549" y="1093475"/>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97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marzo – mayo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8" name="Gráfico 7">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761174000"/>
              </p:ext>
            </p:extLst>
          </p:nvPr>
        </p:nvGraphicFramePr>
        <p:xfrm>
          <a:off x="1311542" y="1219160"/>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marzo – mayo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74627558"/>
              </p:ext>
            </p:extLst>
          </p:nvPr>
        </p:nvGraphicFramePr>
        <p:xfrm>
          <a:off x="253549" y="1173378"/>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marzo – mayo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33 mil ocupados.</a:t>
            </a:r>
            <a:endParaRPr lang="es-CO" b="1" dirty="0">
              <a:latin typeface="+mj-lt"/>
              <a:cs typeface="Arial" panose="020B0604020202020204" pitchFamily="34" charset="0"/>
            </a:endParaRPr>
          </a:p>
        </p:txBody>
      </p:sp>
      <p:graphicFrame>
        <p:nvGraphicFramePr>
          <p:cNvPr id="11" name="Gráfico 1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4113522117"/>
              </p:ext>
            </p:extLst>
          </p:nvPr>
        </p:nvGraphicFramePr>
        <p:xfrm>
          <a:off x="1116031" y="1303908"/>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3967B9-ACDE-4FFF-9D0B-76936D8579A0}"/>
</file>

<file path=customXml/itemProps2.xml><?xml version="1.0" encoding="utf-8"?>
<ds:datastoreItem xmlns:ds="http://schemas.openxmlformats.org/officeDocument/2006/customXml" ds:itemID="{2A569217-9062-4ABB-9BF8-9126D20EC5F2}"/>
</file>

<file path=customXml/itemProps3.xml><?xml version="1.0" encoding="utf-8"?>
<ds:datastoreItem xmlns:ds="http://schemas.openxmlformats.org/officeDocument/2006/customXml" ds:itemID="{48D30232-0D4C-4E69-8363-5D6BA2F1B532}"/>
</file>

<file path=docProps/app.xml><?xml version="1.0" encoding="utf-8"?>
<Properties xmlns="http://schemas.openxmlformats.org/officeDocument/2006/extended-properties" xmlns:vt="http://schemas.openxmlformats.org/officeDocument/2006/docPropsVTypes">
  <TotalTime>5822</TotalTime>
  <Words>1858</Words>
  <Application>Microsoft Office PowerPoint</Application>
  <PresentationFormat>Panorámica</PresentationFormat>
  <Paragraphs>466</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358</cp:revision>
  <dcterms:created xsi:type="dcterms:W3CDTF">2019-02-12T04:28:07Z</dcterms:created>
  <dcterms:modified xsi:type="dcterms:W3CDTF">2021-06-30T20:45:57Z</dcterms:modified>
</cp:coreProperties>
</file>