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entation.xml" ContentType="application/vnd.openxmlformats-officedocument.presentationml.presentation.main+xml"/>
  <Override PartName="/ppt/drawings/drawing2.xml" ContentType="application/vnd.openxmlformats-officedocument.drawingml.chartshapes+xml"/>
  <Override PartName="/ppt/drawings/drawing4.xml" ContentType="application/vnd.openxmlformats-officedocument.drawingml.chartshapes+xml"/>
  <Override PartName="/ppt/drawings/drawing3.xml" ContentType="application/vnd.openxmlformats-officedocument.drawingml.chartshapes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3.xml" ContentType="application/vnd.openxmlformats-officedocument.drawingml.chart+xml"/>
  <Override PartName="/ppt/theme/theme1.xml" ContentType="application/vnd.openxmlformats-officedocument.theme+xml"/>
  <Override PartName="/ppt/charts/colors2.xml" ContentType="application/vnd.ms-office.chartcolorstyle+xml"/>
  <Override PartName="/ppt/notesMasters/notesMaster1.xml" ContentType="application/vnd.openxmlformats-officedocument.presentationml.notesMaster+xml"/>
  <Override PartName="/ppt/charts/style1.xml" ContentType="application/vnd.ms-office.chartstyle+xml"/>
  <Override PartName="/ppt/theme/theme2.xml" ContentType="application/vnd.openxmlformats-officedocument.theme+xml"/>
  <Override PartName="/ppt/charts/chart2.xml" ContentType="application/vnd.openxmlformats-officedocument.drawingml.chart+xml"/>
  <Override PartName="/ppt/charts/colors1.xml" ContentType="application/vnd.ms-office.chartcolorstyle+xml"/>
  <Override PartName="/ppt/charts/style2.xml" ContentType="application/vnd.ms-office.chartstyle+xml"/>
  <Override PartName="/ppt/charts/chart1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olors5.xml" ContentType="application/vnd.ms-office.chartcolorstyle+xml"/>
  <Override PartName="/ppt/charts/style5.xml" ContentType="application/vnd.ms-office.chartstyle+xml"/>
  <Override PartName="/ppt/charts/style3.xml" ContentType="application/vnd.ms-office.chartstyl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charts/colors4.xml" ContentType="application/vnd.ms-office.chartcolorstyle+xml"/>
  <Override PartName="/ppt/charts/style4.xml" ContentType="application/vnd.ms-office.chartstyl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olors3.xml" ContentType="application/vnd.ms-office.chartcolorstyl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82" r:id="rId3"/>
    <p:sldId id="284" r:id="rId4"/>
    <p:sldId id="283" r:id="rId5"/>
    <p:sldId id="285" r:id="rId6"/>
    <p:sldId id="275" r:id="rId7"/>
    <p:sldId id="276" r:id="rId8"/>
    <p:sldId id="279" r:id="rId9"/>
    <p:sldId id="280" r:id="rId10"/>
    <p:sldId id="281" r:id="rId11"/>
    <p:sldId id="273" r:id="rId12"/>
    <p:sldId id="278" r:id="rId13"/>
    <p:sldId id="264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7689D"/>
    <a:srgbClr val="595959"/>
    <a:srgbClr val="1F4E79"/>
    <a:srgbClr val="009165"/>
    <a:srgbClr val="009267"/>
    <a:srgbClr val="0091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79874" autoAdjust="0"/>
  </p:normalViewPr>
  <p:slideViewPr>
    <p:cSldViewPr snapToGrid="0">
      <p:cViewPr varScale="1">
        <p:scale>
          <a:sx n="91" d="100"/>
          <a:sy n="91" d="100"/>
        </p:scale>
        <p:origin x="129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>
      <p:cViewPr varScale="1">
        <p:scale>
          <a:sx n="70" d="100"/>
          <a:sy n="70" d="100"/>
        </p:scale>
        <p:origin x="238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2-EMPLEO\2020\CUADR&#211;%20Y%20GR&#193;FICO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F:\NESTOR%20JULIO%20HERNANDEZ\1-MADR\11-INDICADORES%20ECON&#211;MICOS\2-EMPLEO\2020\CUADR&#211;%20Y%20GR&#193;FICO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F:\NESTOR%20JULIO%20HERNANDEZ\1-MADR\11-INDICADORES%20ECON&#211;MICOS\2-EMPLEO\2020\CUADR&#211;%20Y%20GR&#193;FICOS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F:\NESTOR%20JULIO%20HERNANDEZ\1-MADR\11-INDICADORES%20ECON&#211;MICOS\2-EMPLEO\2020\CUADR&#211;%20Y%20GR&#193;FICOS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chartUserShapes" Target="../drawings/drawing3.xml"/><Relationship Id="rId4" Type="http://schemas.openxmlformats.org/officeDocument/2006/relationships/oleObject" Target="file:///F:\NESTOR%20JULIO%20HERNANDEZ\1-MADR\11-INDICADORES%20ECON&#211;MICOS\2-EMPLEO\2020\CUADR&#211;%20Y%20GR&#193;FICOS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chartUserShapes" Target="../drawings/drawing4.xml"/><Relationship Id="rId4" Type="http://schemas.openxmlformats.org/officeDocument/2006/relationships/oleObject" Target="file:///F:\NESTOR%20JULIO%20HERNANDEZ\1-MADR\11-INDICADORES%20ECON&#211;MICOS\2-EMPLEO\2020\CUADR&#211;%20Y%20GR&#193;FICO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997266653459319E-2"/>
          <c:y val="1.5690989445991382E-2"/>
          <c:w val="0.91417165135099576"/>
          <c:h val="0.80344981467480503"/>
        </c:manualLayout>
      </c:layout>
      <c:lineChart>
        <c:grouping val="standard"/>
        <c:varyColors val="0"/>
        <c:ser>
          <c:idx val="0"/>
          <c:order val="0"/>
          <c:tx>
            <c:strRef>
              <c:f>Hoja3!$F$20</c:f>
              <c:strCache>
                <c:ptCount val="1"/>
                <c:pt idx="0">
                  <c:v>TD Nacional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Hoja3!$E$21:$E$40</c:f>
              <c:strCache>
                <c:ptCount val="20"/>
                <c:pt idx="0">
                  <c:v>May-2001</c:v>
                </c:pt>
                <c:pt idx="1">
                  <c:v>May-2002</c:v>
                </c:pt>
                <c:pt idx="2">
                  <c:v>May-2003</c:v>
                </c:pt>
                <c:pt idx="3">
                  <c:v>May-2004</c:v>
                </c:pt>
                <c:pt idx="4">
                  <c:v>May-2005</c:v>
                </c:pt>
                <c:pt idx="5">
                  <c:v>May-2006</c:v>
                </c:pt>
                <c:pt idx="6">
                  <c:v>May-2007</c:v>
                </c:pt>
                <c:pt idx="7">
                  <c:v>May-2008</c:v>
                </c:pt>
                <c:pt idx="8">
                  <c:v>May-2009</c:v>
                </c:pt>
                <c:pt idx="9">
                  <c:v>May-2010</c:v>
                </c:pt>
                <c:pt idx="10">
                  <c:v>May-2011</c:v>
                </c:pt>
                <c:pt idx="11">
                  <c:v>May-2012</c:v>
                </c:pt>
                <c:pt idx="12">
                  <c:v>May-2013</c:v>
                </c:pt>
                <c:pt idx="13">
                  <c:v>May-2014</c:v>
                </c:pt>
                <c:pt idx="14">
                  <c:v>May-2015</c:v>
                </c:pt>
                <c:pt idx="15">
                  <c:v>May-2016</c:v>
                </c:pt>
                <c:pt idx="16">
                  <c:v>May-2017</c:v>
                </c:pt>
                <c:pt idx="17">
                  <c:v>May-2018</c:v>
                </c:pt>
                <c:pt idx="18">
                  <c:v>May-2019</c:v>
                </c:pt>
                <c:pt idx="19">
                  <c:v>May-2020</c:v>
                </c:pt>
              </c:strCache>
            </c:strRef>
          </c:cat>
          <c:val>
            <c:numRef>
              <c:f>Hoja3!$F$21:$F$40</c:f>
              <c:numCache>
                <c:formatCode>0.00</c:formatCode>
                <c:ptCount val="20"/>
                <c:pt idx="0">
                  <c:v>14.226298584799482</c:v>
                </c:pt>
                <c:pt idx="1">
                  <c:v>14.425350047120597</c:v>
                </c:pt>
                <c:pt idx="2">
                  <c:v>12.893025040735598</c:v>
                </c:pt>
                <c:pt idx="3">
                  <c:v>13.752336903749182</c:v>
                </c:pt>
                <c:pt idx="4">
                  <c:v>12.305398164265476</c:v>
                </c:pt>
                <c:pt idx="5">
                  <c:v>11.883684430821573</c:v>
                </c:pt>
                <c:pt idx="6">
                  <c:v>11.528865797663457</c:v>
                </c:pt>
                <c:pt idx="7">
                  <c:v>10.83821746075996</c:v>
                </c:pt>
                <c:pt idx="8">
                  <c:v>11.663908146395849</c:v>
                </c:pt>
                <c:pt idx="9">
                  <c:v>12.040433591097246</c:v>
                </c:pt>
                <c:pt idx="10">
                  <c:v>11.244290289141999</c:v>
                </c:pt>
                <c:pt idx="11">
                  <c:v>10.70946878597657</c:v>
                </c:pt>
                <c:pt idx="12">
                  <c:v>9.4211416354269044</c:v>
                </c:pt>
                <c:pt idx="13">
                  <c:v>8.7982368909579289</c:v>
                </c:pt>
                <c:pt idx="14">
                  <c:v>8.9337302074684004</c:v>
                </c:pt>
                <c:pt idx="15">
                  <c:v>8.847447439136225</c:v>
                </c:pt>
                <c:pt idx="16">
                  <c:v>9.4170007474349386</c:v>
                </c:pt>
                <c:pt idx="17">
                  <c:v>9.7299733852574253</c:v>
                </c:pt>
                <c:pt idx="18">
                  <c:v>10.537643253834606</c:v>
                </c:pt>
                <c:pt idx="19">
                  <c:v>21.378491791541524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887E-4614-BFD8-D8D0C01C92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700052352"/>
        <c:axId val="1887608784"/>
      </c:lineChart>
      <c:catAx>
        <c:axId val="1700052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87608784"/>
        <c:crosses val="autoZero"/>
        <c:auto val="1"/>
        <c:lblAlgn val="ctr"/>
        <c:lblOffset val="100"/>
        <c:noMultiLvlLbl val="0"/>
      </c:catAx>
      <c:valAx>
        <c:axId val="188760878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rgbClr val="595959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CO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rgbClr val="595959"/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700052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rgbClr val="595959"/>
          </a:solidFill>
        </a:defRPr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'TASA DE DESEMPLEO'!$D$237</c:f>
              <c:strCache>
                <c:ptCount val="1"/>
                <c:pt idx="0">
                  <c:v> TD Nacional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squar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DESEMPLEO'!$C$239:$C$257</c:f>
              <c:strCache>
                <c:ptCount val="19"/>
                <c:pt idx="0">
                  <c:v>mar - May 2002</c:v>
                </c:pt>
                <c:pt idx="1">
                  <c:v>mar - May 2003</c:v>
                </c:pt>
                <c:pt idx="2">
                  <c:v>mar - May 2004</c:v>
                </c:pt>
                <c:pt idx="3">
                  <c:v>mar - May 2005</c:v>
                </c:pt>
                <c:pt idx="4">
                  <c:v>mar - May 2006</c:v>
                </c:pt>
                <c:pt idx="5">
                  <c:v>mar - May 2007</c:v>
                </c:pt>
                <c:pt idx="6">
                  <c:v>mar - May 2008</c:v>
                </c:pt>
                <c:pt idx="7">
                  <c:v>mar - May 2009</c:v>
                </c:pt>
                <c:pt idx="8">
                  <c:v>mar - May 2010</c:v>
                </c:pt>
                <c:pt idx="9">
                  <c:v>mar - May 2011</c:v>
                </c:pt>
                <c:pt idx="10">
                  <c:v>mar - May 2012</c:v>
                </c:pt>
                <c:pt idx="11">
                  <c:v>mar - May 2013</c:v>
                </c:pt>
                <c:pt idx="12">
                  <c:v>mar - May 2014</c:v>
                </c:pt>
                <c:pt idx="13">
                  <c:v>mar - May 2015</c:v>
                </c:pt>
                <c:pt idx="14">
                  <c:v>mar - May 2016</c:v>
                </c:pt>
                <c:pt idx="15">
                  <c:v>mar - May 2017</c:v>
                </c:pt>
                <c:pt idx="16">
                  <c:v>mar - May 2018</c:v>
                </c:pt>
                <c:pt idx="17">
                  <c:v>mar - May 2019</c:v>
                </c:pt>
                <c:pt idx="18">
                  <c:v>mar - May 2020</c:v>
                </c:pt>
              </c:strCache>
            </c:strRef>
          </c:cat>
          <c:val>
            <c:numRef>
              <c:f>'TASA DE DESEMPLEO'!$D$239:$D$257</c:f>
              <c:numCache>
                <c:formatCode>_(* #,##0.00_);_(* \(#,##0.00\);_(* "-"??_);_(@_)</c:formatCode>
                <c:ptCount val="19"/>
                <c:pt idx="0">
                  <c:v>15.227311020817098</c:v>
                </c:pt>
                <c:pt idx="1">
                  <c:v>13.55782522537196</c:v>
                </c:pt>
                <c:pt idx="2">
                  <c:v>14.017184161291569</c:v>
                </c:pt>
                <c:pt idx="3">
                  <c:v>12.437508433500927</c:v>
                </c:pt>
                <c:pt idx="4">
                  <c:v>11.742827835404041</c:v>
                </c:pt>
                <c:pt idx="5">
                  <c:v>11.448814733821676</c:v>
                </c:pt>
                <c:pt idx="6">
                  <c:v>11.064456957571768</c:v>
                </c:pt>
                <c:pt idx="7">
                  <c:v>11.931712226773024</c:v>
                </c:pt>
                <c:pt idx="8">
                  <c:v>12.030150831271859</c:v>
                </c:pt>
                <c:pt idx="9">
                  <c:v>11.101567057883804</c:v>
                </c:pt>
                <c:pt idx="10">
                  <c:v>10.646637992894135</c:v>
                </c:pt>
                <c:pt idx="11">
                  <c:v>9.928840791468863</c:v>
                </c:pt>
                <c:pt idx="12">
                  <c:v>9.1622958825970482</c:v>
                </c:pt>
                <c:pt idx="13">
                  <c:v>9.1022559951798758</c:v>
                </c:pt>
                <c:pt idx="14">
                  <c:v>9.329490859666512</c:v>
                </c:pt>
                <c:pt idx="15">
                  <c:v>9.3398803906399142</c:v>
                </c:pt>
                <c:pt idx="16">
                  <c:v>9.5433931884553242</c:v>
                </c:pt>
                <c:pt idx="17">
                  <c:v>10.564021245484296</c:v>
                </c:pt>
                <c:pt idx="18">
                  <c:v>17.779082054336094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652C-43E2-AEBA-D15085430EC7}"/>
            </c:ext>
          </c:extLst>
        </c:ser>
        <c:ser>
          <c:idx val="1"/>
          <c:order val="1"/>
          <c:tx>
            <c:strRef>
              <c:f>'TASA DE DESEMPLEO'!$E$237</c:f>
              <c:strCache>
                <c:ptCount val="1"/>
                <c:pt idx="0">
                  <c:v> TD Cabeceras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diamond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DESEMPLEO'!$C$239:$C$257</c:f>
              <c:strCache>
                <c:ptCount val="19"/>
                <c:pt idx="0">
                  <c:v>mar - May 2002</c:v>
                </c:pt>
                <c:pt idx="1">
                  <c:v>mar - May 2003</c:v>
                </c:pt>
                <c:pt idx="2">
                  <c:v>mar - May 2004</c:v>
                </c:pt>
                <c:pt idx="3">
                  <c:v>mar - May 2005</c:v>
                </c:pt>
                <c:pt idx="4">
                  <c:v>mar - May 2006</c:v>
                </c:pt>
                <c:pt idx="5">
                  <c:v>mar - May 2007</c:v>
                </c:pt>
                <c:pt idx="6">
                  <c:v>mar - May 2008</c:v>
                </c:pt>
                <c:pt idx="7">
                  <c:v>mar - May 2009</c:v>
                </c:pt>
                <c:pt idx="8">
                  <c:v>mar - May 2010</c:v>
                </c:pt>
                <c:pt idx="9">
                  <c:v>mar - May 2011</c:v>
                </c:pt>
                <c:pt idx="10">
                  <c:v>mar - May 2012</c:v>
                </c:pt>
                <c:pt idx="11">
                  <c:v>mar - May 2013</c:v>
                </c:pt>
                <c:pt idx="12">
                  <c:v>mar - May 2014</c:v>
                </c:pt>
                <c:pt idx="13">
                  <c:v>mar - May 2015</c:v>
                </c:pt>
                <c:pt idx="14">
                  <c:v>mar - May 2016</c:v>
                </c:pt>
                <c:pt idx="15">
                  <c:v>mar - May 2017</c:v>
                </c:pt>
                <c:pt idx="16">
                  <c:v>mar - May 2018</c:v>
                </c:pt>
                <c:pt idx="17">
                  <c:v>mar - May 2019</c:v>
                </c:pt>
                <c:pt idx="18">
                  <c:v>mar - May 2020</c:v>
                </c:pt>
              </c:strCache>
            </c:strRef>
          </c:cat>
          <c:val>
            <c:numRef>
              <c:f>'TASA DE DESEMPLEO'!$E$239:$E$257</c:f>
              <c:numCache>
                <c:formatCode>_(* #,##0.00_);_(* \(#,##0.00\);_(* "-"??_);_(@_)</c:formatCode>
                <c:ptCount val="19"/>
                <c:pt idx="0">
                  <c:v>16.924188177275589</c:v>
                </c:pt>
                <c:pt idx="1">
                  <c:v>15.543525839443983</c:v>
                </c:pt>
                <c:pt idx="2">
                  <c:v>15.346973240370792</c:v>
                </c:pt>
                <c:pt idx="3">
                  <c:v>13.90601267629761</c:v>
                </c:pt>
                <c:pt idx="4">
                  <c:v>12.952849569861622</c:v>
                </c:pt>
                <c:pt idx="5">
                  <c:v>12.517438266310849</c:v>
                </c:pt>
                <c:pt idx="6">
                  <c:v>12.182859431680749</c:v>
                </c:pt>
                <c:pt idx="7">
                  <c:v>13.019388010404596</c:v>
                </c:pt>
                <c:pt idx="8">
                  <c:v>13.039619549459431</c:v>
                </c:pt>
                <c:pt idx="9">
                  <c:v>12.112412126268172</c:v>
                </c:pt>
                <c:pt idx="10">
                  <c:v>11.751301518910324</c:v>
                </c:pt>
                <c:pt idx="11">
                  <c:v>10.967655901375739</c:v>
                </c:pt>
                <c:pt idx="12">
                  <c:v>10.132492511534421</c:v>
                </c:pt>
                <c:pt idx="13">
                  <c:v>10.168335635646573</c:v>
                </c:pt>
                <c:pt idx="14">
                  <c:v>10.327433123708502</c:v>
                </c:pt>
                <c:pt idx="15">
                  <c:v>10.459123242296739</c:v>
                </c:pt>
                <c:pt idx="16">
                  <c:v>10.722118017928832</c:v>
                </c:pt>
                <c:pt idx="17">
                  <c:v>11.558824426027163</c:v>
                </c:pt>
                <c:pt idx="18">
                  <c:v>19.784246805846912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52C-43E2-AEBA-D15085430EC7}"/>
            </c:ext>
          </c:extLst>
        </c:ser>
        <c:ser>
          <c:idx val="2"/>
          <c:order val="2"/>
          <c:tx>
            <c:strRef>
              <c:f>'TASA DE DESEMPLEO'!$F$237</c:f>
              <c:strCache>
                <c:ptCount val="1"/>
                <c:pt idx="0">
                  <c:v> TD Rural 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'TASA DE DESEMPLEO'!$C$239:$C$257</c:f>
              <c:strCache>
                <c:ptCount val="19"/>
                <c:pt idx="0">
                  <c:v>mar - May 2002</c:v>
                </c:pt>
                <c:pt idx="1">
                  <c:v>mar - May 2003</c:v>
                </c:pt>
                <c:pt idx="2">
                  <c:v>mar - May 2004</c:v>
                </c:pt>
                <c:pt idx="3">
                  <c:v>mar - May 2005</c:v>
                </c:pt>
                <c:pt idx="4">
                  <c:v>mar - May 2006</c:v>
                </c:pt>
                <c:pt idx="5">
                  <c:v>mar - May 2007</c:v>
                </c:pt>
                <c:pt idx="6">
                  <c:v>mar - May 2008</c:v>
                </c:pt>
                <c:pt idx="7">
                  <c:v>mar - May 2009</c:v>
                </c:pt>
                <c:pt idx="8">
                  <c:v>mar - May 2010</c:v>
                </c:pt>
                <c:pt idx="9">
                  <c:v>mar - May 2011</c:v>
                </c:pt>
                <c:pt idx="10">
                  <c:v>mar - May 2012</c:v>
                </c:pt>
                <c:pt idx="11">
                  <c:v>mar - May 2013</c:v>
                </c:pt>
                <c:pt idx="12">
                  <c:v>mar - May 2014</c:v>
                </c:pt>
                <c:pt idx="13">
                  <c:v>mar - May 2015</c:v>
                </c:pt>
                <c:pt idx="14">
                  <c:v>mar - May 2016</c:v>
                </c:pt>
                <c:pt idx="15">
                  <c:v>mar - May 2017</c:v>
                </c:pt>
                <c:pt idx="16">
                  <c:v>mar - May 2018</c:v>
                </c:pt>
                <c:pt idx="17">
                  <c:v>mar - May 2019</c:v>
                </c:pt>
                <c:pt idx="18">
                  <c:v>mar - May 2020</c:v>
                </c:pt>
              </c:strCache>
            </c:strRef>
          </c:cat>
          <c:val>
            <c:numRef>
              <c:f>'TASA DE DESEMPLEO'!$F$239:$F$257</c:f>
              <c:numCache>
                <c:formatCode>_(* #,##0.00_);_(* \(#,##0.00\);_(* "-"??_);_(@_)</c:formatCode>
                <c:ptCount val="19"/>
                <c:pt idx="0">
                  <c:v>10.111571815027579</c:v>
                </c:pt>
                <c:pt idx="1">
                  <c:v>7.5132695168584407</c:v>
                </c:pt>
                <c:pt idx="2">
                  <c:v>9.8783586835766446</c:v>
                </c:pt>
                <c:pt idx="3">
                  <c:v>7.7074542400665162</c:v>
                </c:pt>
                <c:pt idx="4">
                  <c:v>7.7891833895923233</c:v>
                </c:pt>
                <c:pt idx="5">
                  <c:v>7.5810817055165831</c:v>
                </c:pt>
                <c:pt idx="6">
                  <c:v>7.0358727974474</c:v>
                </c:pt>
                <c:pt idx="7">
                  <c:v>8.0357262519446895</c:v>
                </c:pt>
                <c:pt idx="8">
                  <c:v>8.5150028860295741</c:v>
                </c:pt>
                <c:pt idx="9">
                  <c:v>7.4517954189621136</c:v>
                </c:pt>
                <c:pt idx="10">
                  <c:v>6.6425800115842186</c:v>
                </c:pt>
                <c:pt idx="11">
                  <c:v>6.0251799735824019</c:v>
                </c:pt>
                <c:pt idx="12">
                  <c:v>5.4429017761148213</c:v>
                </c:pt>
                <c:pt idx="13">
                  <c:v>5.0918154565001243</c:v>
                </c:pt>
                <c:pt idx="14">
                  <c:v>5.5777515683774705</c:v>
                </c:pt>
                <c:pt idx="15">
                  <c:v>5.1557950767632716</c:v>
                </c:pt>
                <c:pt idx="16">
                  <c:v>5.018936716618672</c:v>
                </c:pt>
                <c:pt idx="17">
                  <c:v>6.6659412157409736</c:v>
                </c:pt>
                <c:pt idx="18">
                  <c:v>10.087905728530265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52C-43E2-AEBA-D15085430EC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97250928"/>
        <c:axId val="-97252016"/>
      </c:lineChart>
      <c:catAx>
        <c:axId val="-972509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5400000" spcFirstLastPara="1" vertOverflow="ellipsis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2016"/>
        <c:crosses val="autoZero"/>
        <c:auto val="1"/>
        <c:lblAlgn val="ctr"/>
        <c:lblOffset val="100"/>
        <c:noMultiLvlLbl val="0"/>
      </c:catAx>
      <c:valAx>
        <c:axId val="-97252016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Tasa de desempleo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CO"/>
            </a:p>
          </c:txPr>
        </c:title>
        <c:numFmt formatCode="_(* #,##0.00_);_(* \(#,##0.0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0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'OCUPADOS NACIONAL'!$C$4</c:f>
              <c:strCache>
                <c:ptCount val="1"/>
                <c:pt idx="0">
                  <c:v>Ocupados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CF-4986-9CA3-A0E4C7C1A10C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4CF-4986-9CA3-A0E4C7C1A10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'OCUPADOS NACIONAL'!$B$5:$B$20</c:f>
              <c:strCache>
                <c:ptCount val="16"/>
                <c:pt idx="0">
                  <c:v>Ocupados Total Nacional</c:v>
                </c:pt>
                <c:pt idx="1">
                  <c:v>No informa</c:v>
                </c:pt>
                <c:pt idx="2">
                  <c:v>Actividades inmobiliarias</c:v>
                </c:pt>
                <c:pt idx="3">
                  <c:v>Suministro de electricidad gas, agua y gestión de desechos</c:v>
                </c:pt>
                <c:pt idx="4">
                  <c:v>Explotación de minas y canteras</c:v>
                </c:pt>
                <c:pt idx="5">
                  <c:v>Actividades financieras y de seguros</c:v>
                </c:pt>
                <c:pt idx="6">
                  <c:v>Información y comunicaciones</c:v>
                </c:pt>
                <c:pt idx="7">
                  <c:v>Construcción</c:v>
                </c:pt>
                <c:pt idx="8">
                  <c:v>Actividades profesionales, científicas, técnicas y servicios administrativos</c:v>
                </c:pt>
                <c:pt idx="9">
                  <c:v>Alojamiento y servicios de comida</c:v>
                </c:pt>
                <c:pt idx="10">
                  <c:v>Transporte y almacenamiento</c:v>
                </c:pt>
                <c:pt idx="11">
                  <c:v>Actividades artísticas, entretenimiento, recreación y otras actividades de servicios</c:v>
                </c:pt>
                <c:pt idx="12">
                  <c:v>Industrias manufactureras</c:v>
                </c:pt>
                <c:pt idx="13">
                  <c:v>Administración pública y defensa, educación y atención de la salud humana</c:v>
                </c:pt>
                <c:pt idx="14">
                  <c:v>Agricultura, ganadería, caza, silvicultura y pesca</c:v>
                </c:pt>
                <c:pt idx="15">
                  <c:v>Comercio y reparación de vehículos</c:v>
                </c:pt>
              </c:strCache>
            </c:strRef>
          </c:cat>
          <c:val>
            <c:numRef>
              <c:f>'OCUPADOS NACIONAL'!$C$5:$C$20</c:f>
              <c:numCache>
                <c:formatCode>#,##0</c:formatCode>
                <c:ptCount val="16"/>
                <c:pt idx="0">
                  <c:v>18105.873166666668</c:v>
                </c:pt>
                <c:pt idx="1">
                  <c:v>19.021233333333335</c:v>
                </c:pt>
                <c:pt idx="2">
                  <c:v>184.96259999999998</c:v>
                </c:pt>
                <c:pt idx="3">
                  <c:v>225.86433333333335</c:v>
                </c:pt>
                <c:pt idx="4">
                  <c:v>254.79989999999998</c:v>
                </c:pt>
                <c:pt idx="5">
                  <c:v>280.87599999999998</c:v>
                </c:pt>
                <c:pt idx="6">
                  <c:v>283.72456666666665</c:v>
                </c:pt>
                <c:pt idx="7">
                  <c:v>1073.7718</c:v>
                </c:pt>
                <c:pt idx="8">
                  <c:v>1221.3914666666667</c:v>
                </c:pt>
                <c:pt idx="9">
                  <c:v>1281.7358999999999</c:v>
                </c:pt>
                <c:pt idx="10">
                  <c:v>1384.7160999999999</c:v>
                </c:pt>
                <c:pt idx="11">
                  <c:v>1439.0885666666666</c:v>
                </c:pt>
                <c:pt idx="12">
                  <c:v>1910.4932666666666</c:v>
                </c:pt>
                <c:pt idx="13">
                  <c:v>2141.2785333333331</c:v>
                </c:pt>
                <c:pt idx="14">
                  <c:v>2957.3569666666667</c:v>
                </c:pt>
                <c:pt idx="15">
                  <c:v>3446.7919333333334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4CF-4986-9CA3-A0E4C7C1A1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892824838534254"/>
          <c:y val="2.051689146210893E-2"/>
          <c:w val="0.46886963088241562"/>
          <c:h val="0.97248250673485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'BALANCE NACIONAL'!$C$4</c:f>
              <c:strCache>
                <c:ptCount val="1"/>
                <c:pt idx="0">
                  <c:v>Empleos Nuevos Credos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B4D6-4DAB-85B2-BB0674E2107B}"/>
              </c:ext>
            </c:extLst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B4D6-4DAB-85B2-BB0674E2107B}"/>
              </c:ext>
            </c:extLst>
          </c:dPt>
          <c:dPt>
            <c:idx val="7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B4D6-4DAB-85B2-BB0674E2107B}"/>
              </c:ext>
            </c:extLst>
          </c:dPt>
          <c:dPt>
            <c:idx val="1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B4D6-4DAB-85B2-BB0674E2107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'BALANCE NACIONAL'!$B$5:$B$20</c:f>
              <c:strCache>
                <c:ptCount val="16"/>
                <c:pt idx="0">
                  <c:v>Ocupados Total Nacional</c:v>
                </c:pt>
                <c:pt idx="1">
                  <c:v>Comercio y reparación de vehículos</c:v>
                </c:pt>
                <c:pt idx="2">
                  <c:v>Industrias manufactureras</c:v>
                </c:pt>
                <c:pt idx="3">
                  <c:v>Actividades artísticas, entretenimiento, recreación y otras actividades de servicios</c:v>
                </c:pt>
                <c:pt idx="4">
                  <c:v>Administración pública y defensa, educación y atención de la salud humana</c:v>
                </c:pt>
                <c:pt idx="5">
                  <c:v>Construcción</c:v>
                </c:pt>
                <c:pt idx="6">
                  <c:v>Alojamiento y servicios de comida</c:v>
                </c:pt>
                <c:pt idx="7">
                  <c:v>Agricultura, ganadería, caza, silvicultura y pesca</c:v>
                </c:pt>
                <c:pt idx="8">
                  <c:v>Transporte y almacenamiento</c:v>
                </c:pt>
                <c:pt idx="9">
                  <c:v>Actividades profesionales, científicas, técnicas y servicios administrativos</c:v>
                </c:pt>
                <c:pt idx="10">
                  <c:v>Actividades inmobiliarias</c:v>
                </c:pt>
                <c:pt idx="11">
                  <c:v>Información y comunicaciones</c:v>
                </c:pt>
                <c:pt idx="12">
                  <c:v>Explotación de minas y canteras</c:v>
                </c:pt>
                <c:pt idx="13">
                  <c:v>Actividades financieras y de seguros</c:v>
                </c:pt>
                <c:pt idx="14">
                  <c:v>No informa</c:v>
                </c:pt>
                <c:pt idx="15">
                  <c:v>Suministro de electricidad gas, agua y gestión de desechos</c:v>
                </c:pt>
              </c:strCache>
            </c:strRef>
          </c:cat>
          <c:val>
            <c:numRef>
              <c:f>'BALANCE NACIONAL'!$C$5:$C$20</c:f>
              <c:numCache>
                <c:formatCode>#,##0</c:formatCode>
                <c:ptCount val="16"/>
                <c:pt idx="0">
                  <c:v>-3952.2257333333291</c:v>
                </c:pt>
                <c:pt idx="1">
                  <c:v>-727.58969999999999</c:v>
                </c:pt>
                <c:pt idx="2">
                  <c:v>-712.51713333333305</c:v>
                </c:pt>
                <c:pt idx="3">
                  <c:v>-619.50833333333344</c:v>
                </c:pt>
                <c:pt idx="4">
                  <c:v>-495.0915</c:v>
                </c:pt>
                <c:pt idx="5">
                  <c:v>-400.0324333333333</c:v>
                </c:pt>
                <c:pt idx="6">
                  <c:v>-285.19489999999996</c:v>
                </c:pt>
                <c:pt idx="7">
                  <c:v>-234.43556666666655</c:v>
                </c:pt>
                <c:pt idx="8">
                  <c:v>-177.11236666666673</c:v>
                </c:pt>
                <c:pt idx="9">
                  <c:v>-125.22700000000009</c:v>
                </c:pt>
                <c:pt idx="10">
                  <c:v>-88.50860000000003</c:v>
                </c:pt>
                <c:pt idx="11">
                  <c:v>-76.214666666666687</c:v>
                </c:pt>
                <c:pt idx="12">
                  <c:v>-47.260733333333349</c:v>
                </c:pt>
                <c:pt idx="13">
                  <c:v>-32.179233333333343</c:v>
                </c:pt>
                <c:pt idx="14">
                  <c:v>19.021233333333335</c:v>
                </c:pt>
                <c:pt idx="15">
                  <c:v>49.625200000000007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4D6-4DAB-85B2-BB0674E210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9263934713695906"/>
          <c:y val="3.470932400593852E-2"/>
          <c:w val="0.46886963088241562"/>
          <c:h val="0.93651626131566579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A43-4885-A2FF-27F2DCF56189}"/>
              </c:ext>
            </c:extLst>
          </c:dPt>
          <c:dPt>
            <c:idx val="14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A43-4885-A2FF-27F2DCF5618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'OCUPADOS RURAL'!$B$5:$B$20</c:f>
              <c:strCache>
                <c:ptCount val="16"/>
                <c:pt idx="0">
                  <c:v>Ocupados Centros poblados y rural disperso</c:v>
                </c:pt>
                <c:pt idx="1">
                  <c:v>No informa</c:v>
                </c:pt>
                <c:pt idx="2">
                  <c:v>Actividades financieras y de seguros</c:v>
                </c:pt>
                <c:pt idx="3">
                  <c:v>Información y comunicaciones</c:v>
                </c:pt>
                <c:pt idx="4">
                  <c:v>Suministro de electricidad gas, agua y gestión de desechos</c:v>
                </c:pt>
                <c:pt idx="5">
                  <c:v>Actividades inmobiliarias</c:v>
                </c:pt>
                <c:pt idx="6">
                  <c:v>Actividades profesionales, científicas, técnicas y servicios administrativos</c:v>
                </c:pt>
                <c:pt idx="7">
                  <c:v>Construcción</c:v>
                </c:pt>
                <c:pt idx="8">
                  <c:v>Administración pública y defensa, educación y atención de la salud humana</c:v>
                </c:pt>
                <c:pt idx="9">
                  <c:v>Explotación de minas y canteras</c:v>
                </c:pt>
                <c:pt idx="10">
                  <c:v>Transporte y almacenamiento</c:v>
                </c:pt>
                <c:pt idx="11">
                  <c:v>Alojamiento y servicios de comida</c:v>
                </c:pt>
                <c:pt idx="12">
                  <c:v>Actividades artísticas, entretenimiento, recreación y otras actividades de servicios</c:v>
                </c:pt>
                <c:pt idx="13">
                  <c:v>Industrias manufactureras</c:v>
                </c:pt>
                <c:pt idx="14">
                  <c:v>Comercio y reparación de vehículos</c:v>
                </c:pt>
                <c:pt idx="15">
                  <c:v>Agricultura, ganadería, caza, silvicultura y pesca</c:v>
                </c:pt>
              </c:strCache>
            </c:strRef>
          </c:cat>
          <c:val>
            <c:numRef>
              <c:f>'OCUPADOS RURAL'!$C$5:$C$20</c:f>
              <c:numCache>
                <c:formatCode>#,##0</c:formatCode>
                <c:ptCount val="16"/>
                <c:pt idx="0">
                  <c:v>4094.4675000000002</c:v>
                </c:pt>
                <c:pt idx="1">
                  <c:v>0</c:v>
                </c:pt>
                <c:pt idx="2">
                  <c:v>8.3745333333333338</c:v>
                </c:pt>
                <c:pt idx="3">
                  <c:v>11.518533333333332</c:v>
                </c:pt>
                <c:pt idx="4">
                  <c:v>12.219866666666666</c:v>
                </c:pt>
                <c:pt idx="5">
                  <c:v>13.376300000000001</c:v>
                </c:pt>
                <c:pt idx="6">
                  <c:v>69.553700000000006</c:v>
                </c:pt>
                <c:pt idx="7">
                  <c:v>140.96133333333333</c:v>
                </c:pt>
                <c:pt idx="8">
                  <c:v>141.58199999999999</c:v>
                </c:pt>
                <c:pt idx="9">
                  <c:v>152.50366666666665</c:v>
                </c:pt>
                <c:pt idx="10">
                  <c:v>157.6063</c:v>
                </c:pt>
                <c:pt idx="11">
                  <c:v>167.20883333333333</c:v>
                </c:pt>
                <c:pt idx="12">
                  <c:v>197.67570000000001</c:v>
                </c:pt>
                <c:pt idx="13">
                  <c:v>271.14533333333333</c:v>
                </c:pt>
                <c:pt idx="14">
                  <c:v>333.08373333333333</c:v>
                </c:pt>
                <c:pt idx="15">
                  <c:v>2417.6576666666665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A43-4885-A2FF-27F2DCF561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#,##0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47892824838534254"/>
          <c:y val="2.051689146210893E-2"/>
          <c:w val="0.46886963088241562"/>
          <c:h val="0.9724825067348549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'BALANCE RURAL'!$C$4</c:f>
              <c:strCache>
                <c:ptCount val="1"/>
                <c:pt idx="0">
                  <c:v>Empleos Nuevos Credos (Miles)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ED7D3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FCC-4CD1-ADF0-FC415EFEB713}"/>
              </c:ext>
            </c:extLst>
          </c:dPt>
          <c:dPt>
            <c:idx val="1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FCC-4CD1-ADF0-FC415EFEB71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'BALANCE RURAL'!$B$5:$B$19</c:f>
              <c:strCache>
                <c:ptCount val="15"/>
                <c:pt idx="0">
                  <c:v>Ocupados Centros poblados y rural disperso</c:v>
                </c:pt>
                <c:pt idx="1">
                  <c:v>Agricultura, ganadería, caza, silvicultura y pesca</c:v>
                </c:pt>
                <c:pt idx="2">
                  <c:v>Comercio y reparación de vehículos</c:v>
                </c:pt>
                <c:pt idx="3">
                  <c:v>Industrias manufactureras</c:v>
                </c:pt>
                <c:pt idx="4">
                  <c:v>Administración pública y defensa, educación y atención de la salud humana</c:v>
                </c:pt>
                <c:pt idx="5">
                  <c:v>Construcción</c:v>
                </c:pt>
                <c:pt idx="6">
                  <c:v>Alojamiento y servicios de comida</c:v>
                </c:pt>
                <c:pt idx="7">
                  <c:v>Actividades artísticas, entretenimiento, recreación y otras actividades de servicios</c:v>
                </c:pt>
                <c:pt idx="8">
                  <c:v>Transporte y almacenamiento</c:v>
                </c:pt>
                <c:pt idx="9">
                  <c:v>Actividades profesionales, científicas, técnicas y servicios administrativos</c:v>
                </c:pt>
                <c:pt idx="10">
                  <c:v>Información y comunicaciones</c:v>
                </c:pt>
                <c:pt idx="11">
                  <c:v>No informa</c:v>
                </c:pt>
                <c:pt idx="12">
                  <c:v>Actividades financieras y de seguros</c:v>
                </c:pt>
                <c:pt idx="13">
                  <c:v>Actividades inmobiliarias</c:v>
                </c:pt>
                <c:pt idx="14">
                  <c:v>Suministro de electricidad gas, agua y gestión de desechos</c:v>
                </c:pt>
              </c:strCache>
            </c:strRef>
          </c:cat>
          <c:val>
            <c:numRef>
              <c:f>'BALANCE RURAL'!$C$5:$C$19</c:f>
              <c:numCache>
                <c:formatCode>_-* #,##0_-;\-* #,##0_-;_-* "-"??_-;_-@_-</c:formatCode>
                <c:ptCount val="15"/>
                <c:pt idx="0">
                  <c:v>-585.77436666666699</c:v>
                </c:pt>
                <c:pt idx="1">
                  <c:v>-172.67816666666658</c:v>
                </c:pt>
                <c:pt idx="2">
                  <c:v>-88.04813333333334</c:v>
                </c:pt>
                <c:pt idx="3">
                  <c:v>-79.724800000000016</c:v>
                </c:pt>
                <c:pt idx="4">
                  <c:v>-61.657766666666674</c:v>
                </c:pt>
                <c:pt idx="5">
                  <c:v>-46.726133333333337</c:v>
                </c:pt>
                <c:pt idx="6">
                  <c:v>-46.119500000000016</c:v>
                </c:pt>
                <c:pt idx="7">
                  <c:v>-39.396133333333324</c:v>
                </c:pt>
                <c:pt idx="8">
                  <c:v>-33.606433333333314</c:v>
                </c:pt>
                <c:pt idx="9">
                  <c:v>-16.845799999999983</c:v>
                </c:pt>
                <c:pt idx="10">
                  <c:v>-12.0036</c:v>
                </c:pt>
                <c:pt idx="11">
                  <c:v>0</c:v>
                </c:pt>
                <c:pt idx="12">
                  <c:v>8.2533333333334014E-2</c:v>
                </c:pt>
                <c:pt idx="13">
                  <c:v>1.3030333333333317</c:v>
                </c:pt>
                <c:pt idx="14">
                  <c:v>1.7058666666666653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CC-4CD1-ADF0-FC415EFEB7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axId val="-97254736"/>
        <c:axId val="-97253648"/>
      </c:barChart>
      <c:catAx>
        <c:axId val="-97254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rgbClr val="27689D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97253648"/>
        <c:crosses val="autoZero"/>
        <c:auto val="1"/>
        <c:lblAlgn val="ctr"/>
        <c:lblOffset val="100"/>
        <c:noMultiLvlLbl val="0"/>
      </c:catAx>
      <c:valAx>
        <c:axId val="-97253648"/>
        <c:scaling>
          <c:orientation val="minMax"/>
        </c:scaling>
        <c:delete val="1"/>
        <c:axPos val="b"/>
        <c:numFmt formatCode="_-* #,##0_-;\-* #,##0_-;_-* &quot;-&quot;??_-;_-@_-" sourceLinked="1"/>
        <c:majorTickMark val="none"/>
        <c:minorTickMark val="none"/>
        <c:tickLblPos val="nextTo"/>
        <c:crossAx val="-972547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</a:defRPr>
      </a:pPr>
      <a:endParaRPr lang="es-CO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0.05511</cdr:x>
      <cdr:y>0.10027</cdr:y>
    </cdr:from>
    <cdr:to>
      <cdr:x>0.91603</cdr:x>
      <cdr:y>0.14489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43923" y="491714"/>
          <a:ext cx="10059853" cy="21880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0.00226</cdr:x>
      <cdr:y>0.50289</cdr:y>
    </cdr:from>
    <cdr:to>
      <cdr:x>0.98022</cdr:x>
      <cdr:y>0.56698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FB5D2C9-AEBB-4D7D-A90D-758072196CA8}"/>
            </a:ext>
          </a:extLst>
        </cdr:cNvPr>
        <cdr:cNvSpPr/>
      </cdr:nvSpPr>
      <cdr:spPr>
        <a:xfrm xmlns:a="http://schemas.openxmlformats.org/drawingml/2006/main">
          <a:off x="22412" y="2508012"/>
          <a:ext cx="9707490" cy="31963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0.05429</cdr:x>
      <cdr:y>0.04278</cdr:y>
    </cdr:from>
    <cdr:to>
      <cdr:x>0.96092</cdr:x>
      <cdr:y>0.08666</cdr:y>
    </cdr:to>
    <cdr:sp macro="" textlink="">
      <cdr:nvSpPr>
        <cdr:cNvPr id="5" name="Rectángulo 4">
          <a:extLst xmlns:a="http://schemas.openxmlformats.org/drawingml/2006/main">
            <a:ext uri="{FF2B5EF4-FFF2-40B4-BE49-F238E27FC236}">
              <a16:creationId xmlns:a16="http://schemas.microsoft.com/office/drawing/2014/main" id="{A0190109-F0EA-453C-A67E-383E24F82A64}"/>
            </a:ext>
          </a:extLst>
        </cdr:cNvPr>
        <cdr:cNvSpPr/>
      </cdr:nvSpPr>
      <cdr:spPr>
        <a:xfrm xmlns:a="http://schemas.openxmlformats.org/drawingml/2006/main">
          <a:off x="634430" y="226797"/>
          <a:ext cx="10593864" cy="23264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0.02338</cdr:x>
      <cdr:y>0.86481</cdr:y>
    </cdr:from>
    <cdr:to>
      <cdr:x>0.9754</cdr:x>
      <cdr:y>0.9289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5FB5D2C9-AEBB-4D7D-A90D-758072196CA8}"/>
            </a:ext>
          </a:extLst>
        </cdr:cNvPr>
        <cdr:cNvSpPr/>
      </cdr:nvSpPr>
      <cdr:spPr>
        <a:xfrm xmlns:a="http://schemas.openxmlformats.org/drawingml/2006/main">
          <a:off x="236324" y="4148247"/>
          <a:ext cx="9622140" cy="307423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>
            <a:lumMod val="65000"/>
            <a:alpha val="14000"/>
          </a:schemeClr>
        </a:solidFill>
        <a:ln xmlns:a="http://schemas.openxmlformats.org/drawingml/2006/main">
          <a:noFill/>
        </a:ln>
        <a:effectLst xmlns:a="http://schemas.openxmlformats.org/drawingml/2006/main"/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s-CO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08BD4-7D12-41EE-B6F2-011DE6E9A97D}" type="datetimeFigureOut">
              <a:rPr lang="es-CO" smtClean="0"/>
              <a:pPr/>
              <a:t>30/06/2020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CO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F1DC31-9DF6-4E87-BB41-49CE280BEA01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7303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34277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7795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8890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89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F1DC31-9DF6-4E87-BB41-49CE280BEA01}" type="slidenum">
              <a:rPr lang="es-CO" smtClean="0"/>
              <a:pPr/>
              <a:t>13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61851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315660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92453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0211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9422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0962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92967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24768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A0BFF-752F-4F01-B705-5E9002A6E3F0}" type="slidenum">
              <a:rPr lang="es-ES" smtClean="0"/>
              <a:pPr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2990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523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19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0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6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66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475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93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787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893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429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54713-5269-4F50-8B2F-CA7ED317C641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416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123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54713-5269-4F50-8B2F-CA7ED317C641}" type="datetimeFigureOut">
              <a:rPr lang="en-US" smtClean="0"/>
              <a:pPr/>
              <a:t>6/30/2020</a:t>
            </a:fld>
            <a:endParaRPr lang="en-U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483675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4836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FF117-CA8F-4489-8F53-44BE72E1A5B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497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b="0" kern="1200">
          <a:solidFill>
            <a:schemeClr val="accent1">
              <a:lumMod val="50000"/>
            </a:schemeClr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-2104" y="3392039"/>
            <a:ext cx="60981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  <a:t>Mercado laboral</a:t>
            </a:r>
            <a:br>
              <a:rPr lang="es-ES" sz="3200" dirty="0">
                <a:solidFill>
                  <a:prstClr val="white"/>
                </a:solidFill>
                <a:latin typeface="Arial Black" panose="020B0A04020102020204" pitchFamily="34" charset="0"/>
              </a:rPr>
            </a:br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Trimestre móvil </a:t>
            </a:r>
          </a:p>
          <a:p>
            <a:r>
              <a:rPr lang="es-ES" sz="2400" dirty="0">
                <a:solidFill>
                  <a:prstClr val="white"/>
                </a:solidFill>
                <a:latin typeface="Arial Black" panose="020B0A04020102020204" pitchFamily="34" charset="0"/>
              </a:rPr>
              <a:t>marzo 2020 - mayo 2020 </a:t>
            </a:r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  <a:p>
            <a:endParaRPr lang="es-ES" sz="32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0" y="5742075"/>
            <a:ext cx="60163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UPRA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 de Planificación Rural Agropecuaria</a:t>
            </a:r>
          </a:p>
          <a:p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de junio de 2020</a:t>
            </a:r>
          </a:p>
        </p:txBody>
      </p:sp>
    </p:spTree>
    <p:extLst>
      <p:ext uri="{BB962C8B-B14F-4D97-AF65-F5344CB8AC3E}">
        <p14:creationId xmlns:p14="http://schemas.microsoft.com/office/powerpoint/2010/main" val="3489943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276"/>
            <a:ext cx="121920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ES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Balance de ocupados por actividad económica a nivel rural (miles) trimestre móvil </a:t>
            </a: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marzo/20 – mayo/20</a:t>
            </a:r>
            <a:endParaRPr lang="es-ES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173 mil ocupados.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404650AD-E6F4-4E26-B42B-61797AFD35D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95068778"/>
              </p:ext>
            </p:extLst>
          </p:nvPr>
        </p:nvGraphicFramePr>
        <p:xfrm>
          <a:off x="1357772" y="1198712"/>
          <a:ext cx="10107078" cy="4796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2620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Distribución porcentual , variación y contribución  a la variación de la población ocupada según ramas de actividad centro poblados y rural disperso trimestre móvil </a:t>
            </a:r>
            <a:r>
              <a:rPr lang="es-ES" altLang="es-CO" sz="2400" b="1" dirty="0">
                <a:solidFill>
                  <a:srgbClr val="395F9B"/>
                </a:solidFill>
              </a:rPr>
              <a:t>marzo/20 – mayo/20</a:t>
            </a:r>
            <a:endParaRPr lang="es-ES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6" name="CuadroTexto 15">
            <a:extLst>
              <a:ext uri="{FF2B5EF4-FFF2-40B4-BE49-F238E27FC236}">
                <a16:creationId xmlns:a16="http://schemas.microsoft.com/office/drawing/2014/main" id="{A0CB9DF1-0BDF-42EC-99D5-D4947271288C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B55B63-7CDD-475B-AF08-2464AFC67591}"/>
              </a:ext>
            </a:extLst>
          </p:cNvPr>
          <p:cNvSpPr/>
          <p:nvPr/>
        </p:nvSpPr>
        <p:spPr>
          <a:xfrm>
            <a:off x="2206172" y="5540300"/>
            <a:ext cx="9492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El sector económico con la mayor participación en la generación de empleo en el campo, fue el sector agricultura, ganadería caza y pesca con el 59,0%, quien presentó una variación de -6,7% respecto al mismo periodo del año anterior y una contribución de -3,7 puntos porcentuales.</a:t>
            </a: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559DE9EF-B01F-4DE5-9DAD-826A6F56C32A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AEB22E3-D1A7-4736-96DD-1A6326A7970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18" t="21808" r="12413" b="35431"/>
          <a:stretch/>
        </p:blipFill>
        <p:spPr>
          <a:xfrm>
            <a:off x="512596" y="1961800"/>
            <a:ext cx="10809037" cy="31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6680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7">
            <a:extLst>
              <a:ext uri="{FF2B5EF4-FFF2-40B4-BE49-F238E27FC236}">
                <a16:creationId xmlns:a16="http://schemas.microsoft.com/office/drawing/2014/main" id="{39859359-D35B-3B4A-9B7A-4F41EF0AFBA5}"/>
              </a:ext>
            </a:extLst>
          </p:cNvPr>
          <p:cNvSpPr txBox="1"/>
          <p:nvPr/>
        </p:nvSpPr>
        <p:spPr>
          <a:xfrm>
            <a:off x="415636" y="350972"/>
            <a:ext cx="114383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395F9B"/>
                </a:solidFill>
                <a:latin typeface="+mj-lt"/>
              </a:rPr>
              <a:t>Distribución porcentual, variación y contribución a la variación de la población ocupada según posición ocupacional centros poblados y rural disperso trimestre móvil </a:t>
            </a:r>
            <a:r>
              <a:rPr lang="es-ES" altLang="es-CO" sz="2400" b="1" dirty="0">
                <a:solidFill>
                  <a:srgbClr val="395F9B"/>
                </a:solidFill>
              </a:rPr>
              <a:t>marzo/20 – mayo/20</a:t>
            </a:r>
            <a:endParaRPr lang="es-ES" sz="2400" b="1" dirty="0">
              <a:solidFill>
                <a:srgbClr val="395F9B"/>
              </a:solidFill>
              <a:latin typeface="+mj-lt"/>
            </a:endParaRPr>
          </a:p>
        </p:txBody>
      </p:sp>
      <p:sp>
        <p:nvSpPr>
          <p:cNvPr id="6" name="CuadroTexto 15">
            <a:extLst>
              <a:ext uri="{FF2B5EF4-FFF2-40B4-BE49-F238E27FC236}">
                <a16:creationId xmlns:a16="http://schemas.microsoft.com/office/drawing/2014/main" id="{A0CB9DF1-0BDF-42EC-99D5-D4947271288C}"/>
              </a:ext>
            </a:extLst>
          </p:cNvPr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4B55B63-7CDD-475B-AF08-2464AFC67591}"/>
              </a:ext>
            </a:extLst>
          </p:cNvPr>
          <p:cNvSpPr/>
          <p:nvPr/>
        </p:nvSpPr>
        <p:spPr>
          <a:xfrm>
            <a:off x="2206172" y="5540300"/>
            <a:ext cx="949234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Las posiciones ocupacionales con mayor participación durante el trimestre en los centros poblados y rural disperso fueron: trabajador por cuenta propia (52,6%) y obrero, empleado particular (19,8%). Estas dos posiciones concentraron el 72,4% de la población ocupada y tuvieron una contribución de -10,5 puntos porcentuales. 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FF763505-EBC8-4C33-AA7C-D70FE93D4D5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26B93AF8-37FB-46FF-BC3C-790C11F2924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139" t="32184" r="14655" b="23678"/>
          <a:stretch/>
        </p:blipFill>
        <p:spPr>
          <a:xfrm>
            <a:off x="1250731" y="1907800"/>
            <a:ext cx="10055498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004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uadroTexto 31"/>
          <p:cNvSpPr txBox="1"/>
          <p:nvPr/>
        </p:nvSpPr>
        <p:spPr>
          <a:xfrm>
            <a:off x="535218" y="5448160"/>
            <a:ext cx="13393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0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</a:t>
            </a:r>
          </a:p>
        </p:txBody>
      </p:sp>
      <p:sp>
        <p:nvSpPr>
          <p:cNvPr id="33" name="CuadroTexto 32"/>
          <p:cNvSpPr txBox="1"/>
          <p:nvPr/>
        </p:nvSpPr>
        <p:spPr>
          <a:xfrm>
            <a:off x="506643" y="5558085"/>
            <a:ext cx="13393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06</a:t>
            </a:r>
          </a:p>
        </p:txBody>
      </p:sp>
      <p:sp>
        <p:nvSpPr>
          <p:cNvPr id="34" name="CuadroTexto 33"/>
          <p:cNvSpPr txBox="1"/>
          <p:nvPr/>
        </p:nvSpPr>
        <p:spPr>
          <a:xfrm>
            <a:off x="535218" y="5967719"/>
            <a:ext cx="13393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2020</a:t>
            </a:r>
          </a:p>
        </p:txBody>
      </p:sp>
      <p:sp>
        <p:nvSpPr>
          <p:cNvPr id="2" name="Rectángulo 1"/>
          <p:cNvSpPr/>
          <p:nvPr/>
        </p:nvSpPr>
        <p:spPr>
          <a:xfrm>
            <a:off x="2326511" y="3159889"/>
            <a:ext cx="9865489" cy="937549"/>
          </a:xfrm>
          <a:prstGeom prst="rect">
            <a:avLst/>
          </a:prstGeom>
          <a:solidFill>
            <a:schemeClr val="tx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7" name="CuadroTexto 26"/>
          <p:cNvSpPr txBox="1"/>
          <p:nvPr/>
        </p:nvSpPr>
        <p:spPr>
          <a:xfrm>
            <a:off x="6166139" y="3352208"/>
            <a:ext cx="22193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000" dirty="0">
                <a:solidFill>
                  <a:prstClr val="white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171458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 mayo 2001-2020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47278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191128" y="5357828"/>
            <a:ext cx="1417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21,38%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669470" y="5152988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10,84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mes un año atrás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5937536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6205828" y="5211202"/>
            <a:ext cx="583461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Se explica por el aumento en </a:t>
            </a:r>
            <a:r>
              <a:rPr lang="es-MX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2,1 millones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desocupados y la disminución de </a:t>
            </a:r>
            <a:r>
              <a:rPr lang="es-MX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2,8 millones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 personas en la población económicamente activa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2E974797-17D5-494F-BBB8-1164457593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45924425"/>
              </p:ext>
            </p:extLst>
          </p:nvPr>
        </p:nvGraphicFramePr>
        <p:xfrm>
          <a:off x="1107820" y="1073645"/>
          <a:ext cx="10100439" cy="406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9034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393318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y principales indicadores del mercado laboral en los centros poblados y rural disperso. Mayo (2019-2020)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2173425" y="5657671"/>
            <a:ext cx="98079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disminución de la población económicamente activa dentro de la población en edad de trabajar, acompañada de una reducción significativa en el número de ocupados (-884 mil personas), permiten inferir que la población ocupada está moviéndose principalmente a la inactividad (783 mil personas). </a:t>
            </a:r>
            <a:endParaRPr lang="es-MX" b="1" dirty="0">
              <a:solidFill>
                <a:srgbClr val="27689D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0" y="6544389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E540772D-70CC-4030-856F-5C0B15B0AA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5181866"/>
              </p:ext>
            </p:extLst>
          </p:nvPr>
        </p:nvGraphicFramePr>
        <p:xfrm>
          <a:off x="480000" y="2048501"/>
          <a:ext cx="5616000" cy="2505075"/>
        </p:xfrm>
        <a:graphic>
          <a:graphicData uri="http://schemas.openxmlformats.org/drawingml/2006/table">
            <a:tbl>
              <a:tblPr/>
              <a:tblGrid>
                <a:gridCol w="2016000">
                  <a:extLst>
                    <a:ext uri="{9D8B030D-6E8A-4147-A177-3AD203B41FA5}">
                      <a16:colId xmlns:a16="http://schemas.microsoft.com/office/drawing/2014/main" val="2688722200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316560644"/>
                    </a:ext>
                  </a:extLst>
                </a:gridCol>
                <a:gridCol w="1224000">
                  <a:extLst>
                    <a:ext uri="{9D8B030D-6E8A-4147-A177-3AD203B41FA5}">
                      <a16:colId xmlns:a16="http://schemas.microsoft.com/office/drawing/2014/main" val="284198805"/>
                    </a:ext>
                  </a:extLst>
                </a:gridCol>
                <a:gridCol w="1152000">
                  <a:extLst>
                    <a:ext uri="{9D8B030D-6E8A-4147-A177-3AD203B41FA5}">
                      <a16:colId xmlns:a16="http://schemas.microsoft.com/office/drawing/2014/main" val="1610604703"/>
                    </a:ext>
                  </a:extLst>
                </a:gridCol>
              </a:tblGrid>
              <a:tr h="331626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Concepto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Mayo </a:t>
                      </a:r>
                      <a:b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Mayo </a:t>
                      </a:r>
                      <a:b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Variación absoluta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04049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4.851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3.967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-884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125153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Desocupados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329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495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166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700089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Inactivos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3.553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4.336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783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823844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6,4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11,1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119503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45,1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-10,5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553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1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TGP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59,3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50,7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CO" sz="2000" b="0" i="0" u="none" strike="noStrike" dirty="0">
                          <a:solidFill>
                            <a:srgbClr val="1F4E78"/>
                          </a:solidFill>
                          <a:effectLst/>
                          <a:latin typeface="Arial" panose="020B0604020202020204" pitchFamily="34" charset="0"/>
                        </a:rPr>
                        <a:t>-8,6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7560202"/>
                  </a:ext>
                </a:extLst>
              </a:tr>
            </a:tbl>
          </a:graphicData>
        </a:graphic>
      </p:graphicFrame>
      <p:sp>
        <p:nvSpPr>
          <p:cNvPr id="11" name="Rectángulo 10">
            <a:extLst>
              <a:ext uri="{FF2B5EF4-FFF2-40B4-BE49-F238E27FC236}">
                <a16:creationId xmlns:a16="http://schemas.microsoft.com/office/drawing/2014/main" id="{B705431B-FF9F-46D3-839F-0E7E7F665407}"/>
              </a:ext>
            </a:extLst>
          </p:cNvPr>
          <p:cNvSpPr/>
          <p:nvPr/>
        </p:nvSpPr>
        <p:spPr>
          <a:xfrm>
            <a:off x="6297498" y="1557035"/>
            <a:ext cx="578334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En mayo, </a:t>
            </a:r>
            <a:r>
              <a:rPr lang="es-MX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tasa de desempleo en el sector rural fue de 11,1%</a:t>
            </a:r>
            <a:r>
              <a:rPr lang="es-MX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, superior en 4,7 puntos porcentuales a la tasa presentada en mayo de 2019.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tasa de ocupación (TO), que es la relación entre ocupados y la población en edad de trabajar, se ubicó en 45,1%, lo que representó una reducción de 10,5 puntos porcentuales respecto a mayo de 2019 (55,6%).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mayo la tasa global de participación (TGP), que es la relación entre la población económicamente activa y la población en edad de trabajar fue 50,7%, lo que significó una disminución de 8,6 puntos porcentuales frente a mayo de 2019 (59,3%) .</a:t>
            </a:r>
          </a:p>
        </p:txBody>
      </p:sp>
    </p:spTree>
    <p:extLst>
      <p:ext uri="{BB962C8B-B14F-4D97-AF65-F5344CB8AC3E}">
        <p14:creationId xmlns:p14="http://schemas.microsoft.com/office/powerpoint/2010/main" val="3016852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Población ocupada según rama de actividad económica mayo (2019-2020)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252248" y="5222834"/>
            <a:ext cx="115890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mayo, la población ocupada del país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4,9 millones de personas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con respecto a mayo de 2019. Por su parte </a:t>
            </a:r>
            <a:r>
              <a:rPr lang="es-MX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disminuyó en 569 mil ocupados.</a:t>
            </a: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DA5CF79A-893A-4CD2-90D4-D7809B50C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218908"/>
              </p:ext>
            </p:extLst>
          </p:nvPr>
        </p:nvGraphicFramePr>
        <p:xfrm>
          <a:off x="145271" y="988835"/>
          <a:ext cx="11901457" cy="4035208"/>
        </p:xfrm>
        <a:graphic>
          <a:graphicData uri="http://schemas.openxmlformats.org/drawingml/2006/table">
            <a:tbl>
              <a:tblPr/>
              <a:tblGrid>
                <a:gridCol w="7128000">
                  <a:extLst>
                    <a:ext uri="{9D8B030D-6E8A-4147-A177-3AD203B41FA5}">
                      <a16:colId xmlns:a16="http://schemas.microsoft.com/office/drawing/2014/main" val="2166918663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2465948968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1864119397"/>
                    </a:ext>
                  </a:extLst>
                </a:gridCol>
                <a:gridCol w="957457">
                  <a:extLst>
                    <a:ext uri="{9D8B030D-6E8A-4147-A177-3AD203B41FA5}">
                      <a16:colId xmlns:a16="http://schemas.microsoft.com/office/drawing/2014/main" val="2840127003"/>
                    </a:ext>
                  </a:extLst>
                </a:gridCol>
                <a:gridCol w="1008000">
                  <a:extLst>
                    <a:ext uri="{9D8B030D-6E8A-4147-A177-3AD203B41FA5}">
                      <a16:colId xmlns:a16="http://schemas.microsoft.com/office/drawing/2014/main" val="3818422667"/>
                    </a:ext>
                  </a:extLst>
                </a:gridCol>
                <a:gridCol w="936000">
                  <a:extLst>
                    <a:ext uri="{9D8B030D-6E8A-4147-A177-3AD203B41FA5}">
                      <a16:colId xmlns:a16="http://schemas.microsoft.com/office/drawing/2014/main" val="4143186580"/>
                    </a:ext>
                  </a:extLst>
                </a:gridCol>
              </a:tblGrid>
              <a:tr h="42112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Rama de actividad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Mayo</a:t>
                      </a:r>
                      <a:b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2019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Mayo </a:t>
                      </a:r>
                      <a:b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</a:br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2020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Distribución </a:t>
                      </a:r>
                    </a:p>
                    <a:p>
                      <a:pPr algn="ctr" fontAlgn="b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(%)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Variación</a:t>
                      </a:r>
                    </a:p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absoluta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Contribución </a:t>
                      </a:r>
                    </a:p>
                    <a:p>
                      <a:pPr algn="ctr" fontAlgn="ctr"/>
                      <a:r>
                        <a:rPr lang="es-CO" sz="1000" b="1" i="0" u="none" strike="noStrike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en </a:t>
                      </a:r>
                      <a:r>
                        <a:rPr lang="es-CO" sz="1000" b="1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p.p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962026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Población ocupada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22.164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17.262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           100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4.902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s-CO" sz="14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5917967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Comercio y reparación de vehículos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4.259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3.349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          19,4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910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 4,1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7332552"/>
                  </a:ext>
                </a:extLst>
              </a:tr>
              <a:tr h="227058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Industrias manufactureras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2.468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1.752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          10,1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716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 3,2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1671478"/>
                  </a:ext>
                </a:extLst>
              </a:tr>
              <a:tr h="28241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Administración pública y defensa, educación y atención de la salud humana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2.701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2.014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          11,7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687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 3,1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2706517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Agricultura, ganadería, caza, silvicultura y pesca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3.252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2.684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          15,5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569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 2,6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89953214"/>
                  </a:ext>
                </a:extLst>
              </a:tr>
              <a:tr h="28241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Actividades artísticas, entretenimiento, recreación y otras actividades de servicios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1.916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1.375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            8,0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541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 2,4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3144699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Construcción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1.470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1.006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            5,8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463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 2,1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44917181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Alojamiento y servicios de comida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1.579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1.169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            6,8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410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 1,8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2887682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Transporte y almacenamiento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1.560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1.356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            7,9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205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 0,9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5497164"/>
                  </a:ext>
                </a:extLst>
              </a:tr>
              <a:tr h="28241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Actividades profesionales, científicas, técnicas y servicios administrativos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1.348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1.217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            7,0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131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 0,6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250421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Actividades inmobiliarias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282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165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            1,0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117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 0,5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5277306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Información y comunicaciones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354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250 </a:t>
                      </a:r>
                      <a:endParaRPr lang="es-CO" sz="1400" b="1" i="0" u="none" strike="noStrike" dirty="0">
                        <a:solidFill>
                          <a:srgbClr val="27689D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            1,4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104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 0,5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2591283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Suministro de electricidad gas, agua y gestión de desechos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680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636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            3,7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  44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 0,2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5962288"/>
                  </a:ext>
                </a:extLst>
              </a:tr>
              <a:tr h="253980">
                <a:tc>
                  <a:txBody>
                    <a:bodyPr/>
                    <a:lstStyle/>
                    <a:p>
                      <a:pPr algn="l" fontAlgn="b"/>
                      <a:r>
                        <a:rPr lang="es-MX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Actividades financieras y de seguros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294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282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            1,6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  12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4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 0,1 </a:t>
                      </a:r>
                    </a:p>
                  </a:txBody>
                  <a:tcPr marL="9477" marR="9477" marT="947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32014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509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Disminuciones relevantes dentro de la población ocupada en la </a:t>
            </a:r>
            <a:r>
              <a:rPr lang="es-MX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agricultura, ganadería, caza, silvicultura y pesca. M</a:t>
            </a: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ayo (2019-2020)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602965" y="4523587"/>
            <a:ext cx="115890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mayo los cultivos agrícolas permanentes disminuyeron en 259 mil ocupados </a:t>
            </a:r>
            <a:r>
              <a:rPr lang="es-MX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(-25,6%) </a:t>
            </a:r>
            <a:r>
              <a:rPr lang="es-MX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en comparación con mayo de 2019, la ganadería se redujo en 208 mil ocupados (-20,5%) y las actividades de apoyo a la agricultura, ganadería y poscosecha se contrajeron en 112 mil ocupados (-19,1%).</a:t>
            </a:r>
            <a:endParaRPr lang="es-MX" b="1" dirty="0">
              <a:solidFill>
                <a:srgbClr val="27689D"/>
              </a:solidFill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5508B2E0-520C-4C43-9C22-594A1E2211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388933"/>
              </p:ext>
            </p:extLst>
          </p:nvPr>
        </p:nvGraphicFramePr>
        <p:xfrm>
          <a:off x="485581" y="1594799"/>
          <a:ext cx="10903907" cy="2340001"/>
        </p:xfrm>
        <a:graphic>
          <a:graphicData uri="http://schemas.openxmlformats.org/drawingml/2006/table">
            <a:tbl>
              <a:tblPr/>
              <a:tblGrid>
                <a:gridCol w="6164132">
                  <a:extLst>
                    <a:ext uri="{9D8B030D-6E8A-4147-A177-3AD203B41FA5}">
                      <a16:colId xmlns:a16="http://schemas.microsoft.com/office/drawing/2014/main" val="1177518900"/>
                    </a:ext>
                  </a:extLst>
                </a:gridCol>
                <a:gridCol w="1179315">
                  <a:extLst>
                    <a:ext uri="{9D8B030D-6E8A-4147-A177-3AD203B41FA5}">
                      <a16:colId xmlns:a16="http://schemas.microsoft.com/office/drawing/2014/main" val="2453081030"/>
                    </a:ext>
                  </a:extLst>
                </a:gridCol>
                <a:gridCol w="1186820">
                  <a:extLst>
                    <a:ext uri="{9D8B030D-6E8A-4147-A177-3AD203B41FA5}">
                      <a16:colId xmlns:a16="http://schemas.microsoft.com/office/drawing/2014/main" val="3597715508"/>
                    </a:ext>
                  </a:extLst>
                </a:gridCol>
                <a:gridCol w="1186820">
                  <a:extLst>
                    <a:ext uri="{9D8B030D-6E8A-4147-A177-3AD203B41FA5}">
                      <a16:colId xmlns:a16="http://schemas.microsoft.com/office/drawing/2014/main" val="859480631"/>
                    </a:ext>
                  </a:extLst>
                </a:gridCol>
                <a:gridCol w="1186820">
                  <a:extLst>
                    <a:ext uri="{9D8B030D-6E8A-4147-A177-3AD203B41FA5}">
                      <a16:colId xmlns:a16="http://schemas.microsoft.com/office/drawing/2014/main" val="795633644"/>
                    </a:ext>
                  </a:extLst>
                </a:gridCol>
              </a:tblGrid>
              <a:tr h="659556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Subrama de actividad económica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Mayo 2019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Mayo 2020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Variación absoluta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</a:rPr>
                        <a:t> Variación relativa (%)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27689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5450991"/>
                  </a:ext>
                </a:extLst>
              </a:tr>
              <a:tr h="33608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Cultivos agrícolas permanentes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1.011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259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1" i="0" u="none" strike="noStrike" kern="1200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-25,6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4846018"/>
                  </a:ext>
                </a:extLst>
              </a:tr>
              <a:tr h="33608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Ganadería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1.016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808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208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1" i="0" u="none" strike="noStrike" kern="1200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-20,5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2243456"/>
                  </a:ext>
                </a:extLst>
              </a:tr>
              <a:tr h="336089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Actividades de apoyo a la agricultura, ganadería y poscosecha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587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475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112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1" i="0" u="none" strike="noStrike" kern="1200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-19,1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80653565"/>
                  </a:ext>
                </a:extLst>
              </a:tr>
              <a:tr h="336089"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Pesca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74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52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  22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1" i="0" u="none" strike="noStrike" kern="1200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-29,7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6860223"/>
                  </a:ext>
                </a:extLst>
              </a:tr>
              <a:tr h="336089">
                <a:tc>
                  <a:txBody>
                    <a:bodyPr/>
                    <a:lstStyle/>
                    <a:p>
                      <a:pPr algn="l" fontAlgn="b"/>
                      <a:r>
                        <a:rPr lang="es-MX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 Propagación de plantas (actividades de los viveros)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13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1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CO" sz="1600" b="1" i="0" u="none" strike="noStrike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</a:rPr>
                        <a:t>-             12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s-CO" sz="1600" b="1" i="0" u="none" strike="noStrike" kern="1200" dirty="0">
                          <a:solidFill>
                            <a:srgbClr val="27689D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-92,3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203536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4252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Tasa de desempleo total nacional, cabeceras y rural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trimestre móvil marzo – mayo (2002-2020)</a:t>
            </a:r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3AF77547-FB99-469A-8718-978B8988598F}"/>
              </a:ext>
            </a:extLst>
          </p:cNvPr>
          <p:cNvSpPr/>
          <p:nvPr/>
        </p:nvSpPr>
        <p:spPr>
          <a:xfrm>
            <a:off x="20047" y="5147278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nacional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D2832B9C-17B6-4D04-B5C1-949B300C241E}"/>
              </a:ext>
            </a:extLst>
          </p:cNvPr>
          <p:cNvSpPr/>
          <p:nvPr/>
        </p:nvSpPr>
        <p:spPr>
          <a:xfrm>
            <a:off x="1191128" y="5357828"/>
            <a:ext cx="14176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17,78%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DEFF068D-953C-4C5F-8B50-C7E1F717CAE9}"/>
              </a:ext>
            </a:extLst>
          </p:cNvPr>
          <p:cNvSpPr/>
          <p:nvPr/>
        </p:nvSpPr>
        <p:spPr>
          <a:xfrm>
            <a:off x="2669470" y="5152988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7,22 p.p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</a:t>
            </a:r>
            <a:endParaRPr lang="es-CO" b="1" dirty="0">
              <a:solidFill>
                <a:srgbClr val="27689D"/>
              </a:solidFill>
              <a:latin typeface="+mj-lt"/>
              <a:cs typeface="Arial" panose="020B0604020202020204" pitchFamily="34" charset="0"/>
            </a:endParaRPr>
          </a:p>
        </p:txBody>
      </p: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E3FAEE45-B7C7-4895-AF51-10F952241B9B}"/>
              </a:ext>
            </a:extLst>
          </p:cNvPr>
          <p:cNvCxnSpPr>
            <a:cxnSpLocks/>
          </p:cNvCxnSpPr>
          <p:nvPr/>
        </p:nvCxnSpPr>
        <p:spPr>
          <a:xfrm>
            <a:off x="5937536" y="5101395"/>
            <a:ext cx="0" cy="904541"/>
          </a:xfrm>
          <a:prstGeom prst="line">
            <a:avLst/>
          </a:prstGeom>
          <a:ln w="28575">
            <a:solidFill>
              <a:srgbClr val="395F9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ángulo 24">
            <a:extLst>
              <a:ext uri="{FF2B5EF4-FFF2-40B4-BE49-F238E27FC236}">
                <a16:creationId xmlns:a16="http://schemas.microsoft.com/office/drawing/2014/main" id="{2C2D054A-CB9D-4969-9533-9DAC201BD6C0}"/>
              </a:ext>
            </a:extLst>
          </p:cNvPr>
          <p:cNvSpPr/>
          <p:nvPr/>
        </p:nvSpPr>
        <p:spPr>
          <a:xfrm>
            <a:off x="6144133" y="5143806"/>
            <a:ext cx="20300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Tasa de desempleo </a:t>
            </a:r>
          </a:p>
          <a:p>
            <a:r>
              <a:rPr lang="es-CO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rural</a:t>
            </a:r>
            <a:endParaRPr lang="es-CO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7E3EB898-F77B-41D8-8631-7FAAB1CA6C44}"/>
              </a:ext>
            </a:extLst>
          </p:cNvPr>
          <p:cNvSpPr/>
          <p:nvPr/>
        </p:nvSpPr>
        <p:spPr>
          <a:xfrm>
            <a:off x="7346731" y="5427388"/>
            <a:ext cx="132191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CO" sz="2400" b="1" dirty="0">
                <a:solidFill>
                  <a:srgbClr val="00B05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10,09%</a:t>
            </a:r>
            <a:endParaRPr lang="es-CO" sz="2400" b="1" dirty="0">
              <a:solidFill>
                <a:srgbClr val="00B050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57715B8D-A7FE-4CAC-8D24-DCB4DCE6AC7A}"/>
              </a:ext>
            </a:extLst>
          </p:cNvPr>
          <p:cNvSpPr/>
          <p:nvPr/>
        </p:nvSpPr>
        <p:spPr>
          <a:xfrm>
            <a:off x="8813603" y="5161010"/>
            <a:ext cx="33167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b="1" dirty="0">
                <a:solidFill>
                  <a:srgbClr val="27689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superior en 3,42 p.p </a:t>
            </a:r>
          </a:p>
          <a:p>
            <a:r>
              <a:rPr lang="es-CO" b="1" dirty="0">
                <a:solidFill>
                  <a:srgbClr val="27689D"/>
                </a:solidFill>
                <a:ea typeface="Calibri" panose="020F0502020204030204" pitchFamily="34" charset="0"/>
                <a:cs typeface="Arial" panose="020B0604020202020204" pitchFamily="34" charset="0"/>
              </a:rPr>
              <a:t>a la tasa del mismo trimestre un año atrás</a:t>
            </a:r>
            <a:endParaRPr lang="es-CO" b="1" dirty="0">
              <a:solidFill>
                <a:srgbClr val="27689D"/>
              </a:solidFill>
              <a:cs typeface="Arial" panose="020B0604020202020204" pitchFamily="34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D86EF3-4A51-484F-BD0B-078C49634AE4}"/>
              </a:ext>
            </a:extLst>
          </p:cNvPr>
          <p:cNvSpPr/>
          <p:nvPr/>
        </p:nvSpPr>
        <p:spPr>
          <a:xfrm>
            <a:off x="33788" y="6578360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0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3543190"/>
              </p:ext>
            </p:extLst>
          </p:nvPr>
        </p:nvGraphicFramePr>
        <p:xfrm>
          <a:off x="947926" y="1064100"/>
          <a:ext cx="10515803" cy="42048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48655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12485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Ocupados a nivel nacional (miles) trimestre móvil marzo/20 – mayo/20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ES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fue la segunda actividad económica con más ocupados en el país. 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1BB8F261-014B-4753-B6FC-36D2325EAC9B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5692985"/>
              </p:ext>
            </p:extLst>
          </p:nvPr>
        </p:nvGraphicFramePr>
        <p:xfrm>
          <a:off x="253549" y="937327"/>
          <a:ext cx="11684901" cy="530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639165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2192000" cy="75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es-ES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Balance de ocupados por actividad económica a nivel nacional (miles) trimestre móvil </a:t>
            </a: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marzo/20 – mayo/20</a:t>
            </a:r>
            <a:endParaRPr lang="es-ES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996E6BDD-E3F5-4C18-BDB4-BEEFAFB96589}"/>
              </a:ext>
            </a:extLst>
          </p:cNvPr>
          <p:cNvSpPr/>
          <p:nvPr/>
        </p:nvSpPr>
        <p:spPr>
          <a:xfrm>
            <a:off x="2249896" y="6238986"/>
            <a:ext cx="981160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</a:t>
            </a:r>
            <a:r>
              <a:rPr lang="es-ES" b="1" dirty="0">
                <a:solidFill>
                  <a:srgbClr val="395F9B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disminuyó en 234 mil ocupados</a:t>
            </a:r>
            <a:endParaRPr lang="es-CO" b="1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B1EF3C0D-4DED-4279-A318-0A909EFAAAA0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200-000010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741282"/>
              </p:ext>
            </p:extLst>
          </p:nvPr>
        </p:nvGraphicFramePr>
        <p:xfrm>
          <a:off x="1301032" y="1217374"/>
          <a:ext cx="9926265" cy="4987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47352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15"/>
          <p:cNvSpPr txBox="1"/>
          <p:nvPr/>
        </p:nvSpPr>
        <p:spPr>
          <a:xfrm>
            <a:off x="2403921" y="116319"/>
            <a:ext cx="9788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>
                <a:solidFill>
                  <a:srgbClr val="009267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MERCADO LABORAL</a:t>
            </a:r>
            <a:endParaRPr lang="es-CO" sz="1200" dirty="0">
              <a:solidFill>
                <a:srgbClr val="0092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1 CuadroTexto">
            <a:extLst>
              <a:ext uri="{FF2B5EF4-FFF2-40B4-BE49-F238E27FC236}">
                <a16:creationId xmlns:a16="http://schemas.microsoft.com/office/drawing/2014/main" id="{C59815AE-6B68-4665-9951-E273B5D54D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60244"/>
            <a:ext cx="1124856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1000"/>
              </a:spcBef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B6014C"/>
              </a:buClr>
              <a:buSzPct val="100000"/>
              <a:buFont typeface="Wingdings" panose="05000000000000000000" pitchFamily="2" charset="2"/>
              <a:buChar char="▪"/>
              <a:defRPr sz="280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r>
              <a:rPr lang="es-ES" altLang="es-CO" sz="2400" b="1" dirty="0">
                <a:solidFill>
                  <a:srgbClr val="395F9B"/>
                </a:solidFill>
                <a:latin typeface="+mn-lt"/>
                <a:ea typeface="+mn-ea"/>
                <a:cs typeface="+mn-cs"/>
              </a:rPr>
              <a:t>Ocupados sector rural (miles) trimestre móvil marzo/20 – mayo/20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None/>
            </a:pPr>
            <a:endParaRPr lang="es-ES" altLang="es-CO" sz="2400" b="1" dirty="0">
              <a:solidFill>
                <a:srgbClr val="395F9B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B6BFD5BF-AA9F-4720-89B1-41A537027AD9}"/>
              </a:ext>
            </a:extLst>
          </p:cNvPr>
          <p:cNvSpPr/>
          <p:nvPr/>
        </p:nvSpPr>
        <p:spPr>
          <a:xfrm>
            <a:off x="2249896" y="6238986"/>
            <a:ext cx="98116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La agricultura, ganadería, caza, silvicultura y pesca es la actividad económica que ocupa a más personas en el sector rural. </a:t>
            </a:r>
            <a:endParaRPr lang="es-CO" b="1" dirty="0">
              <a:cs typeface="Arial" panose="020B0604020202020204" pitchFamily="34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37AC9BD-9CD3-4988-ABCF-2EC670A4EA17}"/>
              </a:ext>
            </a:extLst>
          </p:cNvPr>
          <p:cNvSpPr/>
          <p:nvPr/>
        </p:nvSpPr>
        <p:spPr>
          <a:xfrm>
            <a:off x="13368" y="6628732"/>
            <a:ext cx="1180749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es-CO" sz="800" dirty="0">
                <a:solidFill>
                  <a:srgbClr val="395F9B"/>
                </a:solidFill>
                <a:ea typeface="Calibri" panose="020F0502020204030204" pitchFamily="34" charset="0"/>
                <a:cs typeface="Arial" panose="020B0604020202020204" pitchFamily="34" charset="0"/>
              </a:rPr>
              <a:t>Fuente: DANE, GEIH. Cálculos UPRA</a:t>
            </a:r>
            <a:endParaRPr lang="es-CO" sz="800" dirty="0">
              <a:solidFill>
                <a:srgbClr val="395F9B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300-000004000000}"/>
              </a:ext>
            </a:extLst>
          </p:cNvPr>
          <p:cNvGraphicFramePr>
            <a:graphicFrameLocks/>
          </p:cNvGraphicFramePr>
          <p:nvPr/>
        </p:nvGraphicFramePr>
        <p:xfrm>
          <a:off x="253549" y="778170"/>
          <a:ext cx="11684901" cy="530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90305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Arial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F28038D-FF68-4B75-B4B8-31C2729F059D}"/>
</file>

<file path=customXml/itemProps2.xml><?xml version="1.0" encoding="utf-8"?>
<ds:datastoreItem xmlns:ds="http://schemas.openxmlformats.org/officeDocument/2006/customXml" ds:itemID="{B8CDC6A7-7BF7-4AA2-9D4A-120184D310AA}"/>
</file>

<file path=customXml/itemProps3.xml><?xml version="1.0" encoding="utf-8"?>
<ds:datastoreItem xmlns:ds="http://schemas.openxmlformats.org/officeDocument/2006/customXml" ds:itemID="{69F26F2F-4FB0-4DC5-A5CF-95F82CBF1739}"/>
</file>

<file path=docProps/app.xml><?xml version="1.0" encoding="utf-8"?>
<Properties xmlns="http://schemas.openxmlformats.org/officeDocument/2006/extended-properties" xmlns:vt="http://schemas.openxmlformats.org/officeDocument/2006/docPropsVTypes">
  <TotalTime>1773</TotalTime>
  <Words>1233</Words>
  <Application>Microsoft Office PowerPoint</Application>
  <PresentationFormat>Panorámica</PresentationFormat>
  <Paragraphs>234</Paragraphs>
  <Slides>13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Arial Black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NESTOR JULIO HERNANDEZ BOCKER</cp:lastModifiedBy>
  <cp:revision>164</cp:revision>
  <dcterms:created xsi:type="dcterms:W3CDTF">2019-02-12T04:28:07Z</dcterms:created>
  <dcterms:modified xsi:type="dcterms:W3CDTF">2020-06-30T19:15:40Z</dcterms:modified>
</cp:coreProperties>
</file>