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3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7"/>
  </p:notesMasterIdLst>
  <p:sldIdLst>
    <p:sldId id="277" r:id="rId5"/>
    <p:sldId id="274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93" r:id="rId14"/>
    <p:sldId id="300" r:id="rId15"/>
    <p:sldId id="279" r:id="rId16"/>
  </p:sldIdLst>
  <p:sldSz cx="12192000" cy="6858000"/>
  <p:notesSz cx="6858000" cy="9144000"/>
  <p:embeddedFontLst>
    <p:embeddedFont>
      <p:font typeface="Montserrat SemiBold" panose="00000700000000000000" pitchFamily="2" charset="0"/>
      <p:bold r:id="rId18"/>
      <p:boldItalic r:id="rId19"/>
    </p:embeddedFont>
    <p:embeddedFont>
      <p:font typeface="Nunito Sans" pitchFamily="2" charset="0"/>
      <p:regular r:id="rId20"/>
      <p:bold r:id="rId21"/>
      <p:italic r:id="rId22"/>
      <p:boldItalic r:id="rId23"/>
    </p:embeddedFont>
    <p:embeddedFont>
      <p:font typeface="Nunito Sans ExtraBold" pitchFamily="2" charset="0"/>
      <p:bold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9837"/>
    <a:srgbClr val="0070C0"/>
    <a:srgbClr val="27689D"/>
    <a:srgbClr val="236C95"/>
    <a:srgbClr val="2F753E"/>
    <a:srgbClr val="1F4E79"/>
    <a:srgbClr val="009165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FAE8AA-44DB-45DE-BE9B-7BC7ED4B6BAB}" v="5" dt="2024-04-30T16:46:09.8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8257" autoAdjust="0"/>
  </p:normalViewPr>
  <p:slideViewPr>
    <p:cSldViewPr snapToGrid="0">
      <p:cViewPr varScale="1">
        <p:scale>
          <a:sx n="84" d="100"/>
          <a:sy n="84" d="100"/>
        </p:scale>
        <p:origin x="610" y="77"/>
      </p:cViewPr>
      <p:guideLst/>
    </p:cSldViewPr>
  </p:slideViewPr>
  <p:notesTextViewPr>
    <p:cViewPr>
      <p:scale>
        <a:sx n="50" d="100"/>
        <a:sy n="50" d="100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7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6.fntdata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5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34FAE8AA-44DB-45DE-BE9B-7BC7ED4B6BAB}"/>
    <pc:docChg chg="undo custSel modSld">
      <pc:chgData name="NESTOR JULIO HERNANDEZ BOCKER" userId="a413b3be1cc3406f" providerId="LiveId" clId="{34FAE8AA-44DB-45DE-BE9B-7BC7ED4B6BAB}" dt="2024-04-30T16:46:23.412" v="39" actId="113"/>
      <pc:docMkLst>
        <pc:docMk/>
      </pc:docMkLst>
      <pc:sldChg chg="modSp mod">
        <pc:chgData name="NESTOR JULIO HERNANDEZ BOCKER" userId="a413b3be1cc3406f" providerId="LiveId" clId="{34FAE8AA-44DB-45DE-BE9B-7BC7ED4B6BAB}" dt="2024-04-30T16:16:01.694" v="33" actId="6549"/>
        <pc:sldMkLst>
          <pc:docMk/>
          <pc:sldMk cId="3675170584" sldId="279"/>
        </pc:sldMkLst>
        <pc:spChg chg="mod">
          <ac:chgData name="NESTOR JULIO HERNANDEZ BOCKER" userId="a413b3be1cc3406f" providerId="LiveId" clId="{34FAE8AA-44DB-45DE-BE9B-7BC7ED4B6BAB}" dt="2024-04-30T16:16:01.694" v="33" actId="6549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34FAE8AA-44DB-45DE-BE9B-7BC7ED4B6BAB}" dt="2024-04-30T16:44:38.010" v="35" actId="13926"/>
        <pc:sldMkLst>
          <pc:docMk/>
          <pc:sldMk cId="3717849211" sldId="283"/>
        </pc:sldMkLst>
        <pc:graphicFrameChg chg="mod modGraphic">
          <ac:chgData name="NESTOR JULIO HERNANDEZ BOCKER" userId="a413b3be1cc3406f" providerId="LiveId" clId="{34FAE8AA-44DB-45DE-BE9B-7BC7ED4B6BAB}" dt="2024-04-30T16:44:38.010" v="35" actId="13926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34FAE8AA-44DB-45DE-BE9B-7BC7ED4B6BAB}" dt="2024-04-30T16:46:23.412" v="39" actId="113"/>
        <pc:sldMkLst>
          <pc:docMk/>
          <pc:sldMk cId="3127339449" sldId="284"/>
        </pc:sldMkLst>
        <pc:graphicFrameChg chg="mod modGraphic">
          <ac:chgData name="NESTOR JULIO HERNANDEZ BOCKER" userId="a413b3be1cc3406f" providerId="LiveId" clId="{34FAE8AA-44DB-45DE-BE9B-7BC7ED4B6BAB}" dt="2024-04-30T16:46:23.412" v="39" actId="113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delSp modSp mod">
        <pc:chgData name="NESTOR JULIO HERNANDEZ BOCKER" userId="a413b3be1cc3406f" providerId="LiveId" clId="{34FAE8AA-44DB-45DE-BE9B-7BC7ED4B6BAB}" dt="2024-04-30T16:09:26.132" v="27" actId="1037"/>
        <pc:sldMkLst>
          <pc:docMk/>
          <pc:sldMk cId="1073405508" sldId="300"/>
        </pc:sldMkLst>
        <pc:spChg chg="mod">
          <ac:chgData name="NESTOR JULIO HERNANDEZ BOCKER" userId="a413b3be1cc3406f" providerId="LiveId" clId="{34FAE8AA-44DB-45DE-BE9B-7BC7ED4B6BAB}" dt="2024-04-30T16:09:26.132" v="27" actId="103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34FAE8AA-44DB-45DE-BE9B-7BC7ED4B6BAB}" dt="2024-04-30T16:05:59.141" v="3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34FAE8AA-44DB-45DE-BE9B-7BC7ED4B6BAB}" dt="2024-04-30T16:06:08.944" v="5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34FAE8AA-44DB-45DE-BE9B-7BC7ED4B6BAB}" dt="2024-04-30T16:09:07.004" v="13" actId="20577"/>
          <ac:spMkLst>
            <pc:docMk/>
            <pc:sldMk cId="1073405508" sldId="300"/>
            <ac:spMk id="26" creationId="{7E3EB898-F77B-41D8-8631-7FAAB1CA6C44}"/>
          </ac:spMkLst>
        </pc:spChg>
        <pc:graphicFrameChg chg="del">
          <ac:chgData name="NESTOR JULIO HERNANDEZ BOCKER" userId="a413b3be1cc3406f" providerId="LiveId" clId="{34FAE8AA-44DB-45DE-BE9B-7BC7ED4B6BAB}" dt="2024-04-30T16:08:38.764" v="6" actId="21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add mod">
          <ac:chgData name="NESTOR JULIO HERNANDEZ BOCKER" userId="a413b3be1cc3406f" providerId="LiveId" clId="{34FAE8AA-44DB-45DE-BE9B-7BC7ED4B6BAB}" dt="2024-04-30T16:08:58.127" v="12" actId="1076"/>
          <ac:graphicFrameMkLst>
            <pc:docMk/>
            <pc:sldMk cId="1073405508" sldId="300"/>
            <ac:graphicFrameMk id="7" creationId="{A10D6324-EB49-0108-6781-F5A0AADF7B65}"/>
          </ac:graphicFrameMkLst>
        </pc:graphicFrameChg>
      </pc:sldChg>
    </pc:docChg>
  </pc:docChgLst>
  <pc:docChgLst>
    <pc:chgData name="NESTOR JULIO HERNANDEZ BOCKER" userId="a413b3be1cc3406f" providerId="LiveId" clId="{6E842337-F2D9-40B0-A25C-0A40FA1A9487}"/>
    <pc:docChg chg="modSld">
      <pc:chgData name="NESTOR JULIO HERNANDEZ BOCKER" userId="a413b3be1cc3406f" providerId="LiveId" clId="{6E842337-F2D9-40B0-A25C-0A40FA1A9487}" dt="2024-04-28T03:52:25.875" v="3" actId="27918"/>
      <pc:docMkLst>
        <pc:docMk/>
      </pc:docMkLst>
      <pc:sldChg chg="mod">
        <pc:chgData name="NESTOR JULIO HERNANDEZ BOCKER" userId="a413b3be1cc3406f" providerId="LiveId" clId="{6E842337-F2D9-40B0-A25C-0A40FA1A9487}" dt="2024-04-28T03:52:25.875" v="3" actId="27918"/>
        <pc:sldMkLst>
          <pc:docMk/>
          <pc:sldMk cId="2154845837" sldId="285"/>
        </pc:sldMkLst>
      </pc:sldChg>
    </pc:docChg>
  </pc:docChgLst>
  <pc:docChgLst>
    <pc:chgData name="NESTOR JULIO HERNANDEZ BOCKER" userId="a413b3be1cc3406f" providerId="LiveId" clId="{5506EB71-7E62-4939-8298-644D9120AFC6}"/>
    <pc:docChg chg="undo custSel delSld modSld">
      <pc:chgData name="NESTOR JULIO HERNANDEZ BOCKER" userId="a413b3be1cc3406f" providerId="LiveId" clId="{5506EB71-7E62-4939-8298-644D9120AFC6}" dt="2024-02-29T17:17:42.539" v="588" actId="20577"/>
      <pc:docMkLst>
        <pc:docMk/>
      </pc:docMkLst>
      <pc:sldChg chg="modSp mod">
        <pc:chgData name="NESTOR JULIO HERNANDEZ BOCKER" userId="a413b3be1cc3406f" providerId="LiveId" clId="{5506EB71-7E62-4939-8298-644D9120AFC6}" dt="2024-02-29T16:55:25.716" v="316" actId="20577"/>
        <pc:sldMkLst>
          <pc:docMk/>
          <pc:sldMk cId="721350290" sldId="274"/>
        </pc:sldMkLst>
        <pc:spChg chg="mod">
          <ac:chgData name="NESTOR JULIO HERNANDEZ BOCKER" userId="a413b3be1cc3406f" providerId="LiveId" clId="{5506EB71-7E62-4939-8298-644D9120AFC6}" dt="2024-02-29T16:55:25.716" v="316" actId="20577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5506EB71-7E62-4939-8298-644D9120AFC6}" dt="2024-02-29T16:39:13.178" v="100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5506EB71-7E62-4939-8298-644D9120AFC6}" dt="2024-02-29T16:39:27.557" v="104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5506EB71-7E62-4939-8298-644D9120AFC6}" dt="2024-02-29T16:39:35.213" v="106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5506EB71-7E62-4939-8298-644D9120AFC6}" dt="2024-02-29T16:39:44.557" v="109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modSp mod">
        <pc:chgData name="NESTOR JULIO HERNANDEZ BOCKER" userId="a413b3be1cc3406f" providerId="LiveId" clId="{5506EB71-7E62-4939-8298-644D9120AFC6}" dt="2024-02-29T16:54:56.341" v="313" actId="20577"/>
        <pc:sldMkLst>
          <pc:docMk/>
          <pc:sldMk cId="1610350232" sldId="277"/>
        </pc:sldMkLst>
        <pc:spChg chg="mod">
          <ac:chgData name="NESTOR JULIO HERNANDEZ BOCKER" userId="a413b3be1cc3406f" providerId="LiveId" clId="{5506EB71-7E62-4939-8298-644D9120AFC6}" dt="2024-02-29T16:54:56.341" v="313" actId="20577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5506EB71-7E62-4939-8298-644D9120AFC6}" dt="2024-02-29T16:54:51.317" v="312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5506EB71-7E62-4939-8298-644D9120AFC6}" dt="2024-02-29T17:17:42.539" v="588" actId="20577"/>
        <pc:sldMkLst>
          <pc:docMk/>
          <pc:sldMk cId="3675170584" sldId="279"/>
        </pc:sldMkLst>
        <pc:spChg chg="mod">
          <ac:chgData name="NESTOR JULIO HERNANDEZ BOCKER" userId="a413b3be1cc3406f" providerId="LiveId" clId="{5506EB71-7E62-4939-8298-644D9120AFC6}" dt="2024-02-29T17:17:42.539" v="588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5506EB71-7E62-4939-8298-644D9120AFC6}" dt="2024-02-29T16:41:22.229" v="133" actId="20577"/>
        <pc:sldMkLst>
          <pc:docMk/>
          <pc:sldMk cId="245155727" sldId="281"/>
        </pc:sldMkLst>
        <pc:spChg chg="mod">
          <ac:chgData name="NESTOR JULIO HERNANDEZ BOCKER" userId="a413b3be1cc3406f" providerId="LiveId" clId="{5506EB71-7E62-4939-8298-644D9120AFC6}" dt="2024-02-29T16:40:01.381" v="110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5506EB71-7E62-4939-8298-644D9120AFC6}" dt="2024-02-29T16:40:51.957" v="120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5506EB71-7E62-4939-8298-644D9120AFC6}" dt="2024-02-29T16:40:59.653" v="121" actId="20577"/>
          <ac:spMkLst>
            <pc:docMk/>
            <pc:sldMk cId="245155727" sldId="281"/>
            <ac:spMk id="6" creationId="{BB2046AD-B8B4-F357-E680-BC2C345F457C}"/>
          </ac:spMkLst>
        </pc:spChg>
        <pc:spChg chg="mod">
          <ac:chgData name="NESTOR JULIO HERNANDEZ BOCKER" userId="a413b3be1cc3406f" providerId="LiveId" clId="{5506EB71-7E62-4939-8298-644D9120AFC6}" dt="2024-02-29T16:41:22.229" v="133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5506EB71-7E62-4939-8298-644D9120AFC6}" dt="2024-02-29T16:40:38.804" v="117" actId="20577"/>
          <ac:spMkLst>
            <pc:docMk/>
            <pc:sldMk cId="245155727" sldId="281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5506EB71-7E62-4939-8298-644D9120AFC6}" dt="2024-02-29T17:12:20.555" v="574" actId="20577"/>
        <pc:sldMkLst>
          <pc:docMk/>
          <pc:sldMk cId="3393398782" sldId="282"/>
        </pc:sldMkLst>
        <pc:spChg chg="mod">
          <ac:chgData name="NESTOR JULIO HERNANDEZ BOCKER" userId="a413b3be1cc3406f" providerId="LiveId" clId="{5506EB71-7E62-4939-8298-644D9120AFC6}" dt="2024-02-29T16:42:06.189" v="152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5506EB71-7E62-4939-8298-644D9120AFC6}" dt="2024-02-29T16:42:12.317" v="155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5506EB71-7E62-4939-8298-644D9120AFC6}" dt="2024-02-29T16:42:16.517" v="157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5506EB71-7E62-4939-8298-644D9120AFC6}" dt="2024-02-29T16:41:54.677" v="150" actId="20577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5506EB71-7E62-4939-8298-644D9120AFC6}" dt="2024-02-29T16:42:22.654" v="160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5506EB71-7E62-4939-8298-644D9120AFC6}" dt="2024-02-29T17:12:20.555" v="574" actId="20577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5506EB71-7E62-4939-8298-644D9120AFC6}" dt="2024-02-29T17:00:26.436" v="572" actId="2057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5506EB71-7E62-4939-8298-644D9120AFC6}" dt="2024-02-29T16:48:58.568" v="255" actId="20577"/>
        <pc:sldMkLst>
          <pc:docMk/>
          <pc:sldMk cId="3717849211" sldId="283"/>
        </pc:sldMkLst>
        <pc:spChg chg="mod">
          <ac:chgData name="NESTOR JULIO HERNANDEZ BOCKER" userId="a413b3be1cc3406f" providerId="LiveId" clId="{5506EB71-7E62-4939-8298-644D9120AFC6}" dt="2024-02-29T16:46:08.623" v="218" actId="113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5506EB71-7E62-4939-8298-644D9120AFC6}" dt="2024-02-29T16:48:58.568" v="255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5506EB71-7E62-4939-8298-644D9120AFC6}" dt="2024-02-29T16:43:08.318" v="162" actId="20577"/>
          <ac:spMkLst>
            <pc:docMk/>
            <pc:sldMk cId="3717849211" sldId="283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5506EB71-7E62-4939-8298-644D9120AFC6}" dt="2024-02-29T16:43:30.873" v="166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5506EB71-7E62-4939-8298-644D9120AFC6}" dt="2024-02-29T16:50:01.782" v="271" actId="20577"/>
        <pc:sldMkLst>
          <pc:docMk/>
          <pc:sldMk cId="3127339449" sldId="284"/>
        </pc:sldMkLst>
        <pc:spChg chg="mod">
          <ac:chgData name="NESTOR JULIO HERNANDEZ BOCKER" userId="a413b3be1cc3406f" providerId="LiveId" clId="{5506EB71-7E62-4939-8298-644D9120AFC6}" dt="2024-02-29T16:50:01.782" v="271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5506EB71-7E62-4939-8298-644D9120AFC6}" dt="2024-02-29T16:49:30.942" v="261" actId="20577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5506EB71-7E62-4939-8298-644D9120AFC6}" dt="2024-02-29T16:49:35.998" v="263" actId="2057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5506EB71-7E62-4939-8298-644D9120AFC6}" dt="2024-02-29T16:50:43.166" v="275" actId="20577"/>
        <pc:sldMkLst>
          <pc:docMk/>
          <pc:sldMk cId="2154845837" sldId="285"/>
        </pc:sldMkLst>
        <pc:spChg chg="mod">
          <ac:chgData name="NESTOR JULIO HERNANDEZ BOCKER" userId="a413b3be1cc3406f" providerId="LiveId" clId="{5506EB71-7E62-4939-8298-644D9120AFC6}" dt="2024-02-29T16:50:43.166" v="275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5506EB71-7E62-4939-8298-644D9120AFC6}" dt="2024-02-29T16:50:15.373" v="272" actId="20577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5506EB71-7E62-4939-8298-644D9120AFC6}" dt="2024-02-29T16:51:04.342" v="280" actId="20577"/>
        <pc:sldMkLst>
          <pc:docMk/>
          <pc:sldMk cId="1481064699" sldId="286"/>
        </pc:sldMkLst>
        <pc:spChg chg="mod">
          <ac:chgData name="NESTOR JULIO HERNANDEZ BOCKER" userId="a413b3be1cc3406f" providerId="LiveId" clId="{5506EB71-7E62-4939-8298-644D9120AFC6}" dt="2024-02-29T16:51:04.342" v="280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5506EB71-7E62-4939-8298-644D9120AFC6}" dt="2024-02-29T15:28:23.799" v="5" actId="27636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5506EB71-7E62-4939-8298-644D9120AFC6}" dt="2024-02-29T17:16:18.676" v="586" actId="6549"/>
        <pc:sldMkLst>
          <pc:docMk/>
          <pc:sldMk cId="4072024416" sldId="287"/>
        </pc:sldMkLst>
        <pc:spChg chg="mod">
          <ac:chgData name="NESTOR JULIO HERNANDEZ BOCKER" userId="a413b3be1cc3406f" providerId="LiveId" clId="{5506EB71-7E62-4939-8298-644D9120AFC6}" dt="2024-02-29T16:53:00.775" v="310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5506EB71-7E62-4939-8298-644D9120AFC6}" dt="2024-02-29T17:16:18.676" v="586" actId="6549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5506EB71-7E62-4939-8298-644D9120AFC6}" dt="2024-02-29T17:16:10.972" v="578" actId="2057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modSp mod">
        <pc:chgData name="NESTOR JULIO HERNANDEZ BOCKER" userId="a413b3be1cc3406f" providerId="LiveId" clId="{5506EB71-7E62-4939-8298-644D9120AFC6}" dt="2024-02-29T17:17:16.860" v="587" actId="20577"/>
        <pc:sldMkLst>
          <pc:docMk/>
          <pc:sldMk cId="1542716009" sldId="293"/>
        </pc:sldMkLst>
        <pc:spChg chg="mod">
          <ac:chgData name="NESTOR JULIO HERNANDEZ BOCKER" userId="a413b3be1cc3406f" providerId="LiveId" clId="{5506EB71-7E62-4939-8298-644D9120AFC6}" dt="2024-02-29T15:29:16.009" v="12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5506EB71-7E62-4939-8298-644D9120AFC6}" dt="2024-02-29T17:17:16.860" v="587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5506EB71-7E62-4939-8298-644D9120AFC6}" dt="2024-02-29T16:18:07.741" v="97" actId="20577"/>
        <pc:sldMkLst>
          <pc:docMk/>
          <pc:sldMk cId="1073405508" sldId="300"/>
        </pc:sldMkLst>
        <pc:spChg chg="mod">
          <ac:chgData name="NESTOR JULIO HERNANDEZ BOCKER" userId="a413b3be1cc3406f" providerId="LiveId" clId="{5506EB71-7E62-4939-8298-644D9120AFC6}" dt="2024-02-29T16:18:07.741" v="97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5506EB71-7E62-4939-8298-644D9120AFC6}" dt="2024-02-29T15:29:09.984" v="11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5506EB71-7E62-4939-8298-644D9120AFC6}" dt="2024-02-29T15:29:09.984" v="11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5506EB71-7E62-4939-8298-644D9120AFC6}" dt="2024-02-29T16:17:40.806" v="92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5506EB71-7E62-4939-8298-644D9120AFC6}" dt="2024-02-29T16:17:47.750" v="94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5506EB71-7E62-4939-8298-644D9120AFC6}" dt="2024-02-29T16:18:02.469" v="96" actId="20577"/>
          <ac:spMkLst>
            <pc:docMk/>
            <pc:sldMk cId="1073405508" sldId="300"/>
            <ac:spMk id="26" creationId="{7E3EB898-F77B-41D8-8631-7FAAB1CA6C44}"/>
          </ac:spMkLst>
        </pc:spChg>
        <pc:graphicFrameChg chg="del">
          <ac:chgData name="NESTOR JULIO HERNANDEZ BOCKER" userId="a413b3be1cc3406f" providerId="LiveId" clId="{5506EB71-7E62-4939-8298-644D9120AFC6}" dt="2024-02-29T16:17:05.172" v="49" actId="478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add mod">
          <ac:chgData name="NESTOR JULIO HERNANDEZ BOCKER" userId="a413b3be1cc3406f" providerId="LiveId" clId="{5506EB71-7E62-4939-8298-644D9120AFC6}" dt="2024-02-29T16:17:20.253" v="91" actId="1035"/>
          <ac:graphicFrameMkLst>
            <pc:docMk/>
            <pc:sldMk cId="1073405508" sldId="300"/>
            <ac:graphicFrameMk id="7" creationId="{28C7100D-A2C5-49D7-8018-94FFBCDB107C}"/>
          </ac:graphicFrameMkLst>
        </pc:graphicFrameChg>
      </pc:sldChg>
      <pc:sldChg chg="modSp del mod">
        <pc:chgData name="NESTOR JULIO HERNANDEZ BOCKER" userId="a413b3be1cc3406f" providerId="LiveId" clId="{5506EB71-7E62-4939-8298-644D9120AFC6}" dt="2024-02-29T15:29:57.348" v="17" actId="47"/>
        <pc:sldMkLst>
          <pc:docMk/>
          <pc:sldMk cId="669755353" sldId="301"/>
        </pc:sldMkLst>
        <pc:spChg chg="mod">
          <ac:chgData name="NESTOR JULIO HERNANDEZ BOCKER" userId="a413b3be1cc3406f" providerId="LiveId" clId="{5506EB71-7E62-4939-8298-644D9120AFC6}" dt="2024-02-29T15:29:47.746" v="16" actId="20577"/>
          <ac:spMkLst>
            <pc:docMk/>
            <pc:sldMk cId="669755353" sldId="301"/>
            <ac:spMk id="6" creationId="{B2F2D106-82B9-0335-7236-4CF3863660F7}"/>
          </ac:spMkLst>
        </pc:spChg>
      </pc:sldChg>
      <pc:sldChg chg="modSp del">
        <pc:chgData name="NESTOR JULIO HERNANDEZ BOCKER" userId="a413b3be1cc3406f" providerId="LiveId" clId="{5506EB71-7E62-4939-8298-644D9120AFC6}" dt="2024-02-29T15:29:57.348" v="17" actId="47"/>
        <pc:sldMkLst>
          <pc:docMk/>
          <pc:sldMk cId="3983854267" sldId="302"/>
        </pc:sldMkLst>
        <pc:spChg chg="mod">
          <ac:chgData name="NESTOR JULIO HERNANDEZ BOCKER" userId="a413b3be1cc3406f" providerId="LiveId" clId="{5506EB71-7E62-4939-8298-644D9120AFC6}" dt="2024-02-29T15:28:13.031" v="1"/>
          <ac:spMkLst>
            <pc:docMk/>
            <pc:sldMk cId="3983854267" sldId="302"/>
            <ac:spMk id="4" creationId="{60FAEB9F-E66F-E330-5A1B-3F684F5D53B7}"/>
          </ac:spMkLst>
        </pc:spChg>
        <pc:spChg chg="mod">
          <ac:chgData name="NESTOR JULIO HERNANDEZ BOCKER" userId="a413b3be1cc3406f" providerId="LiveId" clId="{5506EB71-7E62-4939-8298-644D9120AFC6}" dt="2024-02-29T15:27:52.667" v="0"/>
          <ac:spMkLst>
            <pc:docMk/>
            <pc:sldMk cId="3983854267" sldId="302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5506EB71-7E62-4939-8298-644D9120AFC6}" dt="2024-02-29T15:29:57.348" v="17" actId="47"/>
        <pc:sldMkLst>
          <pc:docMk/>
          <pc:sldMk cId="1803652719" sldId="303"/>
        </pc:sldMkLst>
      </pc:sldChg>
      <pc:sldChg chg="del">
        <pc:chgData name="NESTOR JULIO HERNANDEZ BOCKER" userId="a413b3be1cc3406f" providerId="LiveId" clId="{5506EB71-7E62-4939-8298-644D9120AFC6}" dt="2024-02-29T15:29:57.348" v="17" actId="47"/>
        <pc:sldMkLst>
          <pc:docMk/>
          <pc:sldMk cId="1417650493" sldId="304"/>
        </pc:sldMkLst>
      </pc:sldChg>
      <pc:sldChg chg="del">
        <pc:chgData name="NESTOR JULIO HERNANDEZ BOCKER" userId="a413b3be1cc3406f" providerId="LiveId" clId="{5506EB71-7E62-4939-8298-644D9120AFC6}" dt="2024-02-29T15:29:57.348" v="17" actId="47"/>
        <pc:sldMkLst>
          <pc:docMk/>
          <pc:sldMk cId="4033121735" sldId="305"/>
        </pc:sldMkLst>
      </pc:sldChg>
      <pc:sldChg chg="del">
        <pc:chgData name="NESTOR JULIO HERNANDEZ BOCKER" userId="a413b3be1cc3406f" providerId="LiveId" clId="{5506EB71-7E62-4939-8298-644D9120AFC6}" dt="2024-02-29T15:29:57.348" v="17" actId="47"/>
        <pc:sldMkLst>
          <pc:docMk/>
          <pc:sldMk cId="2394797141" sldId="306"/>
        </pc:sldMkLst>
      </pc:sldChg>
      <pc:sldChg chg="del">
        <pc:chgData name="NESTOR JULIO HERNANDEZ BOCKER" userId="a413b3be1cc3406f" providerId="LiveId" clId="{5506EB71-7E62-4939-8298-644D9120AFC6}" dt="2024-02-29T15:29:57.348" v="17" actId="47"/>
        <pc:sldMkLst>
          <pc:docMk/>
          <pc:sldMk cId="3458480122" sldId="307"/>
        </pc:sldMkLst>
      </pc:sldChg>
      <pc:sldChg chg="del">
        <pc:chgData name="NESTOR JULIO HERNANDEZ BOCKER" userId="a413b3be1cc3406f" providerId="LiveId" clId="{5506EB71-7E62-4939-8298-644D9120AFC6}" dt="2024-02-29T15:29:57.348" v="17" actId="47"/>
        <pc:sldMkLst>
          <pc:docMk/>
          <pc:sldMk cId="916990564" sldId="308"/>
        </pc:sldMkLst>
      </pc:sldChg>
    </pc:docChg>
  </pc:docChgLst>
  <pc:docChgLst>
    <pc:chgData name="NESTOR JULIO HERNANDEZ BOCKER" userId="a413b3be1cc3406f" providerId="LiveId" clId="{09D44DC0-3007-490B-982E-EF55B0CED3D1}"/>
    <pc:docChg chg="undo custSel modSld">
      <pc:chgData name="NESTOR JULIO HERNANDEZ BOCKER" userId="a413b3be1cc3406f" providerId="LiveId" clId="{09D44DC0-3007-490B-982E-EF55B0CED3D1}" dt="2024-03-27T18:31:58.079" v="386" actId="20577"/>
      <pc:docMkLst>
        <pc:docMk/>
      </pc:docMkLst>
      <pc:sldChg chg="modSp mod">
        <pc:chgData name="NESTOR JULIO HERNANDEZ BOCKER" userId="a413b3be1cc3406f" providerId="LiveId" clId="{09D44DC0-3007-490B-982E-EF55B0CED3D1}" dt="2024-03-27T18:25:58.282" v="366" actId="6549"/>
        <pc:sldMkLst>
          <pc:docMk/>
          <pc:sldMk cId="721350290" sldId="274"/>
        </pc:sldMkLst>
        <pc:spChg chg="mod">
          <ac:chgData name="NESTOR JULIO HERNANDEZ BOCKER" userId="a413b3be1cc3406f" providerId="LiveId" clId="{09D44DC0-3007-490B-982E-EF55B0CED3D1}" dt="2024-03-27T18:25:58.282" v="366" actId="6549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09D44DC0-3007-490B-982E-EF55B0CED3D1}" dt="2024-03-27T16:43:47.234" v="113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09D44DC0-3007-490B-982E-EF55B0CED3D1}" dt="2024-03-27T16:44:12.812" v="127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09D44DC0-3007-490B-982E-EF55B0CED3D1}" dt="2024-03-27T16:44:16.774" v="128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09D44DC0-3007-490B-982E-EF55B0CED3D1}" dt="2024-03-27T16:44:51.203" v="139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modSp mod">
        <pc:chgData name="NESTOR JULIO HERNANDEZ BOCKER" userId="a413b3be1cc3406f" providerId="LiveId" clId="{09D44DC0-3007-490B-982E-EF55B0CED3D1}" dt="2024-03-27T16:04:22.785" v="10" actId="20577"/>
        <pc:sldMkLst>
          <pc:docMk/>
          <pc:sldMk cId="1610350232" sldId="277"/>
        </pc:sldMkLst>
        <pc:spChg chg="mod">
          <ac:chgData name="NESTOR JULIO HERNANDEZ BOCKER" userId="a413b3be1cc3406f" providerId="LiveId" clId="{09D44DC0-3007-490B-982E-EF55B0CED3D1}" dt="2024-03-27T16:03:00.730" v="2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09D44DC0-3007-490B-982E-EF55B0CED3D1}" dt="2024-03-27T16:04:22.785" v="10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09D44DC0-3007-490B-982E-EF55B0CED3D1}" dt="2024-03-27T17:35:04.202" v="343" actId="20577"/>
        <pc:sldMkLst>
          <pc:docMk/>
          <pc:sldMk cId="3675170584" sldId="279"/>
        </pc:sldMkLst>
        <pc:spChg chg="mod">
          <ac:chgData name="NESTOR JULIO HERNANDEZ BOCKER" userId="a413b3be1cc3406f" providerId="LiveId" clId="{09D44DC0-3007-490B-982E-EF55B0CED3D1}" dt="2024-03-27T17:35:04.202" v="34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09D44DC0-3007-490B-982E-EF55B0CED3D1}" dt="2024-03-27T18:26:36.143" v="375" actId="27107"/>
        <pc:sldMkLst>
          <pc:docMk/>
          <pc:sldMk cId="245155727" sldId="281"/>
        </pc:sldMkLst>
        <pc:spChg chg="mod">
          <ac:chgData name="NESTOR JULIO HERNANDEZ BOCKER" userId="a413b3be1cc3406f" providerId="LiveId" clId="{09D44DC0-3007-490B-982E-EF55B0CED3D1}" dt="2024-03-27T16:45:13.837" v="140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09D44DC0-3007-490B-982E-EF55B0CED3D1}" dt="2024-03-27T16:45:37.018" v="143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09D44DC0-3007-490B-982E-EF55B0CED3D1}" dt="2024-03-27T16:45:45.453" v="144" actId="20577"/>
          <ac:spMkLst>
            <pc:docMk/>
            <pc:sldMk cId="245155727" sldId="281"/>
            <ac:spMk id="6" creationId="{BB2046AD-B8B4-F357-E680-BC2C345F457C}"/>
          </ac:spMkLst>
        </pc:spChg>
        <pc:spChg chg="mod">
          <ac:chgData name="NESTOR JULIO HERNANDEZ BOCKER" userId="a413b3be1cc3406f" providerId="LiveId" clId="{09D44DC0-3007-490B-982E-EF55B0CED3D1}" dt="2024-03-27T16:46:02.733" v="147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09D44DC0-3007-490B-982E-EF55B0CED3D1}" dt="2024-03-27T18:26:36.143" v="375" actId="27107"/>
          <ac:spMkLst>
            <pc:docMk/>
            <pc:sldMk cId="245155727" sldId="281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09D44DC0-3007-490B-982E-EF55B0CED3D1}" dt="2024-03-27T18:27:16.801" v="381" actId="20577"/>
        <pc:sldMkLst>
          <pc:docMk/>
          <pc:sldMk cId="3393398782" sldId="282"/>
        </pc:sldMkLst>
        <pc:spChg chg="mod">
          <ac:chgData name="NESTOR JULIO HERNANDEZ BOCKER" userId="a413b3be1cc3406f" providerId="LiveId" clId="{09D44DC0-3007-490B-982E-EF55B0CED3D1}" dt="2024-03-27T16:49:34.217" v="148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09D44DC0-3007-490B-982E-EF55B0CED3D1}" dt="2024-03-27T16:49:59.404" v="159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09D44DC0-3007-490B-982E-EF55B0CED3D1}" dt="2024-03-27T16:50:04.040" v="160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09D44DC0-3007-490B-982E-EF55B0CED3D1}" dt="2024-03-27T18:27:16.801" v="381" actId="20577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09D44DC0-3007-490B-982E-EF55B0CED3D1}" dt="2024-03-27T16:50:26.058" v="181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09D44DC0-3007-490B-982E-EF55B0CED3D1}" dt="2024-03-27T16:03:00.730" v="2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09D44DC0-3007-490B-982E-EF55B0CED3D1}" dt="2024-03-27T16:51:18.611" v="183" actId="2057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09D44DC0-3007-490B-982E-EF55B0CED3D1}" dt="2024-03-27T18:29:27.049" v="382" actId="20577"/>
        <pc:sldMkLst>
          <pc:docMk/>
          <pc:sldMk cId="3717849211" sldId="283"/>
        </pc:sldMkLst>
        <pc:spChg chg="mod">
          <ac:chgData name="NESTOR JULIO HERNANDEZ BOCKER" userId="a413b3be1cc3406f" providerId="LiveId" clId="{09D44DC0-3007-490B-982E-EF55B0CED3D1}" dt="2024-03-27T18:29:27.049" v="382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09D44DC0-3007-490B-982E-EF55B0CED3D1}" dt="2024-03-27T16:58:42.239" v="286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09D44DC0-3007-490B-982E-EF55B0CED3D1}" dt="2024-03-27T16:02:54.851" v="1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09D44DC0-3007-490B-982E-EF55B0CED3D1}" dt="2024-03-27T16:55:04.220" v="184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09D44DC0-3007-490B-982E-EF55B0CED3D1}" dt="2024-03-27T17:01:12.629" v="295" actId="20577"/>
        <pc:sldMkLst>
          <pc:docMk/>
          <pc:sldMk cId="3127339449" sldId="284"/>
        </pc:sldMkLst>
        <pc:spChg chg="mod">
          <ac:chgData name="NESTOR JULIO HERNANDEZ BOCKER" userId="a413b3be1cc3406f" providerId="LiveId" clId="{09D44DC0-3007-490B-982E-EF55B0CED3D1}" dt="2024-03-27T17:01:12.629" v="295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09D44DC0-3007-490B-982E-EF55B0CED3D1}" dt="2024-03-27T16:02:54.851" v="1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09D44DC0-3007-490B-982E-EF55B0CED3D1}" dt="2024-03-27T17:00:52.817" v="290" actId="113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09D44DC0-3007-490B-982E-EF55B0CED3D1}" dt="2024-03-27T17:01:35.708" v="298" actId="20577"/>
        <pc:sldMkLst>
          <pc:docMk/>
          <pc:sldMk cId="2154845837" sldId="285"/>
        </pc:sldMkLst>
        <pc:spChg chg="mod">
          <ac:chgData name="NESTOR JULIO HERNANDEZ BOCKER" userId="a413b3be1cc3406f" providerId="LiveId" clId="{09D44DC0-3007-490B-982E-EF55B0CED3D1}" dt="2024-03-27T17:01:35.708" v="298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09D44DC0-3007-490B-982E-EF55B0CED3D1}" dt="2024-03-27T16:02:54.851" v="1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09D44DC0-3007-490B-982E-EF55B0CED3D1}" dt="2024-03-27T18:31:34.593" v="384" actId="20577"/>
        <pc:sldMkLst>
          <pc:docMk/>
          <pc:sldMk cId="1481064699" sldId="286"/>
        </pc:sldMkLst>
        <pc:spChg chg="mod">
          <ac:chgData name="NESTOR JULIO HERNANDEZ BOCKER" userId="a413b3be1cc3406f" providerId="LiveId" clId="{09D44DC0-3007-490B-982E-EF55B0CED3D1}" dt="2024-03-27T17:02:23.483" v="311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09D44DC0-3007-490B-982E-EF55B0CED3D1}" dt="2024-03-27T18:31:34.593" v="384" actId="20577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09D44DC0-3007-490B-982E-EF55B0CED3D1}" dt="2024-03-27T18:31:58.079" v="386" actId="20577"/>
        <pc:sldMkLst>
          <pc:docMk/>
          <pc:sldMk cId="4072024416" sldId="287"/>
        </pc:sldMkLst>
        <pc:spChg chg="mod">
          <ac:chgData name="NESTOR JULIO HERNANDEZ BOCKER" userId="a413b3be1cc3406f" providerId="LiveId" clId="{09D44DC0-3007-490B-982E-EF55B0CED3D1}" dt="2024-03-27T17:19:43.811" v="339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09D44DC0-3007-490B-982E-EF55B0CED3D1}" dt="2024-03-27T16:03:34.250" v="5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09D44DC0-3007-490B-982E-EF55B0CED3D1}" dt="2024-03-27T18:31:58.079" v="386" actId="2057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modSp mod">
        <pc:chgData name="NESTOR JULIO HERNANDEZ BOCKER" userId="a413b3be1cc3406f" providerId="LiveId" clId="{09D44DC0-3007-490B-982E-EF55B0CED3D1}" dt="2024-03-27T17:34:57.811" v="341" actId="20577"/>
        <pc:sldMkLst>
          <pc:docMk/>
          <pc:sldMk cId="1542716009" sldId="293"/>
        </pc:sldMkLst>
        <pc:spChg chg="mod">
          <ac:chgData name="NESTOR JULIO HERNANDEZ BOCKER" userId="a413b3be1cc3406f" providerId="LiveId" clId="{09D44DC0-3007-490B-982E-EF55B0CED3D1}" dt="2024-03-27T16:04:04.106" v="8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09D44DC0-3007-490B-982E-EF55B0CED3D1}" dt="2024-03-27T17:34:57.811" v="341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09D44DC0-3007-490B-982E-EF55B0CED3D1}" dt="2024-03-27T16:43:11.575" v="112" actId="20577"/>
        <pc:sldMkLst>
          <pc:docMk/>
          <pc:sldMk cId="1073405508" sldId="300"/>
        </pc:sldMkLst>
        <pc:spChg chg="mod">
          <ac:chgData name="NESTOR JULIO HERNANDEZ BOCKER" userId="a413b3be1cc3406f" providerId="LiveId" clId="{09D44DC0-3007-490B-982E-EF55B0CED3D1}" dt="2024-03-27T16:42:16.104" v="108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09D44DC0-3007-490B-982E-EF55B0CED3D1}" dt="2024-03-27T16:43:11.575" v="112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09D44DC0-3007-490B-982E-EF55B0CED3D1}" dt="2024-03-27T16:43:02.932" v="110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09D44DC0-3007-490B-982E-EF55B0CED3D1}" dt="2024-03-27T16:41:29.342" v="104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09D44DC0-3007-490B-982E-EF55B0CED3D1}" dt="2024-03-27T16:41:43.066" v="105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09D44DC0-3007-490B-982E-EF55B0CED3D1}" dt="2024-03-27T16:42:01.439" v="107" actId="20577"/>
          <ac:spMkLst>
            <pc:docMk/>
            <pc:sldMk cId="1073405508" sldId="300"/>
            <ac:spMk id="26" creationId="{7E3EB898-F77B-41D8-8631-7FAAB1CA6C44}"/>
          </ac:spMkLst>
        </pc:spChg>
        <pc:graphicFrameChg chg="add mod">
          <ac:chgData name="NESTOR JULIO HERNANDEZ BOCKER" userId="a413b3be1cc3406f" providerId="LiveId" clId="{09D44DC0-3007-490B-982E-EF55B0CED3D1}" dt="2024-03-27T16:41:16.354" v="103" actId="1038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del">
          <ac:chgData name="NESTOR JULIO HERNANDEZ BOCKER" userId="a413b3be1cc3406f" providerId="LiveId" clId="{09D44DC0-3007-490B-982E-EF55B0CED3D1}" dt="2024-03-27T16:41:08.854" v="37" actId="478"/>
          <ac:graphicFrameMkLst>
            <pc:docMk/>
            <pc:sldMk cId="1073405508" sldId="300"/>
            <ac:graphicFrameMk id="7" creationId="{28C7100D-A2C5-49D7-8018-94FFBCDB107C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4-INDICADORES%20ECON&#211;MICOS\2-Empleo\Empleo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2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44782788939404E-2"/>
          <c:y val="1.6852819278983334E-2"/>
          <c:w val="0.93296205047004876"/>
          <c:h val="0.71341210626199802"/>
        </c:manualLayout>
      </c:layout>
      <c:lineChart>
        <c:grouping val="standard"/>
        <c:varyColors val="0"/>
        <c:ser>
          <c:idx val="0"/>
          <c:order val="0"/>
          <c:tx>
            <c:strRef>
              <c:f>Salida!$C$5</c:f>
              <c:strCache>
                <c:ptCount val="1"/>
                <c:pt idx="0">
                  <c:v> TD Nacional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36A-4883-936C-BD9CE98C88BF}"/>
                </c:ext>
              </c:extLst>
            </c:dLbl>
            <c:dLbl>
              <c:idx val="21"/>
              <c:layout>
                <c:manualLayout>
                  <c:x val="0"/>
                  <c:y val="3.4814498780869521E-2"/>
                </c:manualLayout>
              </c:layout>
              <c:spPr>
                <a:solidFill>
                  <a:srgbClr val="0070C0">
                    <a:alpha val="3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6A-4883-936C-BD9CE98C88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Marzo-2003</c:v>
                </c:pt>
                <c:pt idx="1">
                  <c:v>Marzo-2004</c:v>
                </c:pt>
                <c:pt idx="2">
                  <c:v>Marzo-2005</c:v>
                </c:pt>
                <c:pt idx="3">
                  <c:v>Marzo-2006</c:v>
                </c:pt>
                <c:pt idx="4">
                  <c:v>Marzo-2007</c:v>
                </c:pt>
                <c:pt idx="5">
                  <c:v>Marzo-2008</c:v>
                </c:pt>
                <c:pt idx="6">
                  <c:v>Marzo-2009</c:v>
                </c:pt>
                <c:pt idx="7">
                  <c:v>Marzo-2010</c:v>
                </c:pt>
                <c:pt idx="8">
                  <c:v>Marzo-2011</c:v>
                </c:pt>
                <c:pt idx="9">
                  <c:v>Marzo-2012</c:v>
                </c:pt>
                <c:pt idx="10">
                  <c:v>Marzo-2013</c:v>
                </c:pt>
                <c:pt idx="11">
                  <c:v>Marzo-2014</c:v>
                </c:pt>
                <c:pt idx="12">
                  <c:v>Marzo-2015</c:v>
                </c:pt>
                <c:pt idx="13">
                  <c:v>Marzo-2016</c:v>
                </c:pt>
                <c:pt idx="14">
                  <c:v>Marzo-2017</c:v>
                </c:pt>
                <c:pt idx="15">
                  <c:v>Marzo-2018</c:v>
                </c:pt>
                <c:pt idx="16">
                  <c:v>Marzo-2019</c:v>
                </c:pt>
                <c:pt idx="17">
                  <c:v>Marzo-2020</c:v>
                </c:pt>
                <c:pt idx="18">
                  <c:v>Marzo-2021</c:v>
                </c:pt>
                <c:pt idx="19">
                  <c:v>Marzo-2022</c:v>
                </c:pt>
                <c:pt idx="20">
                  <c:v>Marzo-2023</c:v>
                </c:pt>
                <c:pt idx="21">
                  <c:v>Marzo-2024</c:v>
                </c:pt>
              </c:strCache>
            </c:strRef>
          </c:cat>
          <c:val>
            <c:numRef>
              <c:f>Salida!$C$6:$C$27</c:f>
              <c:numCache>
                <c:formatCode>0.0</c:formatCode>
                <c:ptCount val="22"/>
                <c:pt idx="0">
                  <c:v>13.105700000000001</c:v>
                </c:pt>
                <c:pt idx="1">
                  <c:v>13.5227</c:v>
                </c:pt>
                <c:pt idx="2">
                  <c:v>12.9543</c:v>
                </c:pt>
                <c:pt idx="3">
                  <c:v>11.367100000000001</c:v>
                </c:pt>
                <c:pt idx="4">
                  <c:v>12.033288492000001</c:v>
                </c:pt>
                <c:pt idx="5">
                  <c:v>11.338130338999999</c:v>
                </c:pt>
                <c:pt idx="6">
                  <c:v>12.185904059</c:v>
                </c:pt>
                <c:pt idx="7">
                  <c:v>11.959</c:v>
                </c:pt>
                <c:pt idx="8">
                  <c:v>10.9483</c:v>
                </c:pt>
                <c:pt idx="9">
                  <c:v>10.5024</c:v>
                </c:pt>
                <c:pt idx="10">
                  <c:v>10.383800000000001</c:v>
                </c:pt>
                <c:pt idx="11">
                  <c:v>9.8445</c:v>
                </c:pt>
                <c:pt idx="12">
                  <c:v>9.1227999999999998</c:v>
                </c:pt>
                <c:pt idx="13">
                  <c:v>10.464600000000001</c:v>
                </c:pt>
                <c:pt idx="14">
                  <c:v>9.9046000000000003</c:v>
                </c:pt>
                <c:pt idx="15">
                  <c:v>9.7715999999999994</c:v>
                </c:pt>
                <c:pt idx="16">
                  <c:v>11.1814</c:v>
                </c:pt>
                <c:pt idx="17">
                  <c:v>13.176399999999999</c:v>
                </c:pt>
                <c:pt idx="18">
                  <c:v>14.725529464999999</c:v>
                </c:pt>
                <c:pt idx="19">
                  <c:v>12.121232557000001</c:v>
                </c:pt>
                <c:pt idx="20">
                  <c:v>10.032543955</c:v>
                </c:pt>
                <c:pt idx="21">
                  <c:v>11.285719499435782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A36A-4883-936C-BD9CE98C88BF}"/>
            </c:ext>
          </c:extLst>
        </c:ser>
        <c:ser>
          <c:idx val="1"/>
          <c:order val="1"/>
          <c:tx>
            <c:strRef>
              <c:f>Salida!$D$5</c:f>
              <c:strCache>
                <c:ptCount val="1"/>
                <c:pt idx="0">
                  <c:v> TD Cabeceras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ED7D3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36A-4883-936C-BD9CE98C88BF}"/>
                </c:ext>
              </c:extLst>
            </c:dLbl>
            <c:dLbl>
              <c:idx val="21"/>
              <c:layout>
                <c:manualLayout>
                  <c:x val="0"/>
                  <c:y val="-4.1144407650118585E-2"/>
                </c:manualLayout>
              </c:layout>
              <c:spPr>
                <a:solidFill>
                  <a:schemeClr val="accent2"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36A-4883-936C-BD9CE98C88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Salida!$B$6:$B$27</c:f>
              <c:strCache>
                <c:ptCount val="22"/>
                <c:pt idx="0">
                  <c:v>Marzo-2003</c:v>
                </c:pt>
                <c:pt idx="1">
                  <c:v>Marzo-2004</c:v>
                </c:pt>
                <c:pt idx="2">
                  <c:v>Marzo-2005</c:v>
                </c:pt>
                <c:pt idx="3">
                  <c:v>Marzo-2006</c:v>
                </c:pt>
                <c:pt idx="4">
                  <c:v>Marzo-2007</c:v>
                </c:pt>
                <c:pt idx="5">
                  <c:v>Marzo-2008</c:v>
                </c:pt>
                <c:pt idx="6">
                  <c:v>Marzo-2009</c:v>
                </c:pt>
                <c:pt idx="7">
                  <c:v>Marzo-2010</c:v>
                </c:pt>
                <c:pt idx="8">
                  <c:v>Marzo-2011</c:v>
                </c:pt>
                <c:pt idx="9">
                  <c:v>Marzo-2012</c:v>
                </c:pt>
                <c:pt idx="10">
                  <c:v>Marzo-2013</c:v>
                </c:pt>
                <c:pt idx="11">
                  <c:v>Marzo-2014</c:v>
                </c:pt>
                <c:pt idx="12">
                  <c:v>Marzo-2015</c:v>
                </c:pt>
                <c:pt idx="13">
                  <c:v>Marzo-2016</c:v>
                </c:pt>
                <c:pt idx="14">
                  <c:v>Marzo-2017</c:v>
                </c:pt>
                <c:pt idx="15">
                  <c:v>Marzo-2018</c:v>
                </c:pt>
                <c:pt idx="16">
                  <c:v>Marzo-2019</c:v>
                </c:pt>
                <c:pt idx="17">
                  <c:v>Marzo-2020</c:v>
                </c:pt>
                <c:pt idx="18">
                  <c:v>Marzo-2021</c:v>
                </c:pt>
                <c:pt idx="19">
                  <c:v>Marzo-2022</c:v>
                </c:pt>
                <c:pt idx="20">
                  <c:v>Marzo-2023</c:v>
                </c:pt>
                <c:pt idx="21">
                  <c:v>Marzo-2024</c:v>
                </c:pt>
              </c:strCache>
            </c:strRef>
          </c:cat>
          <c:val>
            <c:numRef>
              <c:f>Salida!$D$6:$D$27</c:f>
              <c:numCache>
                <c:formatCode>0.0</c:formatCode>
                <c:ptCount val="22"/>
                <c:pt idx="0">
                  <c:v>15.5151</c:v>
                </c:pt>
                <c:pt idx="1">
                  <c:v>15.191599999999999</c:v>
                </c:pt>
                <c:pt idx="2">
                  <c:v>14.098599999999999</c:v>
                </c:pt>
                <c:pt idx="3">
                  <c:v>12.107100000000001</c:v>
                </c:pt>
                <c:pt idx="4">
                  <c:v>13.353578711515512</c:v>
                </c:pt>
                <c:pt idx="5">
                  <c:v>12.39795428962241</c:v>
                </c:pt>
                <c:pt idx="6">
                  <c:v>13.507036187407046</c:v>
                </c:pt>
                <c:pt idx="7">
                  <c:v>13.024900000000001</c:v>
                </c:pt>
                <c:pt idx="8">
                  <c:v>12.3665</c:v>
                </c:pt>
                <c:pt idx="9">
                  <c:v>11.8094</c:v>
                </c:pt>
                <c:pt idx="10">
                  <c:v>11.6995</c:v>
                </c:pt>
                <c:pt idx="11">
                  <c:v>10.7005</c:v>
                </c:pt>
                <c:pt idx="12">
                  <c:v>10.4146</c:v>
                </c:pt>
                <c:pt idx="13">
                  <c:v>11.6998</c:v>
                </c:pt>
                <c:pt idx="14">
                  <c:v>11.023</c:v>
                </c:pt>
                <c:pt idx="15">
                  <c:v>11.0434</c:v>
                </c:pt>
                <c:pt idx="16">
                  <c:v>12.388199999999999</c:v>
                </c:pt>
                <c:pt idx="17">
                  <c:v>14.597</c:v>
                </c:pt>
                <c:pt idx="18">
                  <c:v>16.354965983</c:v>
                </c:pt>
                <c:pt idx="19">
                  <c:v>13.264174452000001</c:v>
                </c:pt>
                <c:pt idx="20">
                  <c:v>10.654804858</c:v>
                </c:pt>
                <c:pt idx="21">
                  <c:v>12.010975213573156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A36A-4883-936C-BD9CE98C88BF}"/>
            </c:ext>
          </c:extLst>
        </c:ser>
        <c:ser>
          <c:idx val="2"/>
          <c:order val="2"/>
          <c:tx>
            <c:strRef>
              <c:f>Salida!$E$5</c:f>
              <c:strCache>
                <c:ptCount val="1"/>
                <c:pt idx="0">
                  <c:v> TD Rural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36A-4883-936C-BD9CE98C88BF}"/>
                </c:ext>
              </c:extLst>
            </c:dLbl>
            <c:dLbl>
              <c:idx val="21"/>
              <c:layout>
                <c:manualLayout>
                  <c:x val="-2.4060863527044542E-4"/>
                  <c:y val="1.8991480424611351E-2"/>
                </c:manualLayout>
              </c:layout>
              <c:spPr>
                <a:solidFill>
                  <a:schemeClr val="bg1">
                    <a:lumMod val="85000"/>
                    <a:alpha val="3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701611862933055E-2"/>
                      <c:h val="6.04506297013279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36A-4883-936C-BD9CE98C88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Marzo-2003</c:v>
                </c:pt>
                <c:pt idx="1">
                  <c:v>Marzo-2004</c:v>
                </c:pt>
                <c:pt idx="2">
                  <c:v>Marzo-2005</c:v>
                </c:pt>
                <c:pt idx="3">
                  <c:v>Marzo-2006</c:v>
                </c:pt>
                <c:pt idx="4">
                  <c:v>Marzo-2007</c:v>
                </c:pt>
                <c:pt idx="5">
                  <c:v>Marzo-2008</c:v>
                </c:pt>
                <c:pt idx="6">
                  <c:v>Marzo-2009</c:v>
                </c:pt>
                <c:pt idx="7">
                  <c:v>Marzo-2010</c:v>
                </c:pt>
                <c:pt idx="8">
                  <c:v>Marzo-2011</c:v>
                </c:pt>
                <c:pt idx="9">
                  <c:v>Marzo-2012</c:v>
                </c:pt>
                <c:pt idx="10">
                  <c:v>Marzo-2013</c:v>
                </c:pt>
                <c:pt idx="11">
                  <c:v>Marzo-2014</c:v>
                </c:pt>
                <c:pt idx="12">
                  <c:v>Marzo-2015</c:v>
                </c:pt>
                <c:pt idx="13">
                  <c:v>Marzo-2016</c:v>
                </c:pt>
                <c:pt idx="14">
                  <c:v>Marzo-2017</c:v>
                </c:pt>
                <c:pt idx="15">
                  <c:v>Marzo-2018</c:v>
                </c:pt>
                <c:pt idx="16">
                  <c:v>Marzo-2019</c:v>
                </c:pt>
                <c:pt idx="17">
                  <c:v>Marzo-2020</c:v>
                </c:pt>
                <c:pt idx="18">
                  <c:v>Marzo-2021</c:v>
                </c:pt>
                <c:pt idx="19">
                  <c:v>Marzo-2022</c:v>
                </c:pt>
                <c:pt idx="20">
                  <c:v>Marzo-2023</c:v>
                </c:pt>
                <c:pt idx="21">
                  <c:v>Marzo-2024</c:v>
                </c:pt>
              </c:strCache>
            </c:strRef>
          </c:cat>
          <c:val>
            <c:numRef>
              <c:f>Salida!$E$6:$E$27</c:f>
              <c:numCache>
                <c:formatCode>0.0</c:formatCode>
                <c:ptCount val="22"/>
                <c:pt idx="0">
                  <c:v>5.6050393132956442</c:v>
                </c:pt>
                <c:pt idx="1">
                  <c:v>8.2628492174270303</c:v>
                </c:pt>
                <c:pt idx="2">
                  <c:v>9.3491298535819354</c:v>
                </c:pt>
                <c:pt idx="3">
                  <c:v>8.8916145570747336</c:v>
                </c:pt>
                <c:pt idx="4">
                  <c:v>7.1030129409485347</c:v>
                </c:pt>
                <c:pt idx="5">
                  <c:v>7.5827071087895579</c:v>
                </c:pt>
                <c:pt idx="6">
                  <c:v>7.459500414729864</c:v>
                </c:pt>
                <c:pt idx="7">
                  <c:v>8.4335515012988562</c:v>
                </c:pt>
                <c:pt idx="8">
                  <c:v>6.0061108925668041</c:v>
                </c:pt>
                <c:pt idx="9">
                  <c:v>6.0609912978883154</c:v>
                </c:pt>
                <c:pt idx="10">
                  <c:v>5.6954383262642132</c:v>
                </c:pt>
                <c:pt idx="11">
                  <c:v>6.7568416437151964</c:v>
                </c:pt>
                <c:pt idx="12">
                  <c:v>4.481284862832462</c:v>
                </c:pt>
                <c:pt idx="13">
                  <c:v>5.9493261371741895</c:v>
                </c:pt>
                <c:pt idx="14">
                  <c:v>5.8366365413025516</c:v>
                </c:pt>
                <c:pt idx="15">
                  <c:v>5.0367044863657897</c:v>
                </c:pt>
                <c:pt idx="16">
                  <c:v>6.5865862428390178</c:v>
                </c:pt>
                <c:pt idx="17">
                  <c:v>7.8989830622558852</c:v>
                </c:pt>
                <c:pt idx="18">
                  <c:v>8.3615141971597353</c:v>
                </c:pt>
                <c:pt idx="19">
                  <c:v>7.5308620386757621</c:v>
                </c:pt>
                <c:pt idx="20">
                  <c:v>7.6161320347225683</c:v>
                </c:pt>
                <c:pt idx="21">
                  <c:v>8.4312713993622133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A36A-4883-936C-BD9CE98C88B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28963568"/>
        <c:axId val="1257264512"/>
      </c:lineChart>
      <c:catAx>
        <c:axId val="82896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57264512"/>
        <c:crosses val="autoZero"/>
        <c:auto val="1"/>
        <c:lblAlgn val="ctr"/>
        <c:lblOffset val="100"/>
        <c:noMultiLvlLbl val="0"/>
      </c:catAx>
      <c:valAx>
        <c:axId val="12572645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Tasa de desemploe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896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375848610204363"/>
          <c:y val="0.95074750800271846"/>
          <c:w val="0.28831436299952834"/>
          <c:h val="4.92524919972815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36569060583987E-2"/>
          <c:y val="1.8429552107941217E-2"/>
          <c:w val="0.91851514652345823"/>
          <c:h val="0.70607731200081736"/>
        </c:manualLayout>
      </c:layout>
      <c:lineChart>
        <c:grouping val="standard"/>
        <c:varyColors val="0"/>
        <c:ser>
          <c:idx val="1"/>
          <c:order val="0"/>
          <c:tx>
            <c:strRef>
              <c:f>Salida!$AT$5</c:f>
              <c:strCache>
                <c:ptCount val="1"/>
                <c:pt idx="0">
                  <c:v> Ocupados Nacional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Salida!$AS$6:$AS$27</c:f>
              <c:strCache>
                <c:ptCount val="22"/>
                <c:pt idx="0">
                  <c:v>Marzo-2003</c:v>
                </c:pt>
                <c:pt idx="1">
                  <c:v>Marzo-2004</c:v>
                </c:pt>
                <c:pt idx="2">
                  <c:v>Marzo-2005</c:v>
                </c:pt>
                <c:pt idx="3">
                  <c:v>Marzo-2006</c:v>
                </c:pt>
                <c:pt idx="4">
                  <c:v>Marzo-2007</c:v>
                </c:pt>
                <c:pt idx="5">
                  <c:v>Marzo-2008</c:v>
                </c:pt>
                <c:pt idx="6">
                  <c:v>Marzo-2009</c:v>
                </c:pt>
                <c:pt idx="7">
                  <c:v>Marzo-2010</c:v>
                </c:pt>
                <c:pt idx="8">
                  <c:v>Marzo-2011</c:v>
                </c:pt>
                <c:pt idx="9">
                  <c:v>Marzo-2012</c:v>
                </c:pt>
                <c:pt idx="10">
                  <c:v>Marzo-2013</c:v>
                </c:pt>
                <c:pt idx="11">
                  <c:v>Marzo-2014</c:v>
                </c:pt>
                <c:pt idx="12">
                  <c:v>Marzo-2015</c:v>
                </c:pt>
                <c:pt idx="13">
                  <c:v>Marzo-2016</c:v>
                </c:pt>
                <c:pt idx="14">
                  <c:v>Marzo-2017</c:v>
                </c:pt>
                <c:pt idx="15">
                  <c:v>Marzo-2018</c:v>
                </c:pt>
                <c:pt idx="16">
                  <c:v>Marzo-2019</c:v>
                </c:pt>
                <c:pt idx="17">
                  <c:v>Marzo-2020</c:v>
                </c:pt>
                <c:pt idx="18">
                  <c:v>Marzo-2021</c:v>
                </c:pt>
                <c:pt idx="19">
                  <c:v>Marzo-2022</c:v>
                </c:pt>
                <c:pt idx="20">
                  <c:v>Marzo-2023</c:v>
                </c:pt>
                <c:pt idx="21">
                  <c:v>Marzo-2024</c:v>
                </c:pt>
              </c:strCache>
            </c:strRef>
          </c:cat>
          <c:val>
            <c:numRef>
              <c:f>Salida!$AT$6:$AT$27</c:f>
              <c:numCache>
                <c:formatCode>0.0</c:formatCode>
                <c:ptCount val="22"/>
                <c:pt idx="0">
                  <c:v>16.097270000000002</c:v>
                </c:pt>
                <c:pt idx="1">
                  <c:v>16.214860000000002</c:v>
                </c:pt>
                <c:pt idx="2">
                  <c:v>16.168665999999998</c:v>
                </c:pt>
                <c:pt idx="3">
                  <c:v>16.890229999999999</c:v>
                </c:pt>
                <c:pt idx="4">
                  <c:v>16.161594000000001</c:v>
                </c:pt>
                <c:pt idx="5">
                  <c:v>17.134513999999999</c:v>
                </c:pt>
                <c:pt idx="6">
                  <c:v>17.608336999999999</c:v>
                </c:pt>
                <c:pt idx="7">
                  <c:v>18.158110000000001</c:v>
                </c:pt>
                <c:pt idx="8">
                  <c:v>18.924596000000001</c:v>
                </c:pt>
                <c:pt idx="9">
                  <c:v>19.754386</c:v>
                </c:pt>
                <c:pt idx="10">
                  <c:v>19.497899</c:v>
                </c:pt>
                <c:pt idx="11">
                  <c:v>20.034838000000001</c:v>
                </c:pt>
                <c:pt idx="12">
                  <c:v>20.579086</c:v>
                </c:pt>
                <c:pt idx="13">
                  <c:v>20.383151000000002</c:v>
                </c:pt>
                <c:pt idx="14">
                  <c:v>20.740159999999999</c:v>
                </c:pt>
                <c:pt idx="15">
                  <c:v>20.973513000000001</c:v>
                </c:pt>
                <c:pt idx="16">
                  <c:v>21.137643000000001</c:v>
                </c:pt>
                <c:pt idx="17">
                  <c:v>19.704294999999998</c:v>
                </c:pt>
                <c:pt idx="18">
                  <c:v>20.094353999999999</c:v>
                </c:pt>
                <c:pt idx="19">
                  <c:v>21.679829000000002</c:v>
                </c:pt>
                <c:pt idx="20">
                  <c:v>22.793699</c:v>
                </c:pt>
                <c:pt idx="21">
                  <c:v>22.645072330441074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A6D9-4911-B78C-C05835F949A0}"/>
            </c:ext>
          </c:extLst>
        </c:ser>
        <c:ser>
          <c:idx val="2"/>
          <c:order val="1"/>
          <c:tx>
            <c:strRef>
              <c:f>Salida!$AU$5</c:f>
              <c:strCache>
                <c:ptCount val="1"/>
                <c:pt idx="0">
                  <c:v> Ocupados Cabeceras 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Marzo-2003</c:v>
                </c:pt>
                <c:pt idx="1">
                  <c:v>Marzo-2004</c:v>
                </c:pt>
                <c:pt idx="2">
                  <c:v>Marzo-2005</c:v>
                </c:pt>
                <c:pt idx="3">
                  <c:v>Marzo-2006</c:v>
                </c:pt>
                <c:pt idx="4">
                  <c:v>Marzo-2007</c:v>
                </c:pt>
                <c:pt idx="5">
                  <c:v>Marzo-2008</c:v>
                </c:pt>
                <c:pt idx="6">
                  <c:v>Marzo-2009</c:v>
                </c:pt>
                <c:pt idx="7">
                  <c:v>Marzo-2010</c:v>
                </c:pt>
                <c:pt idx="8">
                  <c:v>Marzo-2011</c:v>
                </c:pt>
                <c:pt idx="9">
                  <c:v>Marzo-2012</c:v>
                </c:pt>
                <c:pt idx="10">
                  <c:v>Marzo-2013</c:v>
                </c:pt>
                <c:pt idx="11">
                  <c:v>Marzo-2014</c:v>
                </c:pt>
                <c:pt idx="12">
                  <c:v>Marzo-2015</c:v>
                </c:pt>
                <c:pt idx="13">
                  <c:v>Marzo-2016</c:v>
                </c:pt>
                <c:pt idx="14">
                  <c:v>Marzo-2017</c:v>
                </c:pt>
                <c:pt idx="15">
                  <c:v>Marzo-2018</c:v>
                </c:pt>
                <c:pt idx="16">
                  <c:v>Marzo-2019</c:v>
                </c:pt>
                <c:pt idx="17">
                  <c:v>Marzo-2020</c:v>
                </c:pt>
                <c:pt idx="18">
                  <c:v>Marzo-2021</c:v>
                </c:pt>
                <c:pt idx="19">
                  <c:v>Marzo-2022</c:v>
                </c:pt>
                <c:pt idx="20">
                  <c:v>Marzo-2023</c:v>
                </c:pt>
                <c:pt idx="21">
                  <c:v>Marzo-2024</c:v>
                </c:pt>
              </c:strCache>
            </c:strRef>
          </c:cat>
          <c:val>
            <c:numRef>
              <c:f>Salida!$AU$6:$AU$27</c:f>
              <c:numCache>
                <c:formatCode>0.0</c:formatCode>
                <c:ptCount val="22"/>
                <c:pt idx="0">
                  <c:v>11.845772</c:v>
                </c:pt>
                <c:pt idx="1">
                  <c:v>12.071657999999999</c:v>
                </c:pt>
                <c:pt idx="2">
                  <c:v>12.112045999999999</c:v>
                </c:pt>
                <c:pt idx="3">
                  <c:v>12.8947</c:v>
                </c:pt>
                <c:pt idx="4">
                  <c:v>12.556497192</c:v>
                </c:pt>
                <c:pt idx="5">
                  <c:v>13.203503653</c:v>
                </c:pt>
                <c:pt idx="6">
                  <c:v>13.554613115</c:v>
                </c:pt>
                <c:pt idx="7">
                  <c:v>13.773857</c:v>
                </c:pt>
                <c:pt idx="8">
                  <c:v>14.470765</c:v>
                </c:pt>
                <c:pt idx="9">
                  <c:v>15.040008</c:v>
                </c:pt>
                <c:pt idx="10">
                  <c:v>15.001531000000002</c:v>
                </c:pt>
                <c:pt idx="11">
                  <c:v>15.537173000000001</c:v>
                </c:pt>
                <c:pt idx="12">
                  <c:v>15.869638</c:v>
                </c:pt>
                <c:pt idx="13">
                  <c:v>15.784058000000002</c:v>
                </c:pt>
                <c:pt idx="14">
                  <c:v>16.065546000000001</c:v>
                </c:pt>
                <c:pt idx="15">
                  <c:v>16.300052000000001</c:v>
                </c:pt>
                <c:pt idx="16">
                  <c:v>16.513266999999999</c:v>
                </c:pt>
                <c:pt idx="17">
                  <c:v>15.270949</c:v>
                </c:pt>
                <c:pt idx="18">
                  <c:v>15.692502000000001</c:v>
                </c:pt>
                <c:pt idx="19">
                  <c:v>17.132182</c:v>
                </c:pt>
                <c:pt idx="20">
                  <c:v>18.000627999999999</c:v>
                </c:pt>
                <c:pt idx="21">
                  <c:v>17.909511425865624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6D9-4911-B78C-C05835F949A0}"/>
            </c:ext>
          </c:extLst>
        </c:ser>
        <c:ser>
          <c:idx val="3"/>
          <c:order val="2"/>
          <c:tx>
            <c:strRef>
              <c:f>Salida!$AV$5</c:f>
              <c:strCache>
                <c:ptCount val="1"/>
                <c:pt idx="0">
                  <c:v> Ocupados Rural 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Marzo-2003</c:v>
                </c:pt>
                <c:pt idx="1">
                  <c:v>Marzo-2004</c:v>
                </c:pt>
                <c:pt idx="2">
                  <c:v>Marzo-2005</c:v>
                </c:pt>
                <c:pt idx="3">
                  <c:v>Marzo-2006</c:v>
                </c:pt>
                <c:pt idx="4">
                  <c:v>Marzo-2007</c:v>
                </c:pt>
                <c:pt idx="5">
                  <c:v>Marzo-2008</c:v>
                </c:pt>
                <c:pt idx="6">
                  <c:v>Marzo-2009</c:v>
                </c:pt>
                <c:pt idx="7">
                  <c:v>Marzo-2010</c:v>
                </c:pt>
                <c:pt idx="8">
                  <c:v>Marzo-2011</c:v>
                </c:pt>
                <c:pt idx="9">
                  <c:v>Marzo-2012</c:v>
                </c:pt>
                <c:pt idx="10">
                  <c:v>Marzo-2013</c:v>
                </c:pt>
                <c:pt idx="11">
                  <c:v>Marzo-2014</c:v>
                </c:pt>
                <c:pt idx="12">
                  <c:v>Marzo-2015</c:v>
                </c:pt>
                <c:pt idx="13">
                  <c:v>Marzo-2016</c:v>
                </c:pt>
                <c:pt idx="14">
                  <c:v>Marzo-2017</c:v>
                </c:pt>
                <c:pt idx="15">
                  <c:v>Marzo-2018</c:v>
                </c:pt>
                <c:pt idx="16">
                  <c:v>Marzo-2019</c:v>
                </c:pt>
                <c:pt idx="17">
                  <c:v>Marzo-2020</c:v>
                </c:pt>
                <c:pt idx="18">
                  <c:v>Marzo-2021</c:v>
                </c:pt>
                <c:pt idx="19">
                  <c:v>Marzo-2022</c:v>
                </c:pt>
                <c:pt idx="20">
                  <c:v>Marzo-2023</c:v>
                </c:pt>
                <c:pt idx="21">
                  <c:v>Marzo-2024</c:v>
                </c:pt>
              </c:strCache>
            </c:strRef>
          </c:cat>
          <c:val>
            <c:numRef>
              <c:f>Salida!$AV$6:$AV$27</c:f>
              <c:numCache>
                <c:formatCode>0.0</c:formatCode>
                <c:ptCount val="22"/>
                <c:pt idx="0">
                  <c:v>4.2514979999999998</c:v>
                </c:pt>
                <c:pt idx="1">
                  <c:v>4.1432020000000014</c:v>
                </c:pt>
                <c:pt idx="2">
                  <c:v>4.0566199999999988</c:v>
                </c:pt>
                <c:pt idx="3">
                  <c:v>3.9955299999999987</c:v>
                </c:pt>
                <c:pt idx="4">
                  <c:v>3.6050968079999985</c:v>
                </c:pt>
                <c:pt idx="5">
                  <c:v>3.9310103469999995</c:v>
                </c:pt>
                <c:pt idx="6">
                  <c:v>4.0537238849999992</c:v>
                </c:pt>
                <c:pt idx="7">
                  <c:v>4.3842530000000002</c:v>
                </c:pt>
                <c:pt idx="8">
                  <c:v>4.4538310000000019</c:v>
                </c:pt>
                <c:pt idx="9">
                  <c:v>4.7143779999999991</c:v>
                </c:pt>
                <c:pt idx="10">
                  <c:v>4.4963680000000004</c:v>
                </c:pt>
                <c:pt idx="11">
                  <c:v>4.4976649999999987</c:v>
                </c:pt>
                <c:pt idx="12">
                  <c:v>4.7094479999999983</c:v>
                </c:pt>
                <c:pt idx="13">
                  <c:v>4.5990930000000008</c:v>
                </c:pt>
                <c:pt idx="14">
                  <c:v>4.6746139999999992</c:v>
                </c:pt>
                <c:pt idx="15">
                  <c:v>4.6734609999999996</c:v>
                </c:pt>
                <c:pt idx="16">
                  <c:v>4.6243759999999998</c:v>
                </c:pt>
                <c:pt idx="17">
                  <c:v>4.4333459999999976</c:v>
                </c:pt>
                <c:pt idx="18">
                  <c:v>4.401851999999999</c:v>
                </c:pt>
                <c:pt idx="19">
                  <c:v>4.5476470000000004</c:v>
                </c:pt>
                <c:pt idx="20">
                  <c:v>4.7930710000000003</c:v>
                </c:pt>
                <c:pt idx="21">
                  <c:v>4.7355609045754496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A6D9-4911-B78C-C05835F949A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14634496"/>
        <c:axId val="1614622848"/>
      </c:lineChart>
      <c:catAx>
        <c:axId val="16146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22848"/>
        <c:crosses val="autoZero"/>
        <c:auto val="1"/>
        <c:lblAlgn val="ctr"/>
        <c:lblOffset val="100"/>
        <c:noMultiLvlLbl val="0"/>
      </c:catAx>
      <c:valAx>
        <c:axId val="1614622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>
                    <a:latin typeface="+mn-lt"/>
                  </a:rPr>
                  <a:t>Población ocupada (millones de personas)</a:t>
                </a:r>
              </a:p>
            </c:rich>
          </c:tx>
          <c:layout>
            <c:manualLayout>
              <c:xMode val="edge"/>
              <c:yMode val="edge"/>
              <c:x val="7.7517712266657783E-3"/>
              <c:y val="6.416497030365279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1195567258382"/>
          <c:y val="0.94147777876153305"/>
          <c:w val="0.46776088654832365"/>
          <c:h val="5.85222212384669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j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chemeClr val="accent1">
              <a:lumMod val="50000"/>
            </a:schemeClr>
          </a:solidFill>
          <a:latin typeface="+mj-lt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Salida!$B$49</c:f>
              <c:strCache>
                <c:ptCount val="1"/>
                <c:pt idx="0">
                  <c:v>Marzo-2023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Salida!$C$49:$E$49</c:f>
              <c:numCache>
                <c:formatCode>0.0</c:formatCode>
                <c:ptCount val="3"/>
                <c:pt idx="0">
                  <c:v>10.032543955</c:v>
                </c:pt>
                <c:pt idx="1">
                  <c:v>10.654804858</c:v>
                </c:pt>
                <c:pt idx="2">
                  <c:v>7.6161320347225683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D9-4EDF-918F-9A4779FAA9A0}"/>
            </c:ext>
          </c:extLst>
        </c:ser>
        <c:ser>
          <c:idx val="1"/>
          <c:order val="1"/>
          <c:tx>
            <c:strRef>
              <c:f>Salida!$B$50</c:f>
              <c:strCache>
                <c:ptCount val="1"/>
                <c:pt idx="0">
                  <c:v>Marzo-2024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Salida!$C$50:$E$50</c:f>
              <c:numCache>
                <c:formatCode>0.0</c:formatCode>
                <c:ptCount val="3"/>
                <c:pt idx="0">
                  <c:v>11.285719499435782</c:v>
                </c:pt>
                <c:pt idx="1">
                  <c:v>12.010975213573156</c:v>
                </c:pt>
                <c:pt idx="2">
                  <c:v>8.4312713993622133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D9-4EDF-918F-9A4779FAA9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Salida!$B$55</c:f>
              <c:strCache>
                <c:ptCount val="1"/>
                <c:pt idx="0">
                  <c:v>Enero 23 - Marzo 23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Salida!$C$55:$E$55</c:f>
              <c:numCache>
                <c:formatCode>0.0</c:formatCode>
                <c:ptCount val="3"/>
                <c:pt idx="0">
                  <c:v>11.686356001437808</c:v>
                </c:pt>
                <c:pt idx="1">
                  <c:v>12.557246703015117</c:v>
                </c:pt>
                <c:pt idx="2">
                  <c:v>8.3098610701021016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5-4D97-A8AD-5D28035A369F}"/>
            </c:ext>
          </c:extLst>
        </c:ser>
        <c:ser>
          <c:idx val="1"/>
          <c:order val="1"/>
          <c:tx>
            <c:strRef>
              <c:f>Salida!$B$56</c:f>
              <c:strCache>
                <c:ptCount val="1"/>
                <c:pt idx="0">
                  <c:v>Enero 24 - Marzo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Salida!$C$56:$E$56</c:f>
              <c:numCache>
                <c:formatCode>0.0</c:formatCode>
                <c:ptCount val="3"/>
                <c:pt idx="0">
                  <c:v>11.868136514026746</c:v>
                </c:pt>
                <c:pt idx="1">
                  <c:v>12.567740742901821</c:v>
                </c:pt>
                <c:pt idx="2">
                  <c:v>9.0813628892740272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A5-4D97-A8AD-5D28035A36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263934713695906"/>
          <c:y val="3.470932400593852E-2"/>
          <c:w val="0.46886963088241562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32-44B4-9B65-985F6817AA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Salida!$B$121:$B$135</c:f>
              <c:strCache>
                <c:ptCount val="15"/>
                <c:pt idx="0">
                  <c:v>Ocupados Total Nacional</c:v>
                </c:pt>
                <c:pt idx="1">
                  <c:v>No informa</c:v>
                </c:pt>
                <c:pt idx="2">
                  <c:v>Actividades inmobiliarias</c:v>
                </c:pt>
                <c:pt idx="3">
                  <c:v>Información y comunicaciones</c:v>
                </c:pt>
                <c:pt idx="4">
                  <c:v>Actividades financieras y de seguros</c:v>
                </c:pt>
                <c:pt idx="5">
                  <c:v>Suministro de electricidad, gas, agua y gestión de desechos</c:v>
                </c:pt>
                <c:pt idx="6">
                  <c:v>Construcción</c:v>
                </c:pt>
                <c:pt idx="7">
                  <c:v>Alojamiento y servicios de comida</c:v>
                </c:pt>
                <c:pt idx="8">
                  <c:v>Transporte y almacenamiento</c:v>
                </c:pt>
                <c:pt idx="9">
                  <c:v>Actividades profesionales, científicas, técnicas y de servicios administrativos</c:v>
                </c:pt>
                <c:pt idx="10">
                  <c:v>Actividades artísticas, entretenimiento, recreación y otras actividades de servicios</c:v>
                </c:pt>
                <c:pt idx="11">
                  <c:v>Industrias manufactureras</c:v>
                </c:pt>
                <c:pt idx="12">
                  <c:v>Administración pública y defensa, educación y atención de la salud humana</c:v>
                </c:pt>
                <c:pt idx="13">
                  <c:v>Agricultura, ganadería, caza, silvicultura y pesca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Salida!$C$121:$C$135</c:f>
              <c:numCache>
                <c:formatCode>_-* #,##0_-;\-* #,##0_-;_-* "-"??_-;_-@_-</c:formatCode>
                <c:ptCount val="15"/>
                <c:pt idx="0">
                  <c:v>22645.072330441075</c:v>
                </c:pt>
                <c:pt idx="1">
                  <c:v>0.47249533832365448</c:v>
                </c:pt>
                <c:pt idx="2">
                  <c:v>284.86724968479905</c:v>
                </c:pt>
                <c:pt idx="3">
                  <c:v>330.88116438597893</c:v>
                </c:pt>
                <c:pt idx="4">
                  <c:v>390.58847428674949</c:v>
                </c:pt>
                <c:pt idx="5">
                  <c:v>580.27738739282131</c:v>
                </c:pt>
                <c:pt idx="6">
                  <c:v>1536.6531169484042</c:v>
                </c:pt>
                <c:pt idx="7">
                  <c:v>1569.9550887783657</c:v>
                </c:pt>
                <c:pt idx="8">
                  <c:v>1638.2956177253875</c:v>
                </c:pt>
                <c:pt idx="9">
                  <c:v>1826.0494019740572</c:v>
                </c:pt>
                <c:pt idx="10">
                  <c:v>1887.4824075077843</c:v>
                </c:pt>
                <c:pt idx="11">
                  <c:v>2405.4770191873149</c:v>
                </c:pt>
                <c:pt idx="12">
                  <c:v>2811.5926769414755</c:v>
                </c:pt>
                <c:pt idx="13">
                  <c:v>3304.4750478258488</c:v>
                </c:pt>
                <c:pt idx="14">
                  <c:v>4078.0051824637758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32-44B4-9B65-985F6817A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481501599143992"/>
          <c:y val="3.470932400593852E-2"/>
          <c:w val="0.50669396288833268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22-49C5-9C62-D42D736AC0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Salida!$B$137:$B$151</c:f>
              <c:strCache>
                <c:ptCount val="15"/>
                <c:pt idx="0">
                  <c:v>Ocupados Total Nacional</c:v>
                </c:pt>
                <c:pt idx="1">
                  <c:v>Agricultura, ganadería, caza, silvicultura y pesca</c:v>
                </c:pt>
                <c:pt idx="2">
                  <c:v>Alojamiento y servicios de comida</c:v>
                </c:pt>
                <c:pt idx="3">
                  <c:v>Administración pública y defensa, educación y atención de la salud humana</c:v>
                </c:pt>
                <c:pt idx="4">
                  <c:v>Construcción</c:v>
                </c:pt>
                <c:pt idx="5">
                  <c:v>Información y comunicaciones</c:v>
                </c:pt>
                <c:pt idx="6">
                  <c:v>Industrias manufactureras</c:v>
                </c:pt>
                <c:pt idx="7">
                  <c:v>Actividades artísticas, entretenimiento, recreación y otras actividades de servicios</c:v>
                </c:pt>
                <c:pt idx="8">
                  <c:v>No informa</c:v>
                </c:pt>
                <c:pt idx="9">
                  <c:v>Actividades inmobiliarias</c:v>
                </c:pt>
                <c:pt idx="10">
                  <c:v>Actividades profesionales, científicas, técnicas y de servicios administrativos</c:v>
                </c:pt>
                <c:pt idx="11">
                  <c:v>Actividades financieras y de seguros</c:v>
                </c:pt>
                <c:pt idx="12">
                  <c:v>Transporte y almacenamiento</c:v>
                </c:pt>
                <c:pt idx="13">
                  <c:v>Comercio y reparación de vehículos</c:v>
                </c:pt>
                <c:pt idx="14">
                  <c:v>Suministro de electricidad, gas, agua y gestión de desechos</c:v>
                </c:pt>
              </c:strCache>
            </c:strRef>
          </c:cat>
          <c:val>
            <c:numRef>
              <c:f>Salida!$C$137:$C$151</c:f>
              <c:numCache>
                <c:formatCode>_-* #,##0_-;\-* #,##0_-;_-* "-"??_-;_-@_-</c:formatCode>
                <c:ptCount val="15"/>
                <c:pt idx="0">
                  <c:v>-148.62666955892564</c:v>
                </c:pt>
                <c:pt idx="1">
                  <c:v>-207.08195217415096</c:v>
                </c:pt>
                <c:pt idx="2">
                  <c:v>-98.908911221634298</c:v>
                </c:pt>
                <c:pt idx="3">
                  <c:v>-76.914323058524587</c:v>
                </c:pt>
                <c:pt idx="4">
                  <c:v>-73.412883051595827</c:v>
                </c:pt>
                <c:pt idx="5">
                  <c:v>-54.723835614021084</c:v>
                </c:pt>
                <c:pt idx="6">
                  <c:v>-26.084980812684989</c:v>
                </c:pt>
                <c:pt idx="7">
                  <c:v>-18.068592492215657</c:v>
                </c:pt>
                <c:pt idx="8">
                  <c:v>-4.3825046616763457</c:v>
                </c:pt>
                <c:pt idx="9">
                  <c:v>22.914249684799074</c:v>
                </c:pt>
                <c:pt idx="10">
                  <c:v>32.893401974057269</c:v>
                </c:pt>
                <c:pt idx="11">
                  <c:v>33.234474286749503</c:v>
                </c:pt>
                <c:pt idx="12">
                  <c:v>69.606617725387423</c:v>
                </c:pt>
                <c:pt idx="13">
                  <c:v>120.49418246377581</c:v>
                </c:pt>
                <c:pt idx="14">
                  <c:v>131.81038739282133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22-49C5-9C62-D42D736AC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54564552315373"/>
          <c:y val="4.6844956940866711E-2"/>
          <c:w val="0.84163785075303998"/>
          <c:h val="0.722019275844701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'% informales'!$K$4</c:f>
              <c:strCache>
                <c:ptCount val="1"/>
                <c:pt idx="0">
                  <c:v>Diciembre 22 - Febrero 23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informales'!$K$5:$K$7</c:f>
              <c:numCache>
                <c:formatCode>_-* #,##0.0_-;\-* #,##0.0_-;_-* "-"??_-;_-@_-</c:formatCode>
                <c:ptCount val="3"/>
                <c:pt idx="0">
                  <c:v>57.848295373067394</c:v>
                </c:pt>
                <c:pt idx="1">
                  <c:v>50.584203595843022</c:v>
                </c:pt>
                <c:pt idx="2">
                  <c:v>84.836400820358065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8B-4694-AE50-B55691FB9927}"/>
            </c:ext>
          </c:extLst>
        </c:ser>
        <c:ser>
          <c:idx val="1"/>
          <c:order val="1"/>
          <c:tx>
            <c:strRef>
              <c:f>'% informales'!$L$4</c:f>
              <c:strCache>
                <c:ptCount val="1"/>
                <c:pt idx="0">
                  <c:v>Diciembre 23 - Febrero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informales'!$L$5:$L$7</c:f>
              <c:numCache>
                <c:formatCode>_-* #,##0.0_-;\-* #,##0.0_-;_-* "-"??_-;_-@_-</c:formatCode>
                <c:ptCount val="3"/>
                <c:pt idx="0">
                  <c:v>56.318369749206909</c:v>
                </c:pt>
                <c:pt idx="1">
                  <c:v>49.03043477765226</c:v>
                </c:pt>
                <c:pt idx="2">
                  <c:v>84.188284255193196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8B-4694-AE50-B55691FB99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0"/>
        <c:overlap val="-27"/>
        <c:axId val="414928047"/>
        <c:axId val="414920559"/>
      </c:barChart>
      <c:catAx>
        <c:axId val="414928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0559"/>
        <c:crosses val="autoZero"/>
        <c:auto val="1"/>
        <c:lblAlgn val="ctr"/>
        <c:lblOffset val="100"/>
        <c:noMultiLvlLbl val="0"/>
      </c:catAx>
      <c:valAx>
        <c:axId val="414920559"/>
        <c:scaling>
          <c:orientation val="minMax"/>
          <c:min val="4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/>
                  <a:t>Porcentaje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rgbClr val="27689D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8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</a:defRPr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718736838566717"/>
          <c:y val="2.6767158075681492E-2"/>
          <c:w val="0.51281263161433277"/>
          <c:h val="0.923244179026503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'[Informalidad.xlsx]% informalidad actividades (2)'!$D$2</c:f>
              <c:strCache>
                <c:ptCount val="1"/>
                <c:pt idx="0">
                  <c:v>Diciembre 23 - Febrero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'[Informalidad.xlsx]% informalidad actividades (2)'!$B$21:$B$34</c:f>
              <c:strCache>
                <c:ptCount val="14"/>
                <c:pt idx="0">
                  <c:v>Actividades financieras y de seguros</c:v>
                </c:pt>
                <c:pt idx="1">
                  <c:v>Administración pública y defensa, educación y atención de la salud humana</c:v>
                </c:pt>
                <c:pt idx="2">
                  <c:v>Información y comunicaciones</c:v>
                </c:pt>
                <c:pt idx="3">
                  <c:v>Actividades inmobiliarias</c:v>
                </c:pt>
                <c:pt idx="4">
                  <c:v>No informa</c:v>
                </c:pt>
                <c:pt idx="5">
                  <c:v>Industrias manufactureras</c:v>
                </c:pt>
                <c:pt idx="6">
                  <c:v>Actividades profesionales, científicas, técnicas y de servicios administrativos</c:v>
                </c:pt>
                <c:pt idx="7">
                  <c:v>Suministro de electricidad, gas, agua y gestión de desechos</c:v>
                </c:pt>
                <c:pt idx="8">
                  <c:v>Comercio y reparación de vehículos</c:v>
                </c:pt>
                <c:pt idx="9">
                  <c:v>Construcción</c:v>
                </c:pt>
                <c:pt idx="10">
                  <c:v>Transporte y almacenamiento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'[Informalidad.xlsx]% informalidad actividades (2)'!$D$21:$D$34</c:f>
              <c:numCache>
                <c:formatCode>_-* #,##0.0_-;\-* #,##0.0_-;_-* "-"??_-;_-@_-</c:formatCode>
                <c:ptCount val="14"/>
                <c:pt idx="0">
                  <c:v>10.760851331621627</c:v>
                </c:pt>
                <c:pt idx="1">
                  <c:v>11.439326715073223</c:v>
                </c:pt>
                <c:pt idx="2">
                  <c:v>14.284884278983146</c:v>
                </c:pt>
                <c:pt idx="3">
                  <c:v>17.865498278810893</c:v>
                </c:pt>
                <c:pt idx="4">
                  <c:v>35.21184140969163</c:v>
                </c:pt>
                <c:pt idx="5">
                  <c:v>44.823834061313782</c:v>
                </c:pt>
                <c:pt idx="6">
                  <c:v>48.974763939587902</c:v>
                </c:pt>
                <c:pt idx="7">
                  <c:v>50.043336308388575</c:v>
                </c:pt>
                <c:pt idx="8">
                  <c:v>58.718047045537894</c:v>
                </c:pt>
                <c:pt idx="9">
                  <c:v>67.685183348800194</c:v>
                </c:pt>
                <c:pt idx="10">
                  <c:v>68.537040301134212</c:v>
                </c:pt>
                <c:pt idx="11">
                  <c:v>72.694798599033476</c:v>
                </c:pt>
                <c:pt idx="12">
                  <c:v>75.279137865738434</c:v>
                </c:pt>
                <c:pt idx="13">
                  <c:v>86.704955157682974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A0-4942-9D6E-55592D23A55F}"/>
            </c:ext>
          </c:extLst>
        </c:ser>
        <c:ser>
          <c:idx val="1"/>
          <c:order val="1"/>
          <c:tx>
            <c:strRef>
              <c:f>'[Informalidad.xlsx]% informalidad actividades (2)'!$C$2</c:f>
              <c:strCache>
                <c:ptCount val="1"/>
                <c:pt idx="0">
                  <c:v>Diciembre 22 - Febrero 23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'[Informalidad.xlsx]% informalidad actividades (2)'!$B$21:$B$34</c:f>
              <c:strCache>
                <c:ptCount val="14"/>
                <c:pt idx="0">
                  <c:v>Actividades financieras y de seguros</c:v>
                </c:pt>
                <c:pt idx="1">
                  <c:v>Administración pública y defensa, educación y atención de la salud humana</c:v>
                </c:pt>
                <c:pt idx="2">
                  <c:v>Información y comunicaciones</c:v>
                </c:pt>
                <c:pt idx="3">
                  <c:v>Actividades inmobiliarias</c:v>
                </c:pt>
                <c:pt idx="4">
                  <c:v>No informa</c:v>
                </c:pt>
                <c:pt idx="5">
                  <c:v>Industrias manufactureras</c:v>
                </c:pt>
                <c:pt idx="6">
                  <c:v>Actividades profesionales, científicas, técnicas y de servicios administrativos</c:v>
                </c:pt>
                <c:pt idx="7">
                  <c:v>Suministro de electricidad, gas, agua y gestión de desechos</c:v>
                </c:pt>
                <c:pt idx="8">
                  <c:v>Comercio y reparación de vehículos</c:v>
                </c:pt>
                <c:pt idx="9">
                  <c:v>Construcción</c:v>
                </c:pt>
                <c:pt idx="10">
                  <c:v>Transporte y almacenamiento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'[Informalidad.xlsx]% informalidad actividades (2)'!$C$21:$C$34</c:f>
              <c:numCache>
                <c:formatCode>_-* #,##0.0_-;\-* #,##0.0_-;_-* "-"??_-;_-@_-</c:formatCode>
                <c:ptCount val="14"/>
                <c:pt idx="0">
                  <c:v>12.746791064074895</c:v>
                </c:pt>
                <c:pt idx="1">
                  <c:v>12.469196824329313</c:v>
                </c:pt>
                <c:pt idx="2">
                  <c:v>16.486627953671189</c:v>
                </c:pt>
                <c:pt idx="3">
                  <c:v>19.463068504166113</c:v>
                </c:pt>
                <c:pt idx="4">
                  <c:v>17.244799126916348</c:v>
                </c:pt>
                <c:pt idx="5">
                  <c:v>49.029036978696986</c:v>
                </c:pt>
                <c:pt idx="6">
                  <c:v>47.141582082582147</c:v>
                </c:pt>
                <c:pt idx="7">
                  <c:v>53.857205195896384</c:v>
                </c:pt>
                <c:pt idx="8">
                  <c:v>59.401782286527663</c:v>
                </c:pt>
                <c:pt idx="9">
                  <c:v>71.048398399705974</c:v>
                </c:pt>
                <c:pt idx="10">
                  <c:v>69.588434893599185</c:v>
                </c:pt>
                <c:pt idx="11">
                  <c:v>73.353839412295869</c:v>
                </c:pt>
                <c:pt idx="12">
                  <c:v>77.70341386321779</c:v>
                </c:pt>
                <c:pt idx="13">
                  <c:v>88.005452255619048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A0-4942-9D6E-55592D23A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11078783"/>
        <c:axId val="411086271"/>
      </c:barChart>
      <c:catAx>
        <c:axId val="411078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411086271"/>
        <c:crosses val="autoZero"/>
        <c:auto val="1"/>
        <c:lblAlgn val="ctr"/>
        <c:lblOffset val="100"/>
        <c:noMultiLvlLbl val="0"/>
      </c:catAx>
      <c:valAx>
        <c:axId val="411086271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41107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758651982668964"/>
          <c:y val="0.95500770532389234"/>
          <c:w val="0.50031143128472944"/>
          <c:h val="4.4992294676107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0.05475</cdr:x>
      <cdr:y>0.10139</cdr:y>
    </cdr:from>
    <cdr:to>
      <cdr:x>0.91567</cdr:x>
      <cdr:y>0.15354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A0190109-F0EA-453C-A67E-383E24F82A64}"/>
            </a:ext>
          </a:extLst>
        </cdr:cNvPr>
        <cdr:cNvSpPr/>
      </cdr:nvSpPr>
      <cdr:spPr>
        <a:xfrm xmlns:a="http://schemas.openxmlformats.org/drawingml/2006/main">
          <a:off x="661981" y="471040"/>
          <a:ext cx="10410103" cy="24228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0.05471</cdr:x>
      <cdr:y>0.84929</cdr:y>
    </cdr:from>
    <cdr:to>
      <cdr:x>0.91563</cdr:x>
      <cdr:y>0.90144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F3654E0E-ED47-4B95-A1D8-F4498355765A}"/>
            </a:ext>
          </a:extLst>
        </cdr:cNvPr>
        <cdr:cNvSpPr/>
      </cdr:nvSpPr>
      <cdr:spPr>
        <a:xfrm xmlns:a="http://schemas.openxmlformats.org/drawingml/2006/main">
          <a:off x="660050" y="4103427"/>
          <a:ext cx="10386196" cy="25196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0.01583</cdr:x>
      <cdr:y>0.02923</cdr:y>
    </cdr:from>
    <cdr:to>
      <cdr:x>0.99012</cdr:x>
      <cdr:y>0.09004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42E232B-FEF7-1D3B-66FD-6A4F3E489B56}"/>
            </a:ext>
          </a:extLst>
        </cdr:cNvPr>
        <cdr:cNvSpPr/>
      </cdr:nvSpPr>
      <cdr:spPr>
        <a:xfrm xmlns:a="http://schemas.openxmlformats.org/drawingml/2006/main">
          <a:off x="114901" y="135236"/>
          <a:ext cx="7071809" cy="28134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30/04/2024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12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subocupación (TS):  Es la relación porcentual de la población ocupada que manifestó querer y poder trabajar más horas a la semana, mejorar sus ingresos y/o tener una labor más propia de sus competencias  (PS) y el número de personas que integran la fuerza laboral (FT)</a:t>
            </a:r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3671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306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22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4/30/2024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2921168"/>
            <a:ext cx="8168642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CO" sz="6000" b="1" dirty="0">
                <a:solidFill>
                  <a:schemeClr val="bg1"/>
                </a:solidFill>
                <a:latin typeface="+mj-lt"/>
              </a:rPr>
              <a:t>Mercado laboral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Marzo de 2024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Abril 30 de 2024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3105834"/>
            <a:ext cx="8168642" cy="83099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Informalidad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Trimestre móvil</a:t>
            </a:r>
          </a:p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Diciembre de 2023 - Febrero de 2024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Abril 30 de 2024</a:t>
            </a:r>
          </a:p>
        </p:txBody>
      </p:sp>
    </p:spTree>
    <p:extLst>
      <p:ext uri="{BB962C8B-B14F-4D97-AF65-F5344CB8AC3E}">
        <p14:creationId xmlns:p14="http://schemas.microsoft.com/office/powerpoint/2010/main" val="1542716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60625E6-14F7-BBA3-F521-78723D87EC96}"/>
              </a:ext>
            </a:extLst>
          </p:cNvPr>
          <p:cNvSpPr/>
          <p:nvPr/>
        </p:nvSpPr>
        <p:spPr>
          <a:xfrm>
            <a:off x="0" y="5962584"/>
            <a:ext cx="2172052" cy="59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AF77547-FB99-469A-8718-978B8988598F}"/>
              </a:ext>
            </a:extLst>
          </p:cNvPr>
          <p:cNvSpPr/>
          <p:nvPr/>
        </p:nvSpPr>
        <p:spPr>
          <a:xfrm>
            <a:off x="14413" y="5762906"/>
            <a:ext cx="156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sector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2832B9C-17B6-4D04-B5C1-949B300C241E}"/>
              </a:ext>
            </a:extLst>
          </p:cNvPr>
          <p:cNvSpPr/>
          <p:nvPr/>
        </p:nvSpPr>
        <p:spPr>
          <a:xfrm>
            <a:off x="1258436" y="5997954"/>
            <a:ext cx="1188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84,2%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EFF068D-953C-4C5F-8B50-C7E1F717CAE9}"/>
              </a:ext>
            </a:extLst>
          </p:cNvPr>
          <p:cNvSpPr/>
          <p:nvPr/>
        </p:nvSpPr>
        <p:spPr>
          <a:xfrm>
            <a:off x="2396204" y="5764664"/>
            <a:ext cx="2965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0,6 p. 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3FAEE45-B7C7-4895-AF51-10F952241B9B}"/>
              </a:ext>
            </a:extLst>
          </p:cNvPr>
          <p:cNvCxnSpPr>
            <a:cxnSpLocks/>
          </p:cNvCxnSpPr>
          <p:nvPr/>
        </p:nvCxnSpPr>
        <p:spPr>
          <a:xfrm>
            <a:off x="5325189" y="5754382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2C2D054A-CB9D-4969-9533-9DAC201BD6C0}"/>
              </a:ext>
            </a:extLst>
          </p:cNvPr>
          <p:cNvSpPr/>
          <p:nvPr/>
        </p:nvSpPr>
        <p:spPr>
          <a:xfrm>
            <a:off x="5376003" y="5767513"/>
            <a:ext cx="29657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agricultura, ganadería, caza, silvicultura y pesca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E3EB898-F77B-41D8-8631-7FAAB1CA6C44}"/>
              </a:ext>
            </a:extLst>
          </p:cNvPr>
          <p:cNvSpPr/>
          <p:nvPr/>
        </p:nvSpPr>
        <p:spPr>
          <a:xfrm>
            <a:off x="7593283" y="6028609"/>
            <a:ext cx="1346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86,7%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72600D9A-ADD3-4635-A3E6-0938F699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2452" y="1056643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Trimestre diciembre-febrero (2023-2024)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B29EB78-F2B6-6B35-52FC-F8E1916A1B1C}"/>
              </a:ext>
            </a:extLst>
          </p:cNvPr>
          <p:cNvSpPr/>
          <p:nvPr/>
        </p:nvSpPr>
        <p:spPr>
          <a:xfrm>
            <a:off x="8870410" y="5753646"/>
            <a:ext cx="3459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1,3 p.p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trimestre un año atrás (88,0%)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1 CuadroTexto">
            <a:extLst>
              <a:ext uri="{FF2B5EF4-FFF2-40B4-BE49-F238E27FC236}">
                <a16:creationId xmlns:a16="http://schemas.microsoft.com/office/drawing/2014/main" id="{22AA596E-4AF8-A33C-C019-625C7E8EC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126" y="623889"/>
            <a:ext cx="63863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 por actividad económica a nivel nacional trimestre diciembre-febrero (2023-2024)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431D617-1A6D-47EF-43B2-30646561FA11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5444A0-973C-725A-76EF-F2E8F960651C}"/>
              </a:ext>
            </a:extLst>
          </p:cNvPr>
          <p:cNvSpPr txBox="1"/>
          <p:nvPr/>
        </p:nvSpPr>
        <p:spPr>
          <a:xfrm>
            <a:off x="828293" y="161703"/>
            <a:ext cx="110129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s-CO" sz="2600" b="1" dirty="0">
                <a:solidFill>
                  <a:srgbClr val="7D9837"/>
                </a:solidFill>
                <a:latin typeface="+mj-lt"/>
                <a:ea typeface="+mj-ea"/>
                <a:cs typeface="+mj-cs"/>
              </a:rPr>
              <a:t>Población ocupada informal</a:t>
            </a:r>
            <a:endParaRPr lang="es-ES" sz="2600" b="1" dirty="0">
              <a:solidFill>
                <a:srgbClr val="7D9837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D987E21-E7B3-ED4E-7508-20BF89004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1350125"/>
              </p:ext>
            </p:extLst>
          </p:nvPr>
        </p:nvGraphicFramePr>
        <p:xfrm>
          <a:off x="2282" y="2095011"/>
          <a:ext cx="4655976" cy="298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A10D6324-EB49-0108-6781-F5A0AADF7B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2594774"/>
              </p:ext>
            </p:extLst>
          </p:nvPr>
        </p:nvGraphicFramePr>
        <p:xfrm>
          <a:off x="4824126" y="1119582"/>
          <a:ext cx="7258423" cy="462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73405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Abril 30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0615" y="466388"/>
            <a:ext cx="9055510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>Tasa de desocupación </a:t>
            </a:r>
          </a:p>
          <a:p>
            <a:r>
              <a:rPr lang="es-ES" sz="2800" dirty="0"/>
              <a:t>Total nacional, cabeceras y rural marzo (2003- 2024)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F0E8829-B673-5CAA-1E41-F1C886A09707}"/>
              </a:ext>
            </a:extLst>
          </p:cNvPr>
          <p:cNvSpPr/>
          <p:nvPr/>
        </p:nvSpPr>
        <p:spPr>
          <a:xfrm>
            <a:off x="4416" y="54867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nacional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552EB3D-2FD2-2B29-A305-45DE4C8ADB61}"/>
              </a:ext>
            </a:extLst>
          </p:cNvPr>
          <p:cNvSpPr/>
          <p:nvPr/>
        </p:nvSpPr>
        <p:spPr>
          <a:xfrm>
            <a:off x="1367865" y="5744507"/>
            <a:ext cx="1190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11,0%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6B35B9D-0049-AC66-F7A2-4C2A615E499C}"/>
              </a:ext>
            </a:extLst>
          </p:cNvPr>
          <p:cNvSpPr/>
          <p:nvPr/>
        </p:nvSpPr>
        <p:spPr>
          <a:xfrm>
            <a:off x="2566388" y="5500339"/>
            <a:ext cx="3157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1,3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(10,0%)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6C358C8-E5EB-045B-E613-2B3036F8D5D7}"/>
              </a:ext>
            </a:extLst>
          </p:cNvPr>
          <p:cNvCxnSpPr>
            <a:cxnSpLocks/>
          </p:cNvCxnSpPr>
          <p:nvPr/>
        </p:nvCxnSpPr>
        <p:spPr>
          <a:xfrm>
            <a:off x="6035357" y="545294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0360640-285F-D23F-D2D4-B5452265B38B}"/>
              </a:ext>
            </a:extLst>
          </p:cNvPr>
          <p:cNvSpPr/>
          <p:nvPr/>
        </p:nvSpPr>
        <p:spPr>
          <a:xfrm>
            <a:off x="6259744" y="549115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9EE458C-69E8-1372-1F90-B3F77176AA2C}"/>
              </a:ext>
            </a:extLst>
          </p:cNvPr>
          <p:cNvSpPr/>
          <p:nvPr/>
        </p:nvSpPr>
        <p:spPr>
          <a:xfrm>
            <a:off x="7785023" y="5759393"/>
            <a:ext cx="9510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8,4%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416BBC-D563-D8B2-4402-6C8A2EDB4B15}"/>
              </a:ext>
            </a:extLst>
          </p:cNvPr>
          <p:cNvSpPr/>
          <p:nvPr/>
        </p:nvSpPr>
        <p:spPr>
          <a:xfrm>
            <a:off x="8813602" y="5491157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0,8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(7,6%)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5F675E1-F64B-F7A9-4A6D-3B5379B324DA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8254926"/>
              </p:ext>
            </p:extLst>
          </p:nvPr>
        </p:nvGraphicFramePr>
        <p:xfrm>
          <a:off x="0" y="1432539"/>
          <a:ext cx="12191998" cy="3992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135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</a:t>
            </a:r>
          </a:p>
          <a:p>
            <a:r>
              <a:rPr lang="es-MX" sz="2800" dirty="0"/>
              <a:t>Total nacional, cabeceras y rural marzo (2003- 2024)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2A7609-CAB2-9EFE-0E76-35C3C74B0B37}"/>
              </a:ext>
            </a:extLst>
          </p:cNvPr>
          <p:cNvSpPr/>
          <p:nvPr/>
        </p:nvSpPr>
        <p:spPr>
          <a:xfrm>
            <a:off x="97122" y="5430921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A55E40E-7169-77C3-5055-C1209A014604}"/>
              </a:ext>
            </a:extLst>
          </p:cNvPr>
          <p:cNvSpPr/>
          <p:nvPr/>
        </p:nvSpPr>
        <p:spPr>
          <a:xfrm>
            <a:off x="1136057" y="5510078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22,6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E33D9EB-67F9-76C5-0624-CACE64DE863E}"/>
              </a:ext>
            </a:extLst>
          </p:cNvPr>
          <p:cNvSpPr/>
          <p:nvPr/>
        </p:nvSpPr>
        <p:spPr>
          <a:xfrm>
            <a:off x="2696337" y="5467983"/>
            <a:ext cx="33423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Inferior en 149 mil personas a la población ocupada en marzo de 2023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C7DC65C-2544-7C73-2066-B0B2DD1C2BCD}"/>
              </a:ext>
            </a:extLst>
          </p:cNvPr>
          <p:cNvSpPr/>
          <p:nvPr/>
        </p:nvSpPr>
        <p:spPr>
          <a:xfrm>
            <a:off x="6170385" y="5513186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rural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2046AD-B8B4-F357-E680-BC2C345F457C}"/>
              </a:ext>
            </a:extLst>
          </p:cNvPr>
          <p:cNvSpPr/>
          <p:nvPr/>
        </p:nvSpPr>
        <p:spPr>
          <a:xfrm>
            <a:off x="7314241" y="5544843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4,7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ECDF73-661B-A7DC-9B63-68A9BECF5C2E}"/>
              </a:ext>
            </a:extLst>
          </p:cNvPr>
          <p:cNvSpPr/>
          <p:nvPr/>
        </p:nvSpPr>
        <p:spPr>
          <a:xfrm>
            <a:off x="8964891" y="5498677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Inferior en 58 mil personas a la población ocupada en marzo de 2023 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E1DCE53-9060-2406-76A4-2F83C898EEBC}"/>
              </a:ext>
            </a:extLst>
          </p:cNvPr>
          <p:cNvCxnSpPr>
            <a:cxnSpLocks/>
          </p:cNvCxnSpPr>
          <p:nvPr/>
        </p:nvCxnSpPr>
        <p:spPr>
          <a:xfrm>
            <a:off x="6066881" y="5445735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7553271"/>
              </p:ext>
            </p:extLst>
          </p:nvPr>
        </p:nvGraphicFramePr>
        <p:xfrm>
          <a:off x="103900" y="1212980"/>
          <a:ext cx="11984199" cy="4228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9E8A32EA-630B-FE8D-192C-2316A4BAFE6F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5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desocupación total nacional, cabeceras y rural </a:t>
            </a:r>
          </a:p>
          <a:p>
            <a:r>
              <a:rPr lang="es-MX" sz="2800" dirty="0"/>
              <a:t>Marzo de 2024 y trimestre móvil enero-marzo de 2024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CD75E76-F6C9-537B-6C66-DC8BC88E0E8D}"/>
              </a:ext>
            </a:extLst>
          </p:cNvPr>
          <p:cNvSpPr/>
          <p:nvPr/>
        </p:nvSpPr>
        <p:spPr>
          <a:xfrm>
            <a:off x="20047" y="54404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8C5619B-D259-2908-B529-648FB76BCC6E}"/>
              </a:ext>
            </a:extLst>
          </p:cNvPr>
          <p:cNvSpPr/>
          <p:nvPr/>
        </p:nvSpPr>
        <p:spPr>
          <a:xfrm>
            <a:off x="1305585" y="5724189"/>
            <a:ext cx="1095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8,4%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A984F44-55E3-FE0B-48AD-DAFB3F597CFC}"/>
              </a:ext>
            </a:extLst>
          </p:cNvPr>
          <p:cNvSpPr/>
          <p:nvPr/>
        </p:nvSpPr>
        <p:spPr>
          <a:xfrm>
            <a:off x="2524653" y="5519349"/>
            <a:ext cx="3461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0,8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(7,6%)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C6C27FC9-8221-B787-5E81-2DC03CDBA794}"/>
              </a:ext>
            </a:extLst>
          </p:cNvPr>
          <p:cNvCxnSpPr>
            <a:cxnSpLocks/>
          </p:cNvCxnSpPr>
          <p:nvPr/>
        </p:nvCxnSpPr>
        <p:spPr>
          <a:xfrm>
            <a:off x="6021616" y="547195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3805E5F-019B-6790-DB59-44D15F126754}"/>
              </a:ext>
            </a:extLst>
          </p:cNvPr>
          <p:cNvSpPr/>
          <p:nvPr/>
        </p:nvSpPr>
        <p:spPr>
          <a:xfrm>
            <a:off x="6259744" y="551016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36A5CD-7C1B-BF53-A5AA-169F19950947}"/>
              </a:ext>
            </a:extLst>
          </p:cNvPr>
          <p:cNvSpPr/>
          <p:nvPr/>
        </p:nvSpPr>
        <p:spPr>
          <a:xfrm>
            <a:off x="7660440" y="5726783"/>
            <a:ext cx="10698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9,1%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4E26FC3-A09F-0E1F-0837-CDC737F32056}"/>
              </a:ext>
            </a:extLst>
          </p:cNvPr>
          <p:cNvSpPr/>
          <p:nvPr/>
        </p:nvSpPr>
        <p:spPr>
          <a:xfrm>
            <a:off x="8804274" y="5518040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0,8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trimestre un año atrás (8,3%)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334E2306-A029-FECA-4CAE-F08F04CDE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6" y="1442282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mensual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Marzo (2023-2024)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0927A3EF-722B-4845-C5A9-7173F708C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633" y="1445391"/>
            <a:ext cx="45232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trimestre móvil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Enero-marzo (2023-2024)</a:t>
            </a: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7104279"/>
              </p:ext>
            </p:extLst>
          </p:nvPr>
        </p:nvGraphicFramePr>
        <p:xfrm>
          <a:off x="373220" y="2048799"/>
          <a:ext cx="5194063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5428853"/>
              </p:ext>
            </p:extLst>
          </p:nvPr>
        </p:nvGraphicFramePr>
        <p:xfrm>
          <a:off x="6526655" y="2048797"/>
          <a:ext cx="5203597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FB465E34-DB97-EADA-6891-598C0E3FA489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398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Principales indicadores del mercado laboral </a:t>
            </a:r>
          </a:p>
          <a:p>
            <a:r>
              <a:rPr lang="es-MX" sz="2800" dirty="0"/>
              <a:t>Centros poblados y rural disperso en marzo </a:t>
            </a:r>
          </a:p>
          <a:p>
            <a:r>
              <a:rPr lang="es-MX" sz="2800" dirty="0"/>
              <a:t>(2023-2024)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02A9FED-D204-D2C0-F764-8A1EC1C729D9}"/>
              </a:ext>
            </a:extLst>
          </p:cNvPr>
          <p:cNvSpPr/>
          <p:nvPr/>
        </p:nvSpPr>
        <p:spPr>
          <a:xfrm>
            <a:off x="103517" y="4668256"/>
            <a:ext cx="82727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marzo de 2024,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población ocupada en el sector rural disminuyó en 58 mil personas (-1,2%) </a:t>
            </a: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 marzo de 2023.</a:t>
            </a:r>
          </a:p>
          <a:p>
            <a:pPr algn="just"/>
            <a:endParaRPr lang="es-MX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aumento en la tasa de desocupación en el sector rural (+0,8 p.p.) se explica principalmente por el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aumento en el número de desocupados en 41 mil personas y por la disminución de la fuerza de trabajo en 17 mil personas.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76C8718-47F2-8AFE-2F8C-0D5D68FAE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312552"/>
              </p:ext>
            </p:extLst>
          </p:nvPr>
        </p:nvGraphicFramePr>
        <p:xfrm>
          <a:off x="268766" y="1556375"/>
          <a:ext cx="7666189" cy="2859405"/>
        </p:xfrm>
        <a:graphic>
          <a:graphicData uri="http://schemas.openxmlformats.org/drawingml/2006/table">
            <a:tbl>
              <a:tblPr/>
              <a:tblGrid>
                <a:gridCol w="4727152">
                  <a:extLst>
                    <a:ext uri="{9D8B030D-6E8A-4147-A177-3AD203B41FA5}">
                      <a16:colId xmlns:a16="http://schemas.microsoft.com/office/drawing/2014/main" val="26887222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3165606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84198805"/>
                    </a:ext>
                  </a:extLst>
                </a:gridCol>
                <a:gridCol w="779037">
                  <a:extLst>
                    <a:ext uri="{9D8B030D-6E8A-4147-A177-3AD203B41FA5}">
                      <a16:colId xmlns:a16="http://schemas.microsoft.com/office/drawing/2014/main" val="1610604703"/>
                    </a:ext>
                  </a:extLst>
                </a:gridCol>
              </a:tblGrid>
              <a:tr h="33162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Marzo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Marzo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Variación absoluta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4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Fuerza de trabajo*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5.188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5.172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82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4.793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4.736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2515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Desocupados*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436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008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Población fuera de la fuerza laboral*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3.237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38447"/>
                  </a:ext>
                </a:extLst>
              </a:tr>
              <a:tr h="2520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desocupación – TD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195030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subocupación – TS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9,4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87803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ocupación – TO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56,9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55,7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355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global de participación –TGP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61,6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60,8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560202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F0818577-48F7-6772-6D09-E8C054D0E911}"/>
              </a:ext>
            </a:extLst>
          </p:cNvPr>
          <p:cNvSpPr/>
          <p:nvPr/>
        </p:nvSpPr>
        <p:spPr>
          <a:xfrm>
            <a:off x="8376250" y="1615025"/>
            <a:ext cx="371223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marzo de 2024,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55,7% de la población en edad de trabajar en el sector rural, estuvo ocupada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de ocupación - TO), lo que representó una reducción de 1,2 p.p en comparación con marzo de 2023.</a:t>
            </a:r>
          </a:p>
          <a:p>
            <a:pPr algn="just"/>
            <a:endParaRPr lang="es-CO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marzo de 2024,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60,8% de la población en edad de trabajar en el sector rural, hizo parte de la fuerza laboral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global de participación - TGP), disminuyendo en 0,8 p.p en comparación con marzo de 2023.</a:t>
            </a:r>
            <a:endParaRPr lang="es-MX" b="1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3E8B067-853C-4E0E-9D7D-C4F841F4F605}"/>
              </a:ext>
            </a:extLst>
          </p:cNvPr>
          <p:cNvSpPr/>
          <p:nvPr/>
        </p:nvSpPr>
        <p:spPr>
          <a:xfrm>
            <a:off x="268766" y="4424597"/>
            <a:ext cx="105858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*Datos en miles</a:t>
            </a:r>
            <a:endParaRPr lang="es-CO" sz="700" dirty="0"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EEAE36D-271C-25BA-6B09-1BE369C7C4F7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49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en marzo (2023-2024). 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9550AB-AA87-96B8-B281-89D33F07FF70}"/>
              </a:ext>
            </a:extLst>
          </p:cNvPr>
          <p:cNvSpPr/>
          <p:nvPr/>
        </p:nvSpPr>
        <p:spPr>
          <a:xfrm>
            <a:off x="47194" y="5938721"/>
            <a:ext cx="12144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 marzo de 2024 la población ocupada del país </a:t>
            </a:r>
            <a:r>
              <a:rPr lang="es-MX" b="1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disminuyó en 149 mil personas (-0,7%) </a:t>
            </a:r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con respecto a marzo de 2023.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7C9E76B-D59D-7CDE-0039-30545773C6E8}"/>
              </a:ext>
            </a:extLst>
          </p:cNvPr>
          <p:cNvSpPr/>
          <p:nvPr/>
        </p:nvSpPr>
        <p:spPr>
          <a:xfrm>
            <a:off x="15682" y="66779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1503932-3E5D-8B4A-D5BD-CF1D139BED6E}"/>
              </a:ext>
            </a:extLst>
          </p:cNvPr>
          <p:cNvSpPr/>
          <p:nvPr/>
        </p:nvSpPr>
        <p:spPr>
          <a:xfrm>
            <a:off x="309238" y="566773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57B21E4-E1DC-67A3-17C7-F98CE21FB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804512"/>
              </p:ext>
            </p:extLst>
          </p:nvPr>
        </p:nvGraphicFramePr>
        <p:xfrm>
          <a:off x="47194" y="1554661"/>
          <a:ext cx="11846855" cy="398662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Marzo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Marzo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Nacional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22.794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22.645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-0,7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772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29,4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3.958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4.078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-90,3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-0,9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2.432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2.405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-14,2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2.889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2.812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3.512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3.304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-207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-5,9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339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</a:t>
            </a:r>
          </a:p>
          <a:p>
            <a:r>
              <a:rPr lang="es-MX" sz="2800" dirty="0"/>
              <a:t>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 en marzo de 2024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03A387-094E-78D3-0B68-614DA91F2C5D}"/>
              </a:ext>
            </a:extLst>
          </p:cNvPr>
          <p:cNvSpPr/>
          <p:nvPr/>
        </p:nvSpPr>
        <p:spPr>
          <a:xfrm>
            <a:off x="50082" y="6082503"/>
            <a:ext cx="12011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fue la segunda actividad económica que más personas ocupó en el mes de marzo con 3,3 millones de ocupados (14,6%). 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4D46B5D-44D5-69A8-C765-C652BEE9CA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20F8EFB-07A7-C692-B34D-D7F4A5B722FC}"/>
              </a:ext>
            </a:extLst>
          </p:cNvPr>
          <p:cNvSpPr/>
          <p:nvPr/>
        </p:nvSpPr>
        <p:spPr>
          <a:xfrm>
            <a:off x="5547799" y="586223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376637"/>
              </p:ext>
            </p:extLst>
          </p:nvPr>
        </p:nvGraphicFramePr>
        <p:xfrm>
          <a:off x="42878" y="1162553"/>
          <a:ext cx="12106243" cy="4719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4845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Variación de la población ocupada según rama de actividad económica. Total</a:t>
            </a:r>
            <a:r>
              <a:rPr lang="es-MX" sz="2600" dirty="0">
                <a:solidFill>
                  <a:schemeClr val="bg1"/>
                </a:solidFill>
              </a:rPr>
              <a:t>,</a:t>
            </a:r>
            <a:r>
              <a:rPr lang="es-MX" sz="2600" dirty="0"/>
              <a:t> nacional marzo 2024/2023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3A14BC5-F797-9CD5-94F9-2A2B19DAE73C}"/>
              </a:ext>
            </a:extLst>
          </p:cNvPr>
          <p:cNvSpPr/>
          <p:nvPr/>
        </p:nvSpPr>
        <p:spPr>
          <a:xfrm>
            <a:off x="50082" y="6198768"/>
            <a:ext cx="120496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</a:t>
            </a:r>
            <a:r>
              <a:rPr lang="es-ES" b="1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disminuyó en 207 mil ocupados (-5,9%).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61717A-822C-6CF4-39F1-F20CFA24E4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EEDEF5A-71B4-E0CB-C7F1-8B22FC607261}"/>
              </a:ext>
            </a:extLst>
          </p:cNvPr>
          <p:cNvSpPr/>
          <p:nvPr/>
        </p:nvSpPr>
        <p:spPr>
          <a:xfrm>
            <a:off x="5547799" y="6041909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64629"/>
              </p:ext>
            </p:extLst>
          </p:nvPr>
        </p:nvGraphicFramePr>
        <p:xfrm>
          <a:off x="63967" y="1339797"/>
          <a:ext cx="12064066" cy="4831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1064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765425" y="465513"/>
            <a:ext cx="9243589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Población ocupada según rama de actividad económica en el trimestre móvil enero-marzo de 2024 en los </a:t>
            </a:r>
          </a:p>
          <a:p>
            <a:r>
              <a:rPr lang="es-MX" sz="2600" dirty="0"/>
              <a:t>Centros poblados y rural disperso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7D68B49-66A5-E384-9891-268A74C0946E}"/>
              </a:ext>
            </a:extLst>
          </p:cNvPr>
          <p:cNvSpPr/>
          <p:nvPr/>
        </p:nvSpPr>
        <p:spPr>
          <a:xfrm>
            <a:off x="1" y="5844399"/>
            <a:ext cx="12194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trimestre ene/24-mar/24 la población ocupada en los centros poblados y rural disperso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86 mil personas (-1,8%) 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trimestre del año anterior, mientras que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disminuyó en mil ocupados (-0,1%)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y participó con el 53,6% de los ocupados del sector rural.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C4D76E-9DD1-BA5A-9BE8-531B355A4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449619"/>
              </p:ext>
            </p:extLst>
          </p:nvPr>
        </p:nvGraphicFramePr>
        <p:xfrm>
          <a:off x="47194" y="1436186"/>
          <a:ext cx="11846855" cy="435238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Enero-marzo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Abr-jun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Centros Poblados y Rural Disperso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4.720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4.635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-86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Explotación de minas y canteras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23,7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95857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274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s-CO" sz="1600" b="0" i="0" u="none" strike="noStrike">
                        <a:solidFill>
                          <a:srgbClr val="27689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2.485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2.484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-0,1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53,6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-11,2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-56,2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-29,5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157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-7,1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-6,0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-11,2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437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-4,7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0158BF07-4210-941F-7C2D-235788B3B6A4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24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3007</TotalTime>
  <Words>1351</Words>
  <Application>Microsoft Office PowerPoint</Application>
  <PresentationFormat>Panorámica</PresentationFormat>
  <Paragraphs>351</Paragraphs>
  <Slides>12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Nunito Sans ExtraBold</vt:lpstr>
      <vt:lpstr>Montserrat SemiBold</vt:lpstr>
      <vt:lpstr>Nunito Sans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97</cp:revision>
  <dcterms:created xsi:type="dcterms:W3CDTF">2019-02-12T04:28:07Z</dcterms:created>
  <dcterms:modified xsi:type="dcterms:W3CDTF">2024-04-30T21:39:24Z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