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93" r:id="rId4"/>
    <p:sldId id="284" r:id="rId5"/>
    <p:sldId id="292" r:id="rId6"/>
    <p:sldId id="276" r:id="rId7"/>
    <p:sldId id="279" r:id="rId8"/>
    <p:sldId id="285" r:id="rId9"/>
    <p:sldId id="288" r:id="rId10"/>
    <p:sldId id="28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7"/>
    <a:srgbClr val="009167"/>
    <a:srgbClr val="009165"/>
    <a:srgbClr val="27689D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97CCA-5F32-4CF1-A9E6-1C3EBC90226D}" v="135" dt="2022-04-29T19:35:56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19:35:56.316" v="917" actId="2716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19:31:10.764" v="894" actId="20577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07C97CCA-5F32-4CF1-A9E6-1C3EBC90226D}" dt="2022-04-29T18:02:41.661" v="331" actId="6549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07C97CCA-5F32-4CF1-A9E6-1C3EBC90226D}" dt="2022-04-29T17:37:49.838" v="116" actId="25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19:35:56.316" v="917" actId="2716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18:00.590" v="451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79280358642894E-2"/>
          <c:y val="3.9747075446037866E-2"/>
          <c:w val="0.95172067835704266"/>
          <c:h val="0.65327810558240518"/>
        </c:manualLayout>
      </c:layout>
      <c:lineChart>
        <c:grouping val="standard"/>
        <c:varyColors val="0"/>
        <c:ser>
          <c:idx val="0"/>
          <c:order val="0"/>
          <c:tx>
            <c:strRef>
              <c:f>[Empleo.xlsb]Hoja1!$F$2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8F8-4F32-BB3C-E4443F945E3B}"/>
                </c:ext>
              </c:extLst>
            </c:dLbl>
            <c:dLbl>
              <c:idx val="12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F8-4F32-BB3C-E4443F945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</c:strCache>
            </c:strRef>
          </c:cat>
          <c:val>
            <c:numRef>
              <c:f>[Empleo.xlsb]Hoja1!$F$3:$F$15</c:f>
              <c:numCache>
                <c:formatCode>0.0</c:formatCode>
                <c:ptCount val="13"/>
                <c:pt idx="0">
                  <c:v>14.725529464999999</c:v>
                </c:pt>
                <c:pt idx="1">
                  <c:v>15.488034241999999</c:v>
                </c:pt>
                <c:pt idx="2">
                  <c:v>15.204204747</c:v>
                </c:pt>
                <c:pt idx="3">
                  <c:v>14.646591578000001</c:v>
                </c:pt>
                <c:pt idx="4">
                  <c:v>13.058523088999999</c:v>
                </c:pt>
                <c:pt idx="5">
                  <c:v>12.861392995999999</c:v>
                </c:pt>
                <c:pt idx="6">
                  <c:v>11.961303547</c:v>
                </c:pt>
                <c:pt idx="7">
                  <c:v>11.995241041</c:v>
                </c:pt>
                <c:pt idx="8">
                  <c:v>11.533057524</c:v>
                </c:pt>
                <c:pt idx="9">
                  <c:v>11.096493065000001</c:v>
                </c:pt>
                <c:pt idx="10">
                  <c:v>14.647251143</c:v>
                </c:pt>
                <c:pt idx="11">
                  <c:v>12.905169722</c:v>
                </c:pt>
                <c:pt idx="12">
                  <c:v>12.121232557000001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8F8-4F32-BB3C-E4443F945E3B}"/>
            </c:ext>
          </c:extLst>
        </c:ser>
        <c:ser>
          <c:idx val="1"/>
          <c:order val="1"/>
          <c:tx>
            <c:strRef>
              <c:f>[Empleo.xlsb]Hoja1!$G$2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F8-4F32-BB3C-E4443F945E3B}"/>
                </c:ext>
              </c:extLst>
            </c:dLbl>
            <c:dLbl>
              <c:idx val="12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8F8-4F32-BB3C-E4443F945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</c:strCache>
            </c:strRef>
          </c:cat>
          <c:val>
            <c:numRef>
              <c:f>[Empleo.xlsb]Hoja1!$G$3:$G$15</c:f>
              <c:numCache>
                <c:formatCode>0.0</c:formatCode>
                <c:ptCount val="13"/>
                <c:pt idx="0">
                  <c:v>16.354965983</c:v>
                </c:pt>
                <c:pt idx="1">
                  <c:v>17.029618009</c:v>
                </c:pt>
                <c:pt idx="2">
                  <c:v>16.502707453999999</c:v>
                </c:pt>
                <c:pt idx="3">
                  <c:v>15.809591854000001</c:v>
                </c:pt>
                <c:pt idx="4">
                  <c:v>14.449081308</c:v>
                </c:pt>
                <c:pt idx="5">
                  <c:v>14.039502243999999</c:v>
                </c:pt>
                <c:pt idx="6">
                  <c:v>13.055948856000001</c:v>
                </c:pt>
                <c:pt idx="7">
                  <c:v>12.978658265</c:v>
                </c:pt>
                <c:pt idx="8">
                  <c:v>12.504003895</c:v>
                </c:pt>
                <c:pt idx="9">
                  <c:v>11.92545801</c:v>
                </c:pt>
                <c:pt idx="10">
                  <c:v>15.802908362</c:v>
                </c:pt>
                <c:pt idx="11">
                  <c:v>13.741029177</c:v>
                </c:pt>
                <c:pt idx="12">
                  <c:v>13.264174452000001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8F8-4F32-BB3C-E4443F945E3B}"/>
            </c:ext>
          </c:extLst>
        </c:ser>
        <c:ser>
          <c:idx val="2"/>
          <c:order val="2"/>
          <c:tx>
            <c:strRef>
              <c:f>[Empleo.xlsb]Hoja1!$H$2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bg2">
                    <a:lumMod val="9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8F8-4F32-BB3C-E4443F945E3B}"/>
                </c:ext>
              </c:extLst>
            </c:dLbl>
            <c:dLbl>
              <c:idx val="12"/>
              <c:spPr>
                <a:solidFill>
                  <a:schemeClr val="bg2">
                    <a:lumMod val="9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8F8-4F32-BB3C-E4443F945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</c:strCache>
            </c:strRef>
          </c:cat>
          <c:val>
            <c:numRef>
              <c:f>[Empleo.xlsb]Hoja1!$H$3:$H$15</c:f>
              <c:numCache>
                <c:formatCode>0.0</c:formatCode>
                <c:ptCount val="13"/>
                <c:pt idx="0">
                  <c:v>8.3615141971597353</c:v>
                </c:pt>
                <c:pt idx="1">
                  <c:v>9.5435950987049729</c:v>
                </c:pt>
                <c:pt idx="2">
                  <c:v>10.207762465048681</c:v>
                </c:pt>
                <c:pt idx="3">
                  <c:v>10.131865859774868</c:v>
                </c:pt>
                <c:pt idx="4">
                  <c:v>7.6525548095472686</c:v>
                </c:pt>
                <c:pt idx="5">
                  <c:v>8.3013262196788435</c:v>
                </c:pt>
                <c:pt idx="6">
                  <c:v>7.7855178009944304</c:v>
                </c:pt>
                <c:pt idx="7">
                  <c:v>8.2857156515309835</c:v>
                </c:pt>
                <c:pt idx="8">
                  <c:v>7.7466117872748166</c:v>
                </c:pt>
                <c:pt idx="9">
                  <c:v>7.9893292317698856</c:v>
                </c:pt>
                <c:pt idx="10">
                  <c:v>10.09606572467812</c:v>
                </c:pt>
                <c:pt idx="11">
                  <c:v>9.7104622442154316</c:v>
                </c:pt>
                <c:pt idx="12">
                  <c:v>7.5308620386757621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8F8-4F32-BB3C-E4443F945E3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[Empleo.xlsb]Hoja1!$N$30</c:f>
              <c:strCache>
                <c:ptCount val="1"/>
                <c:pt idx="0">
                  <c:v>Marzo-2021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[Empleo.xlsb]Hoja1!$O$30:$Q$30</c:f>
              <c:numCache>
                <c:formatCode>0.0</c:formatCode>
                <c:ptCount val="3"/>
                <c:pt idx="0">
                  <c:v>14.725529464999999</c:v>
                </c:pt>
                <c:pt idx="1">
                  <c:v>16.354965983</c:v>
                </c:pt>
                <c:pt idx="2">
                  <c:v>8.3615141971597353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1-4831-9F27-A0AC1131B94B}"/>
            </c:ext>
          </c:extLst>
        </c:ser>
        <c:ser>
          <c:idx val="1"/>
          <c:order val="1"/>
          <c:tx>
            <c:strRef>
              <c:f>[Empleo.xlsb]Hoja1!$N$31</c:f>
              <c:strCache>
                <c:ptCount val="1"/>
                <c:pt idx="0">
                  <c:v>Marzo-2022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[Empleo.xlsb]Hoja1!$O$31:$Q$31</c:f>
              <c:numCache>
                <c:formatCode>0.0</c:formatCode>
                <c:ptCount val="3"/>
                <c:pt idx="0">
                  <c:v>12.121232557000001</c:v>
                </c:pt>
                <c:pt idx="1">
                  <c:v>13.264174452000001</c:v>
                </c:pt>
                <c:pt idx="2">
                  <c:v>7.5308620386757621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1-4831-9F27-A0AC1131B9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[Empleo.xlsb]Hoja1!$N$36</c:f>
              <c:strCache>
                <c:ptCount val="1"/>
                <c:pt idx="0">
                  <c:v>Ene 21 - Mar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[Empleo.xlsb]Hoja1!$O$36:$Q$36</c:f>
              <c:numCache>
                <c:formatCode>0.0</c:formatCode>
                <c:ptCount val="3"/>
                <c:pt idx="0">
                  <c:v>15.947484479703242</c:v>
                </c:pt>
                <c:pt idx="1">
                  <c:v>17.757120730082885</c:v>
                </c:pt>
                <c:pt idx="2">
                  <c:v>8.7924531822293837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6-42C7-BA42-2D40F4F7BFF0}"/>
            </c:ext>
          </c:extLst>
        </c:ser>
        <c:ser>
          <c:idx val="1"/>
          <c:order val="1"/>
          <c:tx>
            <c:strRef>
              <c:f>[Empleo.xlsb]Hoja1!$N$37</c:f>
              <c:strCache>
                <c:ptCount val="1"/>
                <c:pt idx="0">
                  <c:v>Ene 22 - Mar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[Empleo.xlsb]Hoja1!$O$37:$Q$37</c:f>
              <c:numCache>
                <c:formatCode>0.0</c:formatCode>
                <c:ptCount val="3"/>
                <c:pt idx="0">
                  <c:v>13.215435780383606</c:v>
                </c:pt>
                <c:pt idx="1">
                  <c:v>14.258740397758071</c:v>
                </c:pt>
                <c:pt idx="2">
                  <c:v>9.1216986969697533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6-42C7-BA42-2D40F4F7BF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1C-4747-9786-E30D7F48E3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Salida!$B$125:$B$139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Información y comunicaciones</c:v>
                </c:pt>
                <c:pt idx="4">
                  <c:v>Actividades financieras y de seguros</c:v>
                </c:pt>
                <c:pt idx="5">
                  <c:v>Suministro de Electricidad Gas y Agua^</c:v>
                </c:pt>
                <c:pt idx="6">
                  <c:v>Alojamiento y servicios de comida</c:v>
                </c:pt>
                <c:pt idx="7">
                  <c:v>Construcción</c:v>
                </c:pt>
                <c:pt idx="8">
                  <c:v>Actividades profesionales, científicas, técnicas y servicios administrativos</c:v>
                </c:pt>
                <c:pt idx="9">
                  <c:v>Transporte y almacenamiento</c:v>
                </c:pt>
                <c:pt idx="10">
                  <c:v>Actividades artísticas, entretenimiento recreación y otras actividades de servicios</c:v>
                </c:pt>
                <c:pt idx="11">
                  <c:v>Industria manufacturera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Salida!$C$125:$C$139</c:f>
              <c:numCache>
                <c:formatCode>_-* #,##0_-;\-* #,##0_-;_-* "-"??_-;_-@_-</c:formatCode>
                <c:ptCount val="15"/>
                <c:pt idx="0">
                  <c:v>21679.829000000002</c:v>
                </c:pt>
                <c:pt idx="1">
                  <c:v>0.49</c:v>
                </c:pt>
                <c:pt idx="2">
                  <c:v>182.804</c:v>
                </c:pt>
                <c:pt idx="3">
                  <c:v>344.77300000000002</c:v>
                </c:pt>
                <c:pt idx="4">
                  <c:v>356.02</c:v>
                </c:pt>
                <c:pt idx="5">
                  <c:v>569.495</c:v>
                </c:pt>
                <c:pt idx="6">
                  <c:v>1470.0139999999999</c:v>
                </c:pt>
                <c:pt idx="7">
                  <c:v>1492.673</c:v>
                </c:pt>
                <c:pt idx="8">
                  <c:v>1529.7670000000001</c:v>
                </c:pt>
                <c:pt idx="9">
                  <c:v>1650.2070000000001</c:v>
                </c:pt>
                <c:pt idx="10">
                  <c:v>1727.1669999999999</c:v>
                </c:pt>
                <c:pt idx="11">
                  <c:v>2406.0549999999998</c:v>
                </c:pt>
                <c:pt idx="12">
                  <c:v>2703.0909999999999</c:v>
                </c:pt>
                <c:pt idx="13">
                  <c:v>3328.0909999999999</c:v>
                </c:pt>
                <c:pt idx="14">
                  <c:v>3919.1819999999998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C-4747-9786-E30D7F48E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A-46AB-A9E7-C99AD275B4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Salida!$B$141:$B$155</c:f>
              <c:strCache>
                <c:ptCount val="15"/>
                <c:pt idx="0">
                  <c:v>Ocupados Total Nacional</c:v>
                </c:pt>
                <c:pt idx="1">
                  <c:v>Construcción</c:v>
                </c:pt>
                <c:pt idx="2">
                  <c:v>No informa</c:v>
                </c:pt>
                <c:pt idx="3">
                  <c:v>Actividades profesionales, científicas, técnicas y servicios administrativos</c:v>
                </c:pt>
                <c:pt idx="4">
                  <c:v>Información y comunicaciones</c:v>
                </c:pt>
                <c:pt idx="5">
                  <c:v>Actividades inmobiliarias</c:v>
                </c:pt>
                <c:pt idx="6">
                  <c:v>Actividades financieras y de seguros</c:v>
                </c:pt>
                <c:pt idx="7">
                  <c:v>Agricultura, ganadería, caza, silvicultura y pesca</c:v>
                </c:pt>
                <c:pt idx="8">
                  <c:v>Suministro de Electricidad Gas y Agua^</c:v>
                </c:pt>
                <c:pt idx="9">
                  <c:v>Actividades artísticas, entretenimiento recreación y otras actividades de servicios</c:v>
                </c:pt>
                <c:pt idx="10">
                  <c:v>Comercio y reparación de vehículos</c:v>
                </c:pt>
                <c:pt idx="11">
                  <c:v>Alojamiento y servicios de comida</c:v>
                </c:pt>
                <c:pt idx="12">
                  <c:v>Transporte y almacenamiento</c:v>
                </c:pt>
                <c:pt idx="13">
                  <c:v>Administración pública y defensa, educación y atención de la salud humana</c:v>
                </c:pt>
                <c:pt idx="14">
                  <c:v>Industria manufacturera</c:v>
                </c:pt>
              </c:strCache>
            </c:strRef>
          </c:cat>
          <c:val>
            <c:numRef>
              <c:f>Salida!$C$141:$C$155</c:f>
              <c:numCache>
                <c:formatCode>_-* #,##0_-;\-* #,##0_-;_-* "-"??_-;_-@_-</c:formatCode>
                <c:ptCount val="15"/>
                <c:pt idx="0">
                  <c:v>1585.4750000000022</c:v>
                </c:pt>
                <c:pt idx="1">
                  <c:v>-198.96199999999999</c:v>
                </c:pt>
                <c:pt idx="2">
                  <c:v>-61.931999999999995</c:v>
                </c:pt>
                <c:pt idx="3">
                  <c:v>-20.065000000000055</c:v>
                </c:pt>
                <c:pt idx="4">
                  <c:v>-13.12299999999999</c:v>
                </c:pt>
                <c:pt idx="5">
                  <c:v>25.830000000000013</c:v>
                </c:pt>
                <c:pt idx="6">
                  <c:v>30.198999999999955</c:v>
                </c:pt>
                <c:pt idx="7">
                  <c:v>95.022999999999683</c:v>
                </c:pt>
                <c:pt idx="8">
                  <c:v>121.60599999999999</c:v>
                </c:pt>
                <c:pt idx="9">
                  <c:v>158.61599999999999</c:v>
                </c:pt>
                <c:pt idx="10">
                  <c:v>206.26599999999962</c:v>
                </c:pt>
                <c:pt idx="11">
                  <c:v>208.17499999999995</c:v>
                </c:pt>
                <c:pt idx="12">
                  <c:v>264.22600000000011</c:v>
                </c:pt>
                <c:pt idx="13">
                  <c:v>303.5</c:v>
                </c:pt>
                <c:pt idx="14">
                  <c:v>466.11499999999978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A-46AB-A9E7-C99AD275B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4499164921864E-2"/>
          <c:y val="5.0925770632035669E-2"/>
          <c:w val="0.90552239109646182"/>
          <c:h val="0.6652154828389239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92-4F63-A27E-E2B1F341ADE8}"/>
                </c:ext>
              </c:extLst>
            </c:dLbl>
            <c:dLbl>
              <c:idx val="16"/>
              <c:spPr>
                <a:noFill/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92-4F63-A27E-E2B1F341ADE8}"/>
                </c:ext>
              </c:extLst>
            </c:dLbl>
            <c:dLbl>
              <c:idx val="22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92-4F63-A27E-E2B1F341ADE8}"/>
                </c:ext>
              </c:extLst>
            </c:dLbl>
            <c:dLbl>
              <c:idx val="38"/>
              <c:spPr>
                <a:noFill/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192-4F63-A27E-E2B1F341A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desestacionalizadas.xlsx]Hoja1'!$D$218:$D$256</c:f>
              <c:strCache>
                <c:ptCount val="39"/>
                <c:pt idx="0">
                  <c:v>Ene-2019</c:v>
                </c:pt>
                <c:pt idx="1">
                  <c:v>Feb-2019</c:v>
                </c:pt>
                <c:pt idx="2">
                  <c:v>Mar-2019</c:v>
                </c:pt>
                <c:pt idx="3">
                  <c:v>Abr-2019</c:v>
                </c:pt>
                <c:pt idx="4">
                  <c:v>May-2019</c:v>
                </c:pt>
                <c:pt idx="5">
                  <c:v>Jun-2019</c:v>
                </c:pt>
                <c:pt idx="6">
                  <c:v>Jul-2019</c:v>
                </c:pt>
                <c:pt idx="7">
                  <c:v>Ago-2019</c:v>
                </c:pt>
                <c:pt idx="8">
                  <c:v>Sep-2019</c:v>
                </c:pt>
                <c:pt idx="9">
                  <c:v>Oct-2019</c:v>
                </c:pt>
                <c:pt idx="10">
                  <c:v>Nov-2019</c:v>
                </c:pt>
                <c:pt idx="11">
                  <c:v>Dic-2019</c:v>
                </c:pt>
                <c:pt idx="12">
                  <c:v>Ene-2020</c:v>
                </c:pt>
                <c:pt idx="13">
                  <c:v>Feb-2020</c:v>
                </c:pt>
                <c:pt idx="14">
                  <c:v>Mar-2020</c:v>
                </c:pt>
                <c:pt idx="15">
                  <c:v>Abr-2020</c:v>
                </c:pt>
                <c:pt idx="16">
                  <c:v>May-2020</c:v>
                </c:pt>
                <c:pt idx="17">
                  <c:v>Jun-2020</c:v>
                </c:pt>
                <c:pt idx="18">
                  <c:v>Jul-2020</c:v>
                </c:pt>
                <c:pt idx="19">
                  <c:v>Ago-2020</c:v>
                </c:pt>
                <c:pt idx="20">
                  <c:v>Sep-2020</c:v>
                </c:pt>
                <c:pt idx="21">
                  <c:v>Oct-2020</c:v>
                </c:pt>
                <c:pt idx="22">
                  <c:v>Nov-2020</c:v>
                </c:pt>
                <c:pt idx="23">
                  <c:v>Dic-2020</c:v>
                </c:pt>
                <c:pt idx="24">
                  <c:v>Ene-2021</c:v>
                </c:pt>
                <c:pt idx="25">
                  <c:v>Feb-2021</c:v>
                </c:pt>
                <c:pt idx="26">
                  <c:v>Mar-2021</c:v>
                </c:pt>
                <c:pt idx="27">
                  <c:v>Abr-2021</c:v>
                </c:pt>
                <c:pt idx="28">
                  <c:v>May-2021</c:v>
                </c:pt>
                <c:pt idx="29">
                  <c:v>Jun-2021</c:v>
                </c:pt>
                <c:pt idx="30">
                  <c:v>Jul-2021</c:v>
                </c:pt>
                <c:pt idx="31">
                  <c:v>Ago-2021</c:v>
                </c:pt>
                <c:pt idx="32">
                  <c:v>Sep-2021</c:v>
                </c:pt>
                <c:pt idx="33">
                  <c:v>Oct-2021</c:v>
                </c:pt>
                <c:pt idx="34">
                  <c:v>Nov-2021</c:v>
                </c:pt>
                <c:pt idx="35">
                  <c:v>Dic-2021</c:v>
                </c:pt>
                <c:pt idx="36">
                  <c:v>Ene-2022</c:v>
                </c:pt>
                <c:pt idx="37">
                  <c:v>Feb-2022</c:v>
                </c:pt>
                <c:pt idx="38">
                  <c:v>Mar-2022</c:v>
                </c:pt>
              </c:strCache>
            </c:strRef>
          </c:cat>
          <c:val>
            <c:numRef>
              <c:f>'[Gráficos series desestacionalizadas.xlsx]Hoja1'!$E$218:$E$256</c:f>
              <c:numCache>
                <c:formatCode>_-* #,##0.0_-;\-* #,##0.0_-;_-* "-"??_-;_-@_-</c:formatCode>
                <c:ptCount val="39"/>
                <c:pt idx="0">
                  <c:v>10.296451413276674</c:v>
                </c:pt>
                <c:pt idx="1">
                  <c:v>10.3760743098566</c:v>
                </c:pt>
                <c:pt idx="2">
                  <c:v>10.519595051053322</c:v>
                </c:pt>
                <c:pt idx="3">
                  <c:v>10.302011631665808</c:v>
                </c:pt>
                <c:pt idx="4">
                  <c:v>10.245399230129408</c:v>
                </c:pt>
                <c:pt idx="5">
                  <c:v>9.7019683788353532</c:v>
                </c:pt>
                <c:pt idx="6">
                  <c:v>10.337697852632271</c:v>
                </c:pt>
                <c:pt idx="7">
                  <c:v>10.656095930696694</c:v>
                </c:pt>
                <c:pt idx="8">
                  <c:v>10.554594456211763</c:v>
                </c:pt>
                <c:pt idx="9">
                  <c:v>10.404905894496199</c:v>
                </c:pt>
                <c:pt idx="10">
                  <c:v>10.568984772176908</c:v>
                </c:pt>
                <c:pt idx="11">
                  <c:v>10.405188446819173</c:v>
                </c:pt>
                <c:pt idx="12">
                  <c:v>10.602246641423651</c:v>
                </c:pt>
                <c:pt idx="13">
                  <c:v>11.079300538826608</c:v>
                </c:pt>
                <c:pt idx="14">
                  <c:v>12.401017322925631</c:v>
                </c:pt>
                <c:pt idx="15">
                  <c:v>19.683480175088242</c:v>
                </c:pt>
                <c:pt idx="16">
                  <c:v>20.710093582801331</c:v>
                </c:pt>
                <c:pt idx="17">
                  <c:v>19.894005104130375</c:v>
                </c:pt>
                <c:pt idx="18">
                  <c:v>19.461010979579669</c:v>
                </c:pt>
                <c:pt idx="19">
                  <c:v>16.50659772408385</c:v>
                </c:pt>
                <c:pt idx="20">
                  <c:v>15.731057447309974</c:v>
                </c:pt>
                <c:pt idx="21">
                  <c:v>15.318151023393831</c:v>
                </c:pt>
                <c:pt idx="22">
                  <c:v>14.675103298920259</c:v>
                </c:pt>
                <c:pt idx="23">
                  <c:v>14.242377210952981</c:v>
                </c:pt>
                <c:pt idx="24">
                  <c:v>15.236324029231159</c:v>
                </c:pt>
                <c:pt idx="25">
                  <c:v>14.490702997129848</c:v>
                </c:pt>
                <c:pt idx="26">
                  <c:v>14.619514836718059</c:v>
                </c:pt>
                <c:pt idx="27">
                  <c:v>15.508142250870963</c:v>
                </c:pt>
                <c:pt idx="28">
                  <c:v>14.945573914049106</c:v>
                </c:pt>
                <c:pt idx="29">
                  <c:v>15.112154656191157</c:v>
                </c:pt>
                <c:pt idx="30">
                  <c:v>12.597998423321785</c:v>
                </c:pt>
                <c:pt idx="31">
                  <c:v>12.748756084588203</c:v>
                </c:pt>
                <c:pt idx="32">
                  <c:v>12.24170469023097</c:v>
                </c:pt>
                <c:pt idx="33">
                  <c:v>12.783836133172272</c:v>
                </c:pt>
                <c:pt idx="34">
                  <c:v>13.070897110479191</c:v>
                </c:pt>
                <c:pt idx="35">
                  <c:v>12.229125458692209</c:v>
                </c:pt>
                <c:pt idx="36">
                  <c:v>12.400173566740822</c:v>
                </c:pt>
                <c:pt idx="37">
                  <c:v>11.865730921490409</c:v>
                </c:pt>
                <c:pt idx="38">
                  <c:v>12.028442179356903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192-4F63-A27E-E2B1F341ADE8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7"/>
              <c:numFmt formatCode="#,##0.0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192-4F63-A27E-E2B1F341ADE8}"/>
                </c:ext>
              </c:extLst>
            </c:dLbl>
            <c:dLbl>
              <c:idx val="38"/>
              <c:numFmt formatCode="#,##0.0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92-4F63-A27E-E2B1F341AD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desestacionalizadas.xlsx]Hoja1'!$D$218:$D$256</c:f>
              <c:strCache>
                <c:ptCount val="39"/>
                <c:pt idx="0">
                  <c:v>Ene-2019</c:v>
                </c:pt>
                <c:pt idx="1">
                  <c:v>Feb-2019</c:v>
                </c:pt>
                <c:pt idx="2">
                  <c:v>Mar-2019</c:v>
                </c:pt>
                <c:pt idx="3">
                  <c:v>Abr-2019</c:v>
                </c:pt>
                <c:pt idx="4">
                  <c:v>May-2019</c:v>
                </c:pt>
                <c:pt idx="5">
                  <c:v>Jun-2019</c:v>
                </c:pt>
                <c:pt idx="6">
                  <c:v>Jul-2019</c:v>
                </c:pt>
                <c:pt idx="7">
                  <c:v>Ago-2019</c:v>
                </c:pt>
                <c:pt idx="8">
                  <c:v>Sep-2019</c:v>
                </c:pt>
                <c:pt idx="9">
                  <c:v>Oct-2019</c:v>
                </c:pt>
                <c:pt idx="10">
                  <c:v>Nov-2019</c:v>
                </c:pt>
                <c:pt idx="11">
                  <c:v>Dic-2019</c:v>
                </c:pt>
                <c:pt idx="12">
                  <c:v>Ene-2020</c:v>
                </c:pt>
                <c:pt idx="13">
                  <c:v>Feb-2020</c:v>
                </c:pt>
                <c:pt idx="14">
                  <c:v>Mar-2020</c:v>
                </c:pt>
                <c:pt idx="15">
                  <c:v>Abr-2020</c:v>
                </c:pt>
                <c:pt idx="16">
                  <c:v>May-2020</c:v>
                </c:pt>
                <c:pt idx="17">
                  <c:v>Jun-2020</c:v>
                </c:pt>
                <c:pt idx="18">
                  <c:v>Jul-2020</c:v>
                </c:pt>
                <c:pt idx="19">
                  <c:v>Ago-2020</c:v>
                </c:pt>
                <c:pt idx="20">
                  <c:v>Sep-2020</c:v>
                </c:pt>
                <c:pt idx="21">
                  <c:v>Oct-2020</c:v>
                </c:pt>
                <c:pt idx="22">
                  <c:v>Nov-2020</c:v>
                </c:pt>
                <c:pt idx="23">
                  <c:v>Dic-2020</c:v>
                </c:pt>
                <c:pt idx="24">
                  <c:v>Ene-2021</c:v>
                </c:pt>
                <c:pt idx="25">
                  <c:v>Feb-2021</c:v>
                </c:pt>
                <c:pt idx="26">
                  <c:v>Mar-2021</c:v>
                </c:pt>
                <c:pt idx="27">
                  <c:v>Abr-2021</c:v>
                </c:pt>
                <c:pt idx="28">
                  <c:v>May-2021</c:v>
                </c:pt>
                <c:pt idx="29">
                  <c:v>Jun-2021</c:v>
                </c:pt>
                <c:pt idx="30">
                  <c:v>Jul-2021</c:v>
                </c:pt>
                <c:pt idx="31">
                  <c:v>Ago-2021</c:v>
                </c:pt>
                <c:pt idx="32">
                  <c:v>Sep-2021</c:v>
                </c:pt>
                <c:pt idx="33">
                  <c:v>Oct-2021</c:v>
                </c:pt>
                <c:pt idx="34">
                  <c:v>Nov-2021</c:v>
                </c:pt>
                <c:pt idx="35">
                  <c:v>Dic-2021</c:v>
                </c:pt>
                <c:pt idx="36">
                  <c:v>Ene-2022</c:v>
                </c:pt>
                <c:pt idx="37">
                  <c:v>Feb-2022</c:v>
                </c:pt>
                <c:pt idx="38">
                  <c:v>Mar-2022</c:v>
                </c:pt>
              </c:strCache>
            </c:strRef>
          </c:cat>
          <c:val>
            <c:numRef>
              <c:f>'[Gráficos series desestacionalizadas.xlsx]Hoja1'!$F$218:$F$256</c:f>
              <c:numCache>
                <c:formatCode>_-* #,##0.0_-;\-* #,##0.0_-;_-* "-"??_-;_-@_-</c:formatCode>
                <c:ptCount val="39"/>
                <c:pt idx="0">
                  <c:v>11.093466579431007</c:v>
                </c:pt>
                <c:pt idx="1">
                  <c:v>11.467249594728342</c:v>
                </c:pt>
                <c:pt idx="2">
                  <c:v>11.466588031146435</c:v>
                </c:pt>
                <c:pt idx="3">
                  <c:v>10.803858689114962</c:v>
                </c:pt>
                <c:pt idx="4">
                  <c:v>11.457374826720756</c:v>
                </c:pt>
                <c:pt idx="5">
                  <c:v>10.426258251071618</c:v>
                </c:pt>
                <c:pt idx="6">
                  <c:v>10.27990273573749</c:v>
                </c:pt>
                <c:pt idx="7">
                  <c:v>11.702133532770491</c:v>
                </c:pt>
                <c:pt idx="8">
                  <c:v>10.501055988221673</c:v>
                </c:pt>
                <c:pt idx="9">
                  <c:v>10.850536515612161</c:v>
                </c:pt>
                <c:pt idx="10">
                  <c:v>11.292640112164202</c:v>
                </c:pt>
                <c:pt idx="11">
                  <c:v>11.206425812078798</c:v>
                </c:pt>
                <c:pt idx="12">
                  <c:v>10.650305422000109</c:v>
                </c:pt>
                <c:pt idx="13">
                  <c:v>10.67490729114895</c:v>
                </c:pt>
                <c:pt idx="14">
                  <c:v>13.005338981159353</c:v>
                </c:pt>
                <c:pt idx="15">
                  <c:v>23.08203507146893</c:v>
                </c:pt>
                <c:pt idx="16">
                  <c:v>24.36684824014036</c:v>
                </c:pt>
                <c:pt idx="17">
                  <c:v>24.749403574438894</c:v>
                </c:pt>
                <c:pt idx="18">
                  <c:v>24.595859781632239</c:v>
                </c:pt>
                <c:pt idx="19">
                  <c:v>19.672670500930625</c:v>
                </c:pt>
                <c:pt idx="20">
                  <c:v>18.474507022485621</c:v>
                </c:pt>
                <c:pt idx="21">
                  <c:v>17.32115386468481</c:v>
                </c:pt>
                <c:pt idx="22">
                  <c:v>16.349342629069973</c:v>
                </c:pt>
                <c:pt idx="23">
                  <c:v>15.943424223341085</c:v>
                </c:pt>
                <c:pt idx="24">
                  <c:v>17.148731203680548</c:v>
                </c:pt>
                <c:pt idx="25">
                  <c:v>17.269817930770063</c:v>
                </c:pt>
                <c:pt idx="26">
                  <c:v>16.230523865611115</c:v>
                </c:pt>
                <c:pt idx="27">
                  <c:v>17.081604674451885</c:v>
                </c:pt>
                <c:pt idx="28">
                  <c:v>16.692772164488755</c:v>
                </c:pt>
                <c:pt idx="29">
                  <c:v>16.196961241879801</c:v>
                </c:pt>
                <c:pt idx="30">
                  <c:v>14.591858238414144</c:v>
                </c:pt>
                <c:pt idx="31">
                  <c:v>13.749435802875054</c:v>
                </c:pt>
                <c:pt idx="32">
                  <c:v>13.77790832903665</c:v>
                </c:pt>
                <c:pt idx="33">
                  <c:v>13.732196495193314</c:v>
                </c:pt>
                <c:pt idx="34">
                  <c:v>13.43572597456116</c:v>
                </c:pt>
                <c:pt idx="35">
                  <c:v>12.207211146842106</c:v>
                </c:pt>
                <c:pt idx="36">
                  <c:v>12.63879053725822</c:v>
                </c:pt>
                <c:pt idx="37">
                  <c:v>11.956389422173697</c:v>
                </c:pt>
                <c:pt idx="38">
                  <c:v>12.205231029386335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192-4F63-A27E-E2B1F341A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73732934545973E-2"/>
          <c:y val="5.0925925925925923E-2"/>
          <c:w val="0.90552239109646182"/>
          <c:h val="0.70361259279480981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B-418E-A138-EA6323652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desestacionalizadas.xlsx]Hoja1'!$D$218:$D$256</c:f>
              <c:strCache>
                <c:ptCount val="39"/>
                <c:pt idx="0">
                  <c:v>Ene-2019</c:v>
                </c:pt>
                <c:pt idx="1">
                  <c:v>Feb-2019</c:v>
                </c:pt>
                <c:pt idx="2">
                  <c:v>Mar-2019</c:v>
                </c:pt>
                <c:pt idx="3">
                  <c:v>Abr-2019</c:v>
                </c:pt>
                <c:pt idx="4">
                  <c:v>May-2019</c:v>
                </c:pt>
                <c:pt idx="5">
                  <c:v>Jun-2019</c:v>
                </c:pt>
                <c:pt idx="6">
                  <c:v>Jul-2019</c:v>
                </c:pt>
                <c:pt idx="7">
                  <c:v>Ago-2019</c:v>
                </c:pt>
                <c:pt idx="8">
                  <c:v>Sep-2019</c:v>
                </c:pt>
                <c:pt idx="9">
                  <c:v>Oct-2019</c:v>
                </c:pt>
                <c:pt idx="10">
                  <c:v>Nov-2019</c:v>
                </c:pt>
                <c:pt idx="11">
                  <c:v>Dic-2019</c:v>
                </c:pt>
                <c:pt idx="12">
                  <c:v>Ene-2020</c:v>
                </c:pt>
                <c:pt idx="13">
                  <c:v>Feb-2020</c:v>
                </c:pt>
                <c:pt idx="14">
                  <c:v>Mar-2020</c:v>
                </c:pt>
                <c:pt idx="15">
                  <c:v>Abr-2020</c:v>
                </c:pt>
                <c:pt idx="16">
                  <c:v>May-2020</c:v>
                </c:pt>
                <c:pt idx="17">
                  <c:v>Jun-2020</c:v>
                </c:pt>
                <c:pt idx="18">
                  <c:v>Jul-2020</c:v>
                </c:pt>
                <c:pt idx="19">
                  <c:v>Ago-2020</c:v>
                </c:pt>
                <c:pt idx="20">
                  <c:v>Sep-2020</c:v>
                </c:pt>
                <c:pt idx="21">
                  <c:v>Oct-2020</c:v>
                </c:pt>
                <c:pt idx="22">
                  <c:v>Nov-2020</c:v>
                </c:pt>
                <c:pt idx="23">
                  <c:v>Dic-2020</c:v>
                </c:pt>
                <c:pt idx="24">
                  <c:v>Ene-2021</c:v>
                </c:pt>
                <c:pt idx="25">
                  <c:v>Feb-2021</c:v>
                </c:pt>
                <c:pt idx="26">
                  <c:v>Mar-2021</c:v>
                </c:pt>
                <c:pt idx="27">
                  <c:v>Abr-2021</c:v>
                </c:pt>
                <c:pt idx="28">
                  <c:v>May-2021</c:v>
                </c:pt>
                <c:pt idx="29">
                  <c:v>Jun-2021</c:v>
                </c:pt>
                <c:pt idx="30">
                  <c:v>Jul-2021</c:v>
                </c:pt>
                <c:pt idx="31">
                  <c:v>Ago-2021</c:v>
                </c:pt>
                <c:pt idx="32">
                  <c:v>Sep-2021</c:v>
                </c:pt>
                <c:pt idx="33">
                  <c:v>Oct-2021</c:v>
                </c:pt>
                <c:pt idx="34">
                  <c:v>Nov-2021</c:v>
                </c:pt>
                <c:pt idx="35">
                  <c:v>Dic-2021</c:v>
                </c:pt>
                <c:pt idx="36">
                  <c:v>Ene-2022</c:v>
                </c:pt>
                <c:pt idx="37">
                  <c:v>Feb-2022</c:v>
                </c:pt>
                <c:pt idx="38">
                  <c:v>Mar-2022</c:v>
                </c:pt>
              </c:strCache>
            </c:strRef>
          </c:cat>
          <c:val>
            <c:numRef>
              <c:f>'[Gráficos series desestacionalizadas.xlsx]Hoja1'!$G$218:$G$256</c:f>
              <c:numCache>
                <c:formatCode>_-* #,##0.0_-;\-* #,##0.0_-;_-* "-"??_-;_-@_-</c:formatCode>
                <c:ptCount val="39"/>
                <c:pt idx="0">
                  <c:v>22.129466415768597</c:v>
                </c:pt>
                <c:pt idx="1">
                  <c:v>22.2459702297074</c:v>
                </c:pt>
                <c:pt idx="2">
                  <c:v>22.216064750220902</c:v>
                </c:pt>
                <c:pt idx="3">
                  <c:v>21.860949436910101</c:v>
                </c:pt>
                <c:pt idx="4">
                  <c:v>22.3234008996548</c:v>
                </c:pt>
                <c:pt idx="5">
                  <c:v>22.466579623015601</c:v>
                </c:pt>
                <c:pt idx="6">
                  <c:v>22.342285775086502</c:v>
                </c:pt>
                <c:pt idx="7">
                  <c:v>22.0420584508839</c:v>
                </c:pt>
                <c:pt idx="8">
                  <c:v>22.209297390778399</c:v>
                </c:pt>
                <c:pt idx="9">
                  <c:v>22.293235997889198</c:v>
                </c:pt>
                <c:pt idx="10">
                  <c:v>22.387888110413403</c:v>
                </c:pt>
                <c:pt idx="11">
                  <c:v>22.332771919671099</c:v>
                </c:pt>
                <c:pt idx="12">
                  <c:v>22.3387481298872</c:v>
                </c:pt>
                <c:pt idx="13">
                  <c:v>22.294144532210602</c:v>
                </c:pt>
                <c:pt idx="14">
                  <c:v>20.768690201200801</c:v>
                </c:pt>
                <c:pt idx="15">
                  <c:v>16.759649062424501</c:v>
                </c:pt>
                <c:pt idx="16">
                  <c:v>17.711473989709202</c:v>
                </c:pt>
                <c:pt idx="17">
                  <c:v>18.4942282962819</c:v>
                </c:pt>
                <c:pt idx="18">
                  <c:v>18.515660572580199</c:v>
                </c:pt>
                <c:pt idx="19">
                  <c:v>19.8488562887933</c:v>
                </c:pt>
                <c:pt idx="20">
                  <c:v>20.339944304028101</c:v>
                </c:pt>
                <c:pt idx="21">
                  <c:v>20.885167630088201</c:v>
                </c:pt>
                <c:pt idx="22">
                  <c:v>20.926190571937099</c:v>
                </c:pt>
                <c:pt idx="23">
                  <c:v>21.120051411570703</c:v>
                </c:pt>
                <c:pt idx="24">
                  <c:v>19.6891116627807</c:v>
                </c:pt>
                <c:pt idx="25">
                  <c:v>20.377046372342104</c:v>
                </c:pt>
                <c:pt idx="26">
                  <c:v>20.178813235407098</c:v>
                </c:pt>
                <c:pt idx="27">
                  <c:v>19.789135003862402</c:v>
                </c:pt>
                <c:pt idx="28">
                  <c:v>20.253661920601402</c:v>
                </c:pt>
                <c:pt idx="29">
                  <c:v>19.998666653311698</c:v>
                </c:pt>
                <c:pt idx="30">
                  <c:v>20.717820891256299</c:v>
                </c:pt>
                <c:pt idx="31">
                  <c:v>20.642807369677101</c:v>
                </c:pt>
                <c:pt idx="32">
                  <c:v>20.671931369926398</c:v>
                </c:pt>
                <c:pt idx="33">
                  <c:v>20.546131742156998</c:v>
                </c:pt>
                <c:pt idx="34">
                  <c:v>20.777530381583301</c:v>
                </c:pt>
                <c:pt idx="35">
                  <c:v>21.058240397094501</c:v>
                </c:pt>
                <c:pt idx="36">
                  <c:v>21.327765841121501</c:v>
                </c:pt>
                <c:pt idx="37">
                  <c:v>21.8913721471827</c:v>
                </c:pt>
                <c:pt idx="38">
                  <c:v>21.759077385892699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6B-418E-A138-EA6323652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Ocupados (millones)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0.05476</cdr:x>
      <cdr:y>0.10093</cdr:y>
    </cdr:from>
    <cdr:to>
      <cdr:x>0.91568</cdr:x>
      <cdr:y>0.15308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2983" y="48763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0.11197</cdr:x>
      <cdr:y>0.47668</cdr:y>
    </cdr:from>
    <cdr:to>
      <cdr:x>0.97289</cdr:x>
      <cdr:y>0.52883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1355478" y="2303108"/>
          <a:ext cx="10422507" cy="2519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0.47085</cdr:x>
      <cdr:y>0.08628</cdr:y>
    </cdr:from>
    <cdr:to>
      <cdr:x>0.51401</cdr:x>
      <cdr:y>0.08628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8B6A3C55-6807-41B8-8230-4E58D81BC26C}"/>
            </a:ext>
          </a:extLst>
        </cdr:cNvPr>
        <cdr:cNvCxnSpPr/>
      </cdr:nvCxnSpPr>
      <cdr:spPr>
        <a:xfrm xmlns:a="http://schemas.openxmlformats.org/drawingml/2006/main">
          <a:off x="5517714" y="310263"/>
          <a:ext cx="50577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0.4456</cdr:x>
      <cdr:y>0.22664</cdr:y>
    </cdr:from>
    <cdr:to>
      <cdr:x>0.48568</cdr:x>
      <cdr:y>0.22664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9737E7-1B83-433C-8A0F-2DDEE1B10448}"/>
            </a:ext>
          </a:extLst>
        </cdr:cNvPr>
        <cdr:cNvCxnSpPr/>
      </cdr:nvCxnSpPr>
      <cdr:spPr>
        <a:xfrm xmlns:a="http://schemas.openxmlformats.org/drawingml/2006/main">
          <a:off x="5221776" y="815007"/>
          <a:ext cx="46968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0.4346</cdr:x>
      <cdr:y>0</cdr:y>
    </cdr:from>
    <cdr:to>
      <cdr:x>0.4346</cdr:x>
      <cdr:y>0.71966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8C54B36E-CE70-4FC7-AB14-5E24B00B75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0929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0.61051</cdr:x>
      <cdr:y>0.58857</cdr:y>
    </cdr:from>
    <cdr:to>
      <cdr:x>0.81611</cdr:x>
      <cdr:y>0.67562</cdr:y>
    </cdr:to>
    <cdr:sp macro="" textlink="">
      <cdr:nvSpPr>
        <cdr:cNvPr id="12" name="CuadroTexto 21">
          <a:extLst xmlns:a="http://schemas.openxmlformats.org/drawingml/2006/main">
            <a:ext uri="{FF2B5EF4-FFF2-40B4-BE49-F238E27FC236}">
              <a16:creationId xmlns:a16="http://schemas.microsoft.com/office/drawing/2014/main" id="{A05710A5-D743-4048-9166-0788517BD02E}"/>
            </a:ext>
          </a:extLst>
        </cdr:cNvPr>
        <cdr:cNvSpPr txBox="1"/>
      </cdr:nvSpPr>
      <cdr:spPr>
        <a:xfrm xmlns:a="http://schemas.openxmlformats.org/drawingml/2006/main">
          <a:off x="7128941" y="2081018"/>
          <a:ext cx="24007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0.4373</cdr:x>
      <cdr:y>0.676</cdr:y>
    </cdr:from>
    <cdr:to>
      <cdr:x>0.99027</cdr:x>
      <cdr:y>0.676</cdr:y>
    </cdr:to>
    <cdr:cxnSp macro="">
      <cdr:nvCxnSpPr>
        <cdr:cNvPr id="14" name="Conector recto de flecha 13">
          <a:extLst xmlns:a="http://schemas.openxmlformats.org/drawingml/2006/main">
            <a:ext uri="{FF2B5EF4-FFF2-40B4-BE49-F238E27FC236}">
              <a16:creationId xmlns:a16="http://schemas.microsoft.com/office/drawing/2014/main" id="{DF9E01D3-A190-4974-A736-E39232B51A3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124551" y="2430884"/>
          <a:ext cx="6480011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0.99165</cdr:x>
      <cdr:y>0</cdr:y>
    </cdr:from>
    <cdr:to>
      <cdr:x>0.99165</cdr:x>
      <cdr:y>0.71966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A67B0A9C-2083-4BD6-9DCA-679C8F88EEB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207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0.40174</cdr:x>
      <cdr:y>0.10205</cdr:y>
    </cdr:from>
    <cdr:to>
      <cdr:x>0.40174</cdr:x>
      <cdr:y>0.75717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778271FC-5276-4458-817C-BA29F402FBE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708054" y="367475"/>
          <a:ext cx="0" cy="2358970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0.62393</cdr:x>
      <cdr:y>0.56328</cdr:y>
    </cdr:from>
    <cdr:to>
      <cdr:x>0.82879</cdr:x>
      <cdr:y>0.63857</cdr:y>
    </cdr:to>
    <cdr:sp macro="" textlink="">
      <cdr:nvSpPr>
        <cdr:cNvPr id="3" name="CuadroTexto 16">
          <a:extLst xmlns:a="http://schemas.openxmlformats.org/drawingml/2006/main">
            <a:ext uri="{FF2B5EF4-FFF2-40B4-BE49-F238E27FC236}">
              <a16:creationId xmlns:a16="http://schemas.microsoft.com/office/drawing/2014/main" id="{C6B9517C-D155-49A5-B6B6-FB89EBDFBD95}"/>
            </a:ext>
          </a:extLst>
        </cdr:cNvPr>
        <cdr:cNvSpPr txBox="1"/>
      </cdr:nvSpPr>
      <cdr:spPr>
        <a:xfrm xmlns:a="http://schemas.openxmlformats.org/drawingml/2006/main">
          <a:off x="7311895" y="2302400"/>
          <a:ext cx="24007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0.401</cdr:x>
      <cdr:y>0.69138</cdr:y>
    </cdr:from>
    <cdr:to>
      <cdr:x>0.99081</cdr:x>
      <cdr:y>0.69138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41479F23-0233-4053-9EBC-FF0DA0C43FF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699374" y="2489528"/>
          <a:ext cx="6912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0.99025</cdr:x>
      <cdr:y>0.10039</cdr:y>
    </cdr:from>
    <cdr:to>
      <cdr:x>0.99025</cdr:x>
      <cdr:y>0.75551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DE872944-2E62-4915-8393-11F3A866FC8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04801" y="361498"/>
          <a:ext cx="0" cy="2358969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29/04/2022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abril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desestacionalizada* total nacional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Mensual enero de 2019 – marzo de 2022</a:t>
            </a: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36482" y="5014794"/>
            <a:ext cx="1160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 comparar abril de 2020, que ha sido el mes con el menor número de personas ocupadas en la pandemia (16,8 millones), con marzo de 2022 (21,8 millones), se observa que </a:t>
            </a:r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5,0 millones de personas han regresado a la ocupación</a:t>
            </a: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03303"/>
              </p:ext>
            </p:extLst>
          </p:nvPr>
        </p:nvGraphicFramePr>
        <p:xfrm>
          <a:off x="236482" y="1381541"/>
          <a:ext cx="11719035" cy="360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49C227CA-00AF-4DB0-BCED-8CA69B0CBB9D}"/>
              </a:ext>
            </a:extLst>
          </p:cNvPr>
          <p:cNvSpPr/>
          <p:nvPr/>
        </p:nvSpPr>
        <p:spPr>
          <a:xfrm>
            <a:off x="2403921" y="5887645"/>
            <a:ext cx="9305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Para llegar a niveles prepandemia (22,3 millones de ocupados) aun faltan por recuperar alrededor de 500 mil puestos de trabajo en el país.</a:t>
            </a:r>
          </a:p>
        </p:txBody>
      </p:sp>
    </p:spTree>
    <p:extLst>
      <p:ext uri="{BB962C8B-B14F-4D97-AF65-F5344CB8AC3E}">
        <p14:creationId xmlns:p14="http://schemas.microsoft.com/office/powerpoint/2010/main" val="92204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marzo 2021- marzo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4337481" y="5396861"/>
            <a:ext cx="333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5348261" y="5737004"/>
            <a:ext cx="131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771190" y="6135300"/>
            <a:ext cx="710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2,6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(14,7%)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Las variaciones anuales solo son comparables con meses similares (marzo 2021 vs marzo 2022). Se grafican meses consecutivos por lo corta de la serie a modo ilustrativo. 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4449D14-FA36-47EF-BA3A-28405D987F6E}"/>
              </a:ext>
            </a:extLst>
          </p:cNvPr>
          <p:cNvGraphicFramePr>
            <a:graphicFrameLocks/>
          </p:cNvGraphicFramePr>
          <p:nvPr/>
        </p:nvGraphicFramePr>
        <p:xfrm>
          <a:off x="0" y="1461873"/>
          <a:ext cx="12192000" cy="39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 marzo de 2022 y trimestre móvil enero–marzo de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7,5%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0,8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(8,4%)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0,3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(8,8%)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Los datos del trimestre diciembre 2020 – marzo de 2021 corresponden a la GEIH marco 2005 con proyecciones del CNPV 2018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 (2021-2022)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– marzo (2021-2022)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212F2CE-6304-4675-9AB8-170CB5031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33223"/>
              </p:ext>
            </p:extLst>
          </p:nvPr>
        </p:nvGraphicFramePr>
        <p:xfrm>
          <a:off x="362304" y="1909073"/>
          <a:ext cx="5204614" cy="31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86B2825-BFEC-4438-8A13-7D9D6B72C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14969"/>
              </p:ext>
            </p:extLst>
          </p:nvPr>
        </p:nvGraphicFramePr>
        <p:xfrm>
          <a:off x="6447994" y="1897965"/>
          <a:ext cx="5204614" cy="31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en los centros poblados y rural disperso en marzo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478706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146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marzo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 de 2022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la tasa de desempleo disminuyó por la reducción de la población desocupada en 31 mil personas y el aumento de la fuerza de trabajo en en 115 personas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2A015AA-ECEB-4FE9-97D3-46F5C76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5755"/>
              </p:ext>
            </p:extLst>
          </p:nvPr>
        </p:nvGraphicFramePr>
        <p:xfrm>
          <a:off x="2648432" y="1463995"/>
          <a:ext cx="7123739" cy="2545080"/>
        </p:xfrm>
        <a:graphic>
          <a:graphicData uri="http://schemas.openxmlformats.org/drawingml/2006/table">
            <a:tbl>
              <a:tblPr/>
              <a:tblGrid>
                <a:gridCol w="4752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813665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Marzo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marzo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1,56 millones de personas (7,9%)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marzo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20646"/>
              </p:ext>
            </p:extLst>
          </p:nvPr>
        </p:nvGraphicFramePr>
        <p:xfrm>
          <a:off x="309238" y="1226724"/>
          <a:ext cx="11303999" cy="4129499"/>
        </p:xfrm>
        <a:graphic>
          <a:graphicData uri="http://schemas.openxmlformats.org/drawingml/2006/table">
            <a:tbl>
              <a:tblPr/>
              <a:tblGrid>
                <a:gridCol w="7457795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 manufacturera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 y Agua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3.233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3.328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267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267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marzo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marzo con 3,33 millones de ocupados (15,4%).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491705"/>
              </p:ext>
            </p:extLst>
          </p:nvPr>
        </p:nvGraphicFramePr>
        <p:xfrm>
          <a:off x="42878" y="1199825"/>
          <a:ext cx="12106243" cy="48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95 mil ocupados (2,9%).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marzo 2021-2022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BAADC8-61A7-45F7-988E-17C4D831A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489138"/>
              </p:ext>
            </p:extLst>
          </p:nvPr>
        </p:nvGraphicFramePr>
        <p:xfrm>
          <a:off x="42878" y="1199833"/>
          <a:ext cx="12106243" cy="48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Marzo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Trimestre móvil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Enero–marzo 2022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de abril de 2022</a:t>
            </a:r>
          </a:p>
        </p:txBody>
      </p:sp>
    </p:spTree>
    <p:extLst>
      <p:ext uri="{BB962C8B-B14F-4D97-AF65-F5344CB8AC3E}">
        <p14:creationId xmlns:p14="http://schemas.microsoft.com/office/powerpoint/2010/main" val="291795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desestacionalizada* total nacional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y 13 ciudades y áreas metropolitanas. Mensual enero de 2019 – marzo de 2022</a:t>
            </a: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marzo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4940662"/>
            <a:ext cx="315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8,7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 mayo de 2020 (20,7%) </a:t>
            </a:r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 ha sido la más alta de los meses en pandemia.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22225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 ciudades y a.m en diciembre</a:t>
            </a:r>
            <a:endParaRPr lang="es-CO" dirty="0">
              <a:latin typeface="+mj-lt"/>
              <a:cs typeface="Arial" panose="020B0604020202020204" pitchFamily="34" charset="0"/>
            </a:endParaRPr>
          </a:p>
          <a:p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370967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12,2%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692879" y="4940559"/>
            <a:ext cx="355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12,5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 junio de 2020 </a:t>
            </a:r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(24,7%) que ha sido la más alta de los meses en pandemia para este dominio.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934881"/>
              </p:ext>
            </p:extLst>
          </p:nvPr>
        </p:nvGraphicFramePr>
        <p:xfrm>
          <a:off x="236721" y="1303197"/>
          <a:ext cx="11718558" cy="35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1783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381F55-FBAC-430B-99A3-419E3C9B8F5D}"/>
</file>

<file path=customXml/itemProps2.xml><?xml version="1.0" encoding="utf-8"?>
<ds:datastoreItem xmlns:ds="http://schemas.openxmlformats.org/officeDocument/2006/customXml" ds:itemID="{3C70238E-5C0F-4B42-84C2-77F99934F55B}"/>
</file>

<file path=customXml/itemProps3.xml><?xml version="1.0" encoding="utf-8"?>
<ds:datastoreItem xmlns:ds="http://schemas.openxmlformats.org/officeDocument/2006/customXml" ds:itemID="{1BBD642A-A021-4779-8E38-ADD2C8F06391}"/>
</file>

<file path=docProps/app.xml><?xml version="1.0" encoding="utf-8"?>
<Properties xmlns="http://schemas.openxmlformats.org/officeDocument/2006/extended-properties" xmlns:vt="http://schemas.openxmlformats.org/officeDocument/2006/docPropsVTypes">
  <TotalTime>8353</TotalTime>
  <Words>994</Words>
  <Application>Microsoft Office PowerPoint</Application>
  <PresentationFormat>Panorámica</PresentationFormat>
  <Paragraphs>226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2022-04-29T19:36:05Z</dcterms:modified>
</cp:coreProperties>
</file>