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rawings/drawing3.xml" ContentType="application/vnd.openxmlformats-officedocument.drawingml.chartshapes+xml"/>
  <Override PartName="/ppt/presentation.xml" ContentType="application/vnd.openxmlformats-officedocument.presentationml.presentation.main+xml"/>
  <Override PartName="/ppt/drawings/drawing4.xml" ContentType="application/vnd.openxmlformats-officedocument.drawingml.chartshape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3" r:id="rId4"/>
    <p:sldId id="285" r:id="rId5"/>
    <p:sldId id="284" r:id="rId6"/>
    <p:sldId id="275" r:id="rId7"/>
    <p:sldId id="276" r:id="rId8"/>
    <p:sldId id="279" r:id="rId9"/>
    <p:sldId id="280" r:id="rId10"/>
    <p:sldId id="281" r:id="rId11"/>
    <p:sldId id="273" r:id="rId12"/>
    <p:sldId id="27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009267"/>
    <a:srgbClr val="595959"/>
    <a:srgbClr val="1F4E79"/>
    <a:srgbClr val="009165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74" autoAdjust="0"/>
  </p:normalViewPr>
  <p:slideViewPr>
    <p:cSldViewPr snapToGrid="0">
      <p:cViewPr varScale="1">
        <p:scale>
          <a:sx n="91" d="100"/>
          <a:sy n="91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7266653459319E-2"/>
          <c:y val="1.5690989445991382E-2"/>
          <c:w val="0.91417165135099576"/>
          <c:h val="0.80344981467480503"/>
        </c:manualLayout>
      </c:layout>
      <c:lineChart>
        <c:grouping val="standard"/>
        <c:varyColors val="0"/>
        <c:ser>
          <c:idx val="0"/>
          <c:order val="0"/>
          <c:tx>
            <c:strRef>
              <c:f>Hoja3!$F$20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9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D3-4F18-A6B6-72969FE8D90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Hoja3!$E$21:$E$40</c:f>
              <c:strCache>
                <c:ptCount val="20"/>
                <c:pt idx="0">
                  <c:v>Ago-2001</c:v>
                </c:pt>
                <c:pt idx="1">
                  <c:v>Ago-2002</c:v>
                </c:pt>
                <c:pt idx="2">
                  <c:v>Ago-2003</c:v>
                </c:pt>
                <c:pt idx="3">
                  <c:v>Ago-2004</c:v>
                </c:pt>
                <c:pt idx="4">
                  <c:v>Ago-2005</c:v>
                </c:pt>
                <c:pt idx="5">
                  <c:v>Ago-2006</c:v>
                </c:pt>
                <c:pt idx="6">
                  <c:v>Ago-2007</c:v>
                </c:pt>
                <c:pt idx="7">
                  <c:v>Ago-2008</c:v>
                </c:pt>
                <c:pt idx="8">
                  <c:v>Ago-2009</c:v>
                </c:pt>
                <c:pt idx="9">
                  <c:v>Ago-2010</c:v>
                </c:pt>
                <c:pt idx="10">
                  <c:v>Ago-2011</c:v>
                </c:pt>
                <c:pt idx="11">
                  <c:v>Ago-2012</c:v>
                </c:pt>
                <c:pt idx="12">
                  <c:v>Ago-2013</c:v>
                </c:pt>
                <c:pt idx="13">
                  <c:v>Ago-2014</c:v>
                </c:pt>
                <c:pt idx="14">
                  <c:v>Ago-2015</c:v>
                </c:pt>
                <c:pt idx="15">
                  <c:v>Ago-2016</c:v>
                </c:pt>
                <c:pt idx="16">
                  <c:v>Ago-2017</c:v>
                </c:pt>
                <c:pt idx="17">
                  <c:v>Ago-2018</c:v>
                </c:pt>
                <c:pt idx="18">
                  <c:v>Ago-2019</c:v>
                </c:pt>
                <c:pt idx="19">
                  <c:v>Ago-2020</c:v>
                </c:pt>
              </c:strCache>
            </c:strRef>
          </c:cat>
          <c:val>
            <c:numRef>
              <c:f>Hoja3!$F$21:$F$40</c:f>
              <c:numCache>
                <c:formatCode>0.00</c:formatCode>
                <c:ptCount val="20"/>
                <c:pt idx="0">
                  <c:v>14.707636757006137</c:v>
                </c:pt>
                <c:pt idx="1">
                  <c:v>15.784174735328833</c:v>
                </c:pt>
                <c:pt idx="2">
                  <c:v>14.433582374517357</c:v>
                </c:pt>
                <c:pt idx="3">
                  <c:v>13.085111236246544</c:v>
                </c:pt>
                <c:pt idx="4">
                  <c:v>11.754379911137404</c:v>
                </c:pt>
                <c:pt idx="5">
                  <c:v>12.792219189861262</c:v>
                </c:pt>
                <c:pt idx="6">
                  <c:v>10.731387737558531</c:v>
                </c:pt>
                <c:pt idx="7">
                  <c:v>11.215946778501701</c:v>
                </c:pt>
                <c:pt idx="8">
                  <c:v>11.743456886530597</c:v>
                </c:pt>
                <c:pt idx="9">
                  <c:v>11.161869533578644</c:v>
                </c:pt>
                <c:pt idx="10">
                  <c:v>10.079399829479781</c:v>
                </c:pt>
                <c:pt idx="11">
                  <c:v>9.7482736870421149</c:v>
                </c:pt>
                <c:pt idx="12">
                  <c:v>9.2688264382162178</c:v>
                </c:pt>
                <c:pt idx="13">
                  <c:v>8.9010274837347545</c:v>
                </c:pt>
                <c:pt idx="14">
                  <c:v>9.0939568525087342</c:v>
                </c:pt>
                <c:pt idx="15">
                  <c:v>8.9884196388330615</c:v>
                </c:pt>
                <c:pt idx="16">
                  <c:v>9.1004109403072651</c:v>
                </c:pt>
                <c:pt idx="17">
                  <c:v>9.1564145663245284</c:v>
                </c:pt>
                <c:pt idx="18">
                  <c:v>10.796328108267485</c:v>
                </c:pt>
                <c:pt idx="19">
                  <c:v>16.757257612080014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7E-4614-BFD8-D8D0C01C9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052352"/>
        <c:axId val="1887608784"/>
      </c:lineChart>
      <c:catAx>
        <c:axId val="17000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7608784"/>
        <c:crosses val="autoZero"/>
        <c:auto val="1"/>
        <c:lblAlgn val="ctr"/>
        <c:lblOffset val="100"/>
        <c:noMultiLvlLbl val="0"/>
      </c:catAx>
      <c:valAx>
        <c:axId val="1887608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00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595959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Tasa de desempleo rural enero –agosto de 2020</a:t>
            </a:r>
          </a:p>
        </c:rich>
      </c:tx>
      <c:layout>
        <c:manualLayout>
          <c:xMode val="edge"/>
          <c:yMode val="edge"/>
          <c:x val="0.30665091863517058"/>
          <c:y val="0.14169038662337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140927436238927E-2"/>
          <c:y val="7.5680059502524571E-2"/>
          <c:w val="0.895360184887525"/>
          <c:h val="0.7777512050691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CUADROS!$IE$48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27689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15214994487321E-3"/>
                  <c:y val="4.7144736568575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F6-4E70-B42A-45C67B3F4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CUADROS!$ID$49:$ID$56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CUADROS!$IE$49:$IE$56</c:f>
              <c:numCache>
                <c:formatCode>General</c:formatCode>
                <c:ptCount val="8"/>
                <c:pt idx="0">
                  <c:v>14.8</c:v>
                </c:pt>
                <c:pt idx="1">
                  <c:v>7.3</c:v>
                </c:pt>
                <c:pt idx="2">
                  <c:v>6.4</c:v>
                </c:pt>
                <c:pt idx="3">
                  <c:v>7.3</c:v>
                </c:pt>
                <c:pt idx="4" formatCode="#,##0.0">
                  <c:v>6.4</c:v>
                </c:pt>
                <c:pt idx="5">
                  <c:v>4.0999999999999996</c:v>
                </c:pt>
                <c:pt idx="6" formatCode="#,##0.0">
                  <c:v>8</c:v>
                </c:pt>
                <c:pt idx="7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6-4E70-B42A-45C67B3F4EA9}"/>
            </c:ext>
          </c:extLst>
        </c:ser>
        <c:ser>
          <c:idx val="1"/>
          <c:order val="1"/>
          <c:tx>
            <c:strRef>
              <c:f>CUADROS!$IF$48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267"/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EF6-4E70-B42A-45C67B3F4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CUADROS!$ID$49:$ID$56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CUADROS!$IF$49:$IF$56</c:f>
              <c:numCache>
                <c:formatCode>General</c:formatCode>
                <c:ptCount val="8"/>
                <c:pt idx="0">
                  <c:v>15.6</c:v>
                </c:pt>
                <c:pt idx="1">
                  <c:v>7.4</c:v>
                </c:pt>
                <c:pt idx="2">
                  <c:v>7.7</c:v>
                </c:pt>
                <c:pt idx="3">
                  <c:v>11.7</c:v>
                </c:pt>
                <c:pt idx="4" formatCode="#,##0.0">
                  <c:v>11.1</c:v>
                </c:pt>
                <c:pt idx="5">
                  <c:v>9.1999999999999993</c:v>
                </c:pt>
                <c:pt idx="6" formatCode="#,##0.0">
                  <c:v>10.4</c:v>
                </c:pt>
                <c:pt idx="7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F6-4E70-B42A-45C67B3F4E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6"/>
        <c:overlap val="-27"/>
        <c:axId val="199358464"/>
        <c:axId val="296564736"/>
      </c:barChart>
      <c:catAx>
        <c:axId val="1993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6564736"/>
        <c:crosses val="autoZero"/>
        <c:auto val="1"/>
        <c:lblAlgn val="ctr"/>
        <c:lblOffset val="100"/>
        <c:noMultiLvlLbl val="0"/>
      </c:catAx>
      <c:valAx>
        <c:axId val="296564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POrcentaje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35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70909215543528E-2"/>
          <c:y val="3.1029714983516379E-2"/>
          <c:w val="0.91751464765376267"/>
          <c:h val="0.68873653108798727"/>
        </c:manualLayout>
      </c:layout>
      <c:lineChart>
        <c:grouping val="standard"/>
        <c:varyColors val="0"/>
        <c:ser>
          <c:idx val="0"/>
          <c:order val="0"/>
          <c:tx>
            <c:strRef>
              <c:f>'TASA DE DESEMPLEO'!$D$241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8"/>
              <c:layout>
                <c:manualLayout>
                  <c:x val="-3.0528626580769475E-3"/>
                  <c:y val="-1.5592309614984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BD-4F39-8592-7FAA44D38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DESEMPLEO'!$C$243:$C$261</c:f>
              <c:strCache>
                <c:ptCount val="19"/>
                <c:pt idx="0">
                  <c:v>Jun - Ago 2002</c:v>
                </c:pt>
                <c:pt idx="1">
                  <c:v>Jun - Ago 2003</c:v>
                </c:pt>
                <c:pt idx="2">
                  <c:v>Jun - Ago 2004</c:v>
                </c:pt>
                <c:pt idx="3">
                  <c:v>Jun - Ago 2005</c:v>
                </c:pt>
                <c:pt idx="4">
                  <c:v>Jun - Ago 2006</c:v>
                </c:pt>
                <c:pt idx="5">
                  <c:v>Jun - Ago 2007</c:v>
                </c:pt>
                <c:pt idx="6">
                  <c:v>Jun - Ago 2008</c:v>
                </c:pt>
                <c:pt idx="7">
                  <c:v>Jun - Ago 2009</c:v>
                </c:pt>
                <c:pt idx="8">
                  <c:v>Jun - Ago 2010</c:v>
                </c:pt>
                <c:pt idx="9">
                  <c:v>Jun - Ago 2011</c:v>
                </c:pt>
                <c:pt idx="10">
                  <c:v>Jun - Ago 2012</c:v>
                </c:pt>
                <c:pt idx="11">
                  <c:v>Jun - Ago 2013</c:v>
                </c:pt>
                <c:pt idx="12">
                  <c:v>Jun - Ago 2014</c:v>
                </c:pt>
                <c:pt idx="13">
                  <c:v>Jun - Ago 2015</c:v>
                </c:pt>
                <c:pt idx="14">
                  <c:v>Jun - Ago 2016</c:v>
                </c:pt>
                <c:pt idx="15">
                  <c:v>Jun - Ago 2017</c:v>
                </c:pt>
                <c:pt idx="16">
                  <c:v>Jun - Ago 2018</c:v>
                </c:pt>
                <c:pt idx="17">
                  <c:v>Jun - Ago 2019</c:v>
                </c:pt>
                <c:pt idx="18">
                  <c:v>Jun - Ago 2020</c:v>
                </c:pt>
              </c:strCache>
            </c:strRef>
          </c:cat>
          <c:val>
            <c:numRef>
              <c:f>'TASA DE DESEMPLEO'!$D$243:$D$261</c:f>
              <c:numCache>
                <c:formatCode>_(* #,##0.00_);_(* \(#,##0.00\);_(* "-"??_);_(@_)</c:formatCode>
                <c:ptCount val="19"/>
                <c:pt idx="0">
                  <c:v>15.812298197870303</c:v>
                </c:pt>
                <c:pt idx="1">
                  <c:v>14.339182572571515</c:v>
                </c:pt>
                <c:pt idx="2">
                  <c:v>13.335557371900336</c:v>
                </c:pt>
                <c:pt idx="3">
                  <c:v>11.760726556372198</c:v>
                </c:pt>
                <c:pt idx="4">
                  <c:v>11.918403410497087</c:v>
                </c:pt>
                <c:pt idx="5">
                  <c:v>11.019165804177424</c:v>
                </c:pt>
                <c:pt idx="6">
                  <c:v>11.487946063803438</c:v>
                </c:pt>
                <c:pt idx="7">
                  <c:v>11.907515988522041</c:v>
                </c:pt>
                <c:pt idx="8">
                  <c:v>11.827378446034778</c:v>
                </c:pt>
                <c:pt idx="9">
                  <c:v>10.843627104770803</c:v>
                </c:pt>
                <c:pt idx="10">
                  <c:v>10.210726023824217</c:v>
                </c:pt>
                <c:pt idx="11">
                  <c:v>9.4624765859480213</c:v>
                </c:pt>
                <c:pt idx="12">
                  <c:v>9.1271927804251956</c:v>
                </c:pt>
                <c:pt idx="13">
                  <c:v>8.7271178682561317</c:v>
                </c:pt>
                <c:pt idx="14">
                  <c:v>9.2358108253739868</c:v>
                </c:pt>
                <c:pt idx="15">
                  <c:v>9.1602194693452699</c:v>
                </c:pt>
                <c:pt idx="16">
                  <c:v>9.3186751046308949</c:v>
                </c:pt>
                <c:pt idx="17">
                  <c:v>10.314373789738218</c:v>
                </c:pt>
                <c:pt idx="18">
                  <c:v>18.900355710543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0BD-4F39-8592-7FAA44D38D6D}"/>
            </c:ext>
          </c:extLst>
        </c:ser>
        <c:ser>
          <c:idx val="1"/>
          <c:order val="1"/>
          <c:tx>
            <c:strRef>
              <c:f>'TASA DE DESEMPLEO'!$E$241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7"/>
              <c:layout>
                <c:manualLayout>
                  <c:x val="-3.2390779156102431E-2"/>
                  <c:y val="-1.2489338116633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34-49C0-B65D-D250CC1D9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DESEMPLEO'!$C$243:$C$261</c:f>
              <c:strCache>
                <c:ptCount val="19"/>
                <c:pt idx="0">
                  <c:v>Jun - Ago 2002</c:v>
                </c:pt>
                <c:pt idx="1">
                  <c:v>Jun - Ago 2003</c:v>
                </c:pt>
                <c:pt idx="2">
                  <c:v>Jun - Ago 2004</c:v>
                </c:pt>
                <c:pt idx="3">
                  <c:v>Jun - Ago 2005</c:v>
                </c:pt>
                <c:pt idx="4">
                  <c:v>Jun - Ago 2006</c:v>
                </c:pt>
                <c:pt idx="5">
                  <c:v>Jun - Ago 2007</c:v>
                </c:pt>
                <c:pt idx="6">
                  <c:v>Jun - Ago 2008</c:v>
                </c:pt>
                <c:pt idx="7">
                  <c:v>Jun - Ago 2009</c:v>
                </c:pt>
                <c:pt idx="8">
                  <c:v>Jun - Ago 2010</c:v>
                </c:pt>
                <c:pt idx="9">
                  <c:v>Jun - Ago 2011</c:v>
                </c:pt>
                <c:pt idx="10">
                  <c:v>Jun - Ago 2012</c:v>
                </c:pt>
                <c:pt idx="11">
                  <c:v>Jun - Ago 2013</c:v>
                </c:pt>
                <c:pt idx="12">
                  <c:v>Jun - Ago 2014</c:v>
                </c:pt>
                <c:pt idx="13">
                  <c:v>Jun - Ago 2015</c:v>
                </c:pt>
                <c:pt idx="14">
                  <c:v>Jun - Ago 2016</c:v>
                </c:pt>
                <c:pt idx="15">
                  <c:v>Jun - Ago 2017</c:v>
                </c:pt>
                <c:pt idx="16">
                  <c:v>Jun - Ago 2018</c:v>
                </c:pt>
                <c:pt idx="17">
                  <c:v>Jun - Ago 2019</c:v>
                </c:pt>
                <c:pt idx="18">
                  <c:v>Jun - Ago 2020</c:v>
                </c:pt>
              </c:strCache>
            </c:strRef>
          </c:cat>
          <c:val>
            <c:numRef>
              <c:f>'TASA DE DESEMPLEO'!$E$243:$E$261</c:f>
              <c:numCache>
                <c:formatCode>_(* #,##0.00_);_(* \(#,##0.00\);_(* "-"??_);_(@_)</c:formatCode>
                <c:ptCount val="19"/>
                <c:pt idx="0">
                  <c:v>17.507873932211325</c:v>
                </c:pt>
                <c:pt idx="1">
                  <c:v>15.876431836715515</c:v>
                </c:pt>
                <c:pt idx="2">
                  <c:v>14.563971024276928</c:v>
                </c:pt>
                <c:pt idx="3">
                  <c:v>13.29156488144309</c:v>
                </c:pt>
                <c:pt idx="4">
                  <c:v>13.030044538991792</c:v>
                </c:pt>
                <c:pt idx="5">
                  <c:v>11.792854395028323</c:v>
                </c:pt>
                <c:pt idx="6">
                  <c:v>12.015359973486451</c:v>
                </c:pt>
                <c:pt idx="7">
                  <c:v>13.162196234989823</c:v>
                </c:pt>
                <c:pt idx="8">
                  <c:v>12.844454808505477</c:v>
                </c:pt>
                <c:pt idx="9">
                  <c:v>11.592544839790765</c:v>
                </c:pt>
                <c:pt idx="10">
                  <c:v>11.264211609944271</c:v>
                </c:pt>
                <c:pt idx="11">
                  <c:v>10.426137001784555</c:v>
                </c:pt>
                <c:pt idx="12">
                  <c:v>10.026342274154882</c:v>
                </c:pt>
                <c:pt idx="13">
                  <c:v>9.3782514994349242</c:v>
                </c:pt>
                <c:pt idx="14">
                  <c:v>10.234590631084064</c:v>
                </c:pt>
                <c:pt idx="15">
                  <c:v>10.306420580134052</c:v>
                </c:pt>
                <c:pt idx="16">
                  <c:v>10.438360827345898</c:v>
                </c:pt>
                <c:pt idx="17">
                  <c:v>11.326565220790338</c:v>
                </c:pt>
                <c:pt idx="18">
                  <c:v>21.286431523758942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0BD-4F39-8592-7FAA44D38D6D}"/>
            </c:ext>
          </c:extLst>
        </c:ser>
        <c:ser>
          <c:idx val="2"/>
          <c:order val="2"/>
          <c:tx>
            <c:strRef>
              <c:f>'TASA DE DESEMPLEO'!$F$241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BD-4F39-8592-7FAA44D38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DESEMPLEO'!$C$243:$C$261</c:f>
              <c:strCache>
                <c:ptCount val="19"/>
                <c:pt idx="0">
                  <c:v>Jun - Ago 2002</c:v>
                </c:pt>
                <c:pt idx="1">
                  <c:v>Jun - Ago 2003</c:v>
                </c:pt>
                <c:pt idx="2">
                  <c:v>Jun - Ago 2004</c:v>
                </c:pt>
                <c:pt idx="3">
                  <c:v>Jun - Ago 2005</c:v>
                </c:pt>
                <c:pt idx="4">
                  <c:v>Jun - Ago 2006</c:v>
                </c:pt>
                <c:pt idx="5">
                  <c:v>Jun - Ago 2007</c:v>
                </c:pt>
                <c:pt idx="6">
                  <c:v>Jun - Ago 2008</c:v>
                </c:pt>
                <c:pt idx="7">
                  <c:v>Jun - Ago 2009</c:v>
                </c:pt>
                <c:pt idx="8">
                  <c:v>Jun - Ago 2010</c:v>
                </c:pt>
                <c:pt idx="9">
                  <c:v>Jun - Ago 2011</c:v>
                </c:pt>
                <c:pt idx="10">
                  <c:v>Jun - Ago 2012</c:v>
                </c:pt>
                <c:pt idx="11">
                  <c:v>Jun - Ago 2013</c:v>
                </c:pt>
                <c:pt idx="12">
                  <c:v>Jun - Ago 2014</c:v>
                </c:pt>
                <c:pt idx="13">
                  <c:v>Jun - Ago 2015</c:v>
                </c:pt>
                <c:pt idx="14">
                  <c:v>Jun - Ago 2016</c:v>
                </c:pt>
                <c:pt idx="15">
                  <c:v>Jun - Ago 2017</c:v>
                </c:pt>
                <c:pt idx="16">
                  <c:v>Jun - Ago 2018</c:v>
                </c:pt>
                <c:pt idx="17">
                  <c:v>Jun - Ago 2019</c:v>
                </c:pt>
                <c:pt idx="18">
                  <c:v>Jun - Ago 2020</c:v>
                </c:pt>
              </c:strCache>
            </c:strRef>
          </c:cat>
          <c:val>
            <c:numRef>
              <c:f>'TASA DE DESEMPLEO'!$F$243:$F$261</c:f>
              <c:numCache>
                <c:formatCode>_(* #,##0.00_);_(* \(#,##0.00\);_(* "-"??_);_(@_)</c:formatCode>
                <c:ptCount val="19"/>
                <c:pt idx="0">
                  <c:v>10.400183378529384</c:v>
                </c:pt>
                <c:pt idx="1">
                  <c:v>9.4363417956517335</c:v>
                </c:pt>
                <c:pt idx="2">
                  <c:v>9.381276314795759</c:v>
                </c:pt>
                <c:pt idx="3">
                  <c:v>6.808384059437568</c:v>
                </c:pt>
                <c:pt idx="4">
                  <c:v>8.2048291391554944</c:v>
                </c:pt>
                <c:pt idx="5">
                  <c:v>8.1808955929523108</c:v>
                </c:pt>
                <c:pt idx="6">
                  <c:v>9.4881580130735852</c:v>
                </c:pt>
                <c:pt idx="7">
                  <c:v>7.3916508422403728</c:v>
                </c:pt>
                <c:pt idx="8">
                  <c:v>8.1456373797320438</c:v>
                </c:pt>
                <c:pt idx="9">
                  <c:v>8.0949437064220593</c:v>
                </c:pt>
                <c:pt idx="10">
                  <c:v>6.2693865689966071</c:v>
                </c:pt>
                <c:pt idx="11">
                  <c:v>5.8329651387882677</c:v>
                </c:pt>
                <c:pt idx="12">
                  <c:v>5.6700783114939446</c:v>
                </c:pt>
                <c:pt idx="13">
                  <c:v>6.2246344314988988</c:v>
                </c:pt>
                <c:pt idx="14">
                  <c:v>5.4158037308444111</c:v>
                </c:pt>
                <c:pt idx="15">
                  <c:v>4.7960172607658178</c:v>
                </c:pt>
                <c:pt idx="16">
                  <c:v>5.0808811758862875</c:v>
                </c:pt>
                <c:pt idx="17">
                  <c:v>6.3779265288566371</c:v>
                </c:pt>
                <c:pt idx="18">
                  <c:v>9.7392963320413966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0BD-4F39-8592-7FAA44D3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250928"/>
        <c:axId val="-97252016"/>
      </c:lineChart>
      <c:catAx>
        <c:axId val="-972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2016"/>
        <c:crosses val="autoZero"/>
        <c:auto val="1"/>
        <c:lblAlgn val="ctr"/>
        <c:lblOffset val="100"/>
        <c:noMultiLvlLbl val="0"/>
      </c:catAx>
      <c:valAx>
        <c:axId val="-97252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'OCUPADOS NACIONAL'!$C$4</c:f>
              <c:strCache>
                <c:ptCount val="1"/>
                <c:pt idx="0">
                  <c:v>Ocupados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F-4986-9CA3-A0E4C7C1A10C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F-4986-9CA3-A0E4C7C1A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NACIONAL'!$B$5:$B$20</c:f>
              <c:strCache>
                <c:ptCount val="16"/>
                <c:pt idx="0">
                  <c:v>Ocupados Total Nacional</c:v>
                </c:pt>
                <c:pt idx="1">
                  <c:v>No informa</c:v>
                </c:pt>
                <c:pt idx="2">
                  <c:v>Explotación de minas y canteras</c:v>
                </c:pt>
                <c:pt idx="3">
                  <c:v>Suministro de electricidad gas, agua y gestión de desechos</c:v>
                </c:pt>
                <c:pt idx="4">
                  <c:v>Actividades inmobiliarias</c:v>
                </c:pt>
                <c:pt idx="5">
                  <c:v>Actividades financieras y de seguros</c:v>
                </c:pt>
                <c:pt idx="6">
                  <c:v>Información y comunicaciones</c:v>
                </c:pt>
                <c:pt idx="7">
                  <c:v>Alojamiento y servicios de comida</c:v>
                </c:pt>
                <c:pt idx="8">
                  <c:v>Actividades profesionales, científicas, técnicas y servicios administrativos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Actividades artísticas, entretenimiento, recreación y otras actividades de servicios</c:v>
                </c:pt>
                <c:pt idx="12">
                  <c:v>Industrias manufactureras</c:v>
                </c:pt>
                <c:pt idx="13">
                  <c:v>Administración pública y defensa, educación y atención de la salud humana</c:v>
                </c:pt>
                <c:pt idx="14">
                  <c:v>Agricultura, ganadería, caza, silvicultura y pesca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'OCUPADOS NACIONAL'!$C$5:$C$20</c:f>
              <c:numCache>
                <c:formatCode>#,##0</c:formatCode>
                <c:ptCount val="16"/>
                <c:pt idx="0">
                  <c:v>18675.087933333332</c:v>
                </c:pt>
                <c:pt idx="1">
                  <c:v>3.3331666666666671</c:v>
                </c:pt>
                <c:pt idx="2">
                  <c:v>176.79463333333334</c:v>
                </c:pt>
                <c:pt idx="3">
                  <c:v>224.23303333333334</c:v>
                </c:pt>
                <c:pt idx="4">
                  <c:v>226.05573333333334</c:v>
                </c:pt>
                <c:pt idx="5">
                  <c:v>272.27910000000003</c:v>
                </c:pt>
                <c:pt idx="6">
                  <c:v>276.84183333333334</c:v>
                </c:pt>
                <c:pt idx="7">
                  <c:v>1149.8081333333332</c:v>
                </c:pt>
                <c:pt idx="8">
                  <c:v>1168.4637666666665</c:v>
                </c:pt>
                <c:pt idx="9">
                  <c:v>1191.9416666666666</c:v>
                </c:pt>
                <c:pt idx="10">
                  <c:v>1321.7634666666665</c:v>
                </c:pt>
                <c:pt idx="11">
                  <c:v>1489.8898333333334</c:v>
                </c:pt>
                <c:pt idx="12">
                  <c:v>2001.4712</c:v>
                </c:pt>
                <c:pt idx="13">
                  <c:v>2145.2542666666664</c:v>
                </c:pt>
                <c:pt idx="14">
                  <c:v>3466.3051</c:v>
                </c:pt>
                <c:pt idx="15">
                  <c:v>3560.6529999999998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CF-4986-9CA3-A0E4C7C1A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NACIONAL'!$C$4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6-4DAB-85B2-BB0674E2107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D6-4DAB-85B2-BB0674E2107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D6-4DAB-85B2-BB0674E2107B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D6-4DAB-85B2-BB0674E21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NACIONAL'!$B$5:$B$20</c:f>
              <c:strCache>
                <c:ptCount val="16"/>
                <c:pt idx="0">
                  <c:v>Ocupados Total Nacional</c:v>
                </c:pt>
                <c:pt idx="1">
                  <c:v>Comercio y reparación de vehículos</c:v>
                </c:pt>
                <c:pt idx="2">
                  <c:v>Actividades artísticas, entretenimiento, recreación y otras actividades de servicios</c:v>
                </c:pt>
                <c:pt idx="3">
                  <c:v>Administración pública y defensa, educación y atención de la salud humana</c:v>
                </c:pt>
                <c:pt idx="4">
                  <c:v>Alojamiento y servicios de comida</c:v>
                </c:pt>
                <c:pt idx="5">
                  <c:v>Industrias manufactureras</c:v>
                </c:pt>
                <c:pt idx="6">
                  <c:v>Transporte y almacenamiento</c:v>
                </c:pt>
                <c:pt idx="7">
                  <c:v>Agricultura, ganadería, caza, silvicultura y pesca</c:v>
                </c:pt>
                <c:pt idx="8">
                  <c:v>Actividades profesionales, científicas, técnicas y servicios administrativos</c:v>
                </c:pt>
                <c:pt idx="9">
                  <c:v>Construcción</c:v>
                </c:pt>
                <c:pt idx="10">
                  <c:v>Actividades inmobiliarias</c:v>
                </c:pt>
                <c:pt idx="11">
                  <c:v>Información y comunicaciones</c:v>
                </c:pt>
                <c:pt idx="12">
                  <c:v>Actividades financieras y de seguros</c:v>
                </c:pt>
                <c:pt idx="13">
                  <c:v>No informa</c:v>
                </c:pt>
                <c:pt idx="14">
                  <c:v>Suministro de electricidad gas, agua y gestión de desechos</c:v>
                </c:pt>
                <c:pt idx="15">
                  <c:v>Explotación de minas y canteras</c:v>
                </c:pt>
              </c:strCache>
            </c:strRef>
          </c:cat>
          <c:val>
            <c:numRef>
              <c:f>'BALANCE NACIONAL'!$C$5:$C$20</c:f>
              <c:numCache>
                <c:formatCode>#,##0</c:formatCode>
                <c:ptCount val="16"/>
                <c:pt idx="0">
                  <c:v>-3616.2631333333338</c:v>
                </c:pt>
                <c:pt idx="1">
                  <c:v>-666.9023333333339</c:v>
                </c:pt>
                <c:pt idx="2">
                  <c:v>-616.12293333333332</c:v>
                </c:pt>
                <c:pt idx="3">
                  <c:v>-482.23986666666724</c:v>
                </c:pt>
                <c:pt idx="4">
                  <c:v>-457.43060000000014</c:v>
                </c:pt>
                <c:pt idx="5">
                  <c:v>-410.32216666666682</c:v>
                </c:pt>
                <c:pt idx="6">
                  <c:v>-298.52356666666674</c:v>
                </c:pt>
                <c:pt idx="7">
                  <c:v>-234.91243333333296</c:v>
                </c:pt>
                <c:pt idx="8">
                  <c:v>-192.91103333333331</c:v>
                </c:pt>
                <c:pt idx="9">
                  <c:v>-191.5127</c:v>
                </c:pt>
                <c:pt idx="10">
                  <c:v>-62.019300000000015</c:v>
                </c:pt>
                <c:pt idx="11">
                  <c:v>-36.961800000000039</c:v>
                </c:pt>
                <c:pt idx="12">
                  <c:v>-23.833399999999983</c:v>
                </c:pt>
                <c:pt idx="13">
                  <c:v>2.6167666666666669</c:v>
                </c:pt>
                <c:pt idx="14">
                  <c:v>16.386533333333347</c:v>
                </c:pt>
                <c:pt idx="15">
                  <c:v>38.425700000000006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D6-4DAB-85B2-BB0674E21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3-4885-A2FF-27F2DCF56189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43-4885-A2FF-27F2DCF561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RURAL'!$B$5:$B$20</c:f>
              <c:strCache>
                <c:ptCount val="16"/>
                <c:pt idx="0">
                  <c:v>Ocupados Centros poblados y rural disperso</c:v>
                </c:pt>
                <c:pt idx="1">
                  <c:v>No informa</c:v>
                </c:pt>
                <c:pt idx="2">
                  <c:v>Información y comunicaciones</c:v>
                </c:pt>
                <c:pt idx="3">
                  <c:v>Actividades financieras y de seguros</c:v>
                </c:pt>
                <c:pt idx="4">
                  <c:v>Actividades inmobiliarias</c:v>
                </c:pt>
                <c:pt idx="5">
                  <c:v>Suministro de electricidad gas, agua y gestión de desechos</c:v>
                </c:pt>
                <c:pt idx="6">
                  <c:v>Actividades profesionales, científicas, técnicas y servicios administrativos</c:v>
                </c:pt>
                <c:pt idx="7">
                  <c:v>Explotación de minas y canteras</c:v>
                </c:pt>
                <c:pt idx="8">
                  <c:v>Transporte y almacenamiento</c:v>
                </c:pt>
                <c:pt idx="9">
                  <c:v>Alojamiento y servicios de comida</c:v>
                </c:pt>
                <c:pt idx="10">
                  <c:v>Administración pública y defensa, educación y atención de la salud humana</c:v>
                </c:pt>
                <c:pt idx="11">
                  <c:v>Construcción</c:v>
                </c:pt>
                <c:pt idx="12">
                  <c:v>Actividades artísticas, entretenimiento, recreación y otras actividades de servicios</c:v>
                </c:pt>
                <c:pt idx="13">
                  <c:v>Industrias manufactureras</c:v>
                </c:pt>
                <c:pt idx="14">
                  <c:v>Comercio y reparación de vehículos</c:v>
                </c:pt>
                <c:pt idx="15">
                  <c:v>Agricultura, ganadería, caza, silvicultura y pesca</c:v>
                </c:pt>
              </c:strCache>
            </c:strRef>
          </c:cat>
          <c:val>
            <c:numRef>
              <c:f>'OCUPADOS RURAL'!$C$5:$C$20</c:f>
              <c:numCache>
                <c:formatCode>#,##0</c:formatCode>
                <c:ptCount val="16"/>
                <c:pt idx="0">
                  <c:v>4294.888233333334</c:v>
                </c:pt>
                <c:pt idx="1">
                  <c:v>0</c:v>
                </c:pt>
                <c:pt idx="2">
                  <c:v>3.5015666666666667</c:v>
                </c:pt>
                <c:pt idx="3">
                  <c:v>7.3477333333333332</c:v>
                </c:pt>
                <c:pt idx="4">
                  <c:v>8.6751333333333349</c:v>
                </c:pt>
                <c:pt idx="5">
                  <c:v>14.791000000000002</c:v>
                </c:pt>
                <c:pt idx="6">
                  <c:v>68.473233333333326</c:v>
                </c:pt>
                <c:pt idx="7">
                  <c:v>81.839533333333335</c:v>
                </c:pt>
                <c:pt idx="8">
                  <c:v>119.04383333333332</c:v>
                </c:pt>
                <c:pt idx="9">
                  <c:v>125.93063333333333</c:v>
                </c:pt>
                <c:pt idx="10">
                  <c:v>160.07373333333337</c:v>
                </c:pt>
                <c:pt idx="11">
                  <c:v>177.2559</c:v>
                </c:pt>
                <c:pt idx="12">
                  <c:v>207.5788666666667</c:v>
                </c:pt>
                <c:pt idx="13">
                  <c:v>223.54226666666668</c:v>
                </c:pt>
                <c:pt idx="14">
                  <c:v>359.27890000000002</c:v>
                </c:pt>
                <c:pt idx="15">
                  <c:v>2737.5558999999998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43-4885-A2FF-27F2DCF5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RURAL'!$C$4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7-4790-B094-4152163FD59C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7-4790-B094-4152163FD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RURAL'!$B$5:$B$20</c:f>
              <c:strCache>
                <c:ptCount val="16"/>
                <c:pt idx="0">
                  <c:v>Ocupados Centros poblados y rural disperso</c:v>
                </c:pt>
                <c:pt idx="1">
                  <c:v>Agricultura, ganadería, caza, silvicultura y pesca</c:v>
                </c:pt>
                <c:pt idx="2">
                  <c:v>Alojamiento y servicios de comida</c:v>
                </c:pt>
                <c:pt idx="3">
                  <c:v>Comercio y reparación de vehículos</c:v>
                </c:pt>
                <c:pt idx="4">
                  <c:v>Actividades artísticas, entretenimiento, recreación y otras actividades de servicios</c:v>
                </c:pt>
                <c:pt idx="5">
                  <c:v>Industrias manufactureras</c:v>
                </c:pt>
                <c:pt idx="6">
                  <c:v>Transporte y almacenamiento</c:v>
                </c:pt>
                <c:pt idx="7">
                  <c:v>Administración pública y defensa, educación y atención de la salud humana</c:v>
                </c:pt>
                <c:pt idx="8">
                  <c:v>Información y comunicaciones</c:v>
                </c:pt>
                <c:pt idx="9">
                  <c:v>Actividades inmobiliarias</c:v>
                </c:pt>
                <c:pt idx="10">
                  <c:v>Suministro de electricidad gas, agua y gestión de desechos</c:v>
                </c:pt>
                <c:pt idx="11">
                  <c:v>Actividades profesionales, científicas, técnicas y servicios administrativos</c:v>
                </c:pt>
                <c:pt idx="12">
                  <c:v>No informa</c:v>
                </c:pt>
                <c:pt idx="13">
                  <c:v>Actividades financieras y de seguros</c:v>
                </c:pt>
                <c:pt idx="14">
                  <c:v>Explotación de minas y canteras</c:v>
                </c:pt>
                <c:pt idx="15">
                  <c:v>Construcción</c:v>
                </c:pt>
              </c:strCache>
            </c:strRef>
          </c:cat>
          <c:val>
            <c:numRef>
              <c:f>'BALANCE RURAL'!$C$5:$C$20</c:f>
              <c:numCache>
                <c:formatCode>_-* #,##0_-;\-* #,##0_-;_-* "-"??_-;_-@_-</c:formatCode>
                <c:ptCount val="16"/>
                <c:pt idx="0">
                  <c:v>-464.68029999999908</c:v>
                </c:pt>
                <c:pt idx="1">
                  <c:v>-256.20863333333364</c:v>
                </c:pt>
                <c:pt idx="2">
                  <c:v>-75.748266666666666</c:v>
                </c:pt>
                <c:pt idx="3">
                  <c:v>-64.061633333333305</c:v>
                </c:pt>
                <c:pt idx="4">
                  <c:v>-38.482199999999949</c:v>
                </c:pt>
                <c:pt idx="5">
                  <c:v>-24.787100000000009</c:v>
                </c:pt>
                <c:pt idx="6">
                  <c:v>-20.155733333333345</c:v>
                </c:pt>
                <c:pt idx="7">
                  <c:v>-13.60076666666663</c:v>
                </c:pt>
                <c:pt idx="8">
                  <c:v>-13.234166666666665</c:v>
                </c:pt>
                <c:pt idx="9">
                  <c:v>-12.744466666666668</c:v>
                </c:pt>
                <c:pt idx="10">
                  <c:v>-1.7423999999999982</c:v>
                </c:pt>
                <c:pt idx="11">
                  <c:v>-1.4426333333333474</c:v>
                </c:pt>
                <c:pt idx="12">
                  <c:v>0</c:v>
                </c:pt>
                <c:pt idx="13">
                  <c:v>2.3026</c:v>
                </c:pt>
                <c:pt idx="14">
                  <c:v>26.681333333333335</c:v>
                </c:pt>
                <c:pt idx="15">
                  <c:v>28.54376666666667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7-4790-B094-4152163FD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0.05511</cdr:x>
      <cdr:y>0.10027</cdr:y>
    </cdr:from>
    <cdr:to>
      <cdr:x>0.91603</cdr:x>
      <cdr:y>0.14489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43923" y="491714"/>
          <a:ext cx="10059853" cy="218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0.5044</cdr:y>
    </cdr:from>
    <cdr:to>
      <cdr:x>0.97796</cdr:x>
      <cdr:y>0.56849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0" y="2472244"/>
          <a:ext cx="9707490" cy="314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0.06239</cdr:x>
      <cdr:y>0.03655</cdr:y>
    </cdr:from>
    <cdr:to>
      <cdr:x>0.96902</cdr:x>
      <cdr:y>0.09513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728966" y="184842"/>
          <a:ext cx="10593882" cy="296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0.02338</cdr:x>
      <cdr:y>0.86262</cdr:y>
    </cdr:from>
    <cdr:to>
      <cdr:x>0.9754</cdr:x>
      <cdr:y>0.92671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236303" y="4137753"/>
          <a:ext cx="9622141" cy="3074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30/09/2020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56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1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42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9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Agosto y 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junio - agosto de 2020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septiembre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7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junio – agosto (2019 – 2020)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256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04650AD-E6F4-4E26-B42B-61797AFD3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847344"/>
              </p:ext>
            </p:extLst>
          </p:nvPr>
        </p:nvGraphicFramePr>
        <p:xfrm>
          <a:off x="1042461" y="1377474"/>
          <a:ext cx="10107078" cy="47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62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 , variación y contribución  a la variación de la población ocupada según ramas de actividad centro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junio/20 – agosto/20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sector económico con la mayor participación en la generación de empleo en el campo, fue el sector agricultura, ganadería caza y pesca con el 63,7%, quien presentó una variación de -8,6% respecto al mismo periodo del año anterior y una contribución de -5,4 puntos porcentuales.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9DE9EF-B01F-4DE5-9DAD-826A6F56C32A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269A76-0176-498B-9D08-245829887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0" t="34202" r="13190" b="22732"/>
          <a:stretch/>
        </p:blipFill>
        <p:spPr>
          <a:xfrm>
            <a:off x="546975" y="1785954"/>
            <a:ext cx="11175634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porcentual, variación y contribución a la variación de la población ocupada según posición ocupacional centros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junio/20 – agosto/20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posiciones ocupacionales con mayor participación durante el trimestre en los centros poblados y rural disperso fueron: trabajador por cuenta propia (52,1%) y obrero, empleado particular (17,9%). Estas dos posiciones concentraron el 70,0% de la población ocupada y tuvieron una contribución de -6,1 puntos porcentuales.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763505-EBC8-4C33-AA7C-D70FE93D4D5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71494F-C052-4FF8-91EC-2ADC637F0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4" t="19770" r="15172" b="36099"/>
          <a:stretch/>
        </p:blipFill>
        <p:spPr>
          <a:xfrm>
            <a:off x="362606" y="1779720"/>
            <a:ext cx="11174400" cy="36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 agosto 2001-2020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16,76%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5,96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6205828" y="5211202"/>
            <a:ext cx="5834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 explica por el aumento en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1,3 millones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desocupados y la disminución de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1,1 millones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personas en la población económicamente activa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E974797-17D5-494F-BBB8-116445759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389120"/>
              </p:ext>
            </p:extLst>
          </p:nvPr>
        </p:nvGraphicFramePr>
        <p:xfrm>
          <a:off x="1107820" y="1073645"/>
          <a:ext cx="10100439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3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agosto (2019-2020)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52248" y="5222834"/>
            <a:ext cx="1158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agosto,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2,4 millones de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agosto de 2019. Por su parte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aumentó en 137 mil ocupados.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A5CF79A-893A-4CD2-90D4-D7809B50C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04553"/>
              </p:ext>
            </p:extLst>
          </p:nvPr>
        </p:nvGraphicFramePr>
        <p:xfrm>
          <a:off x="239234" y="948039"/>
          <a:ext cx="11901457" cy="4035208"/>
        </p:xfrm>
        <a:graphic>
          <a:graphicData uri="http://schemas.openxmlformats.org/drawingml/2006/table">
            <a:tbl>
              <a:tblPr/>
              <a:tblGrid>
                <a:gridCol w="7128000">
                  <a:extLst>
                    <a:ext uri="{9D8B030D-6E8A-4147-A177-3AD203B41FA5}">
                      <a16:colId xmlns:a16="http://schemas.microsoft.com/office/drawing/2014/main" val="216691866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6594896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864119397"/>
                    </a:ext>
                  </a:extLst>
                </a:gridCol>
                <a:gridCol w="957457">
                  <a:extLst>
                    <a:ext uri="{9D8B030D-6E8A-4147-A177-3AD203B41FA5}">
                      <a16:colId xmlns:a16="http://schemas.microsoft.com/office/drawing/2014/main" val="2840127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1842266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43186580"/>
                    </a:ext>
                  </a:extLst>
                </a:gridCol>
              </a:tblGrid>
              <a:tr h="4211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2019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agosto 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Distribución </a:t>
                      </a:r>
                    </a:p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absoluta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Contribución </a:t>
                      </a:r>
                    </a:p>
                    <a:p>
                      <a:pPr algn="ct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 </a:t>
                      </a: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p.p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6202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19.697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91796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32552"/>
                  </a:ext>
                </a:extLst>
              </a:tr>
              <a:tr h="227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71478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0651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5321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44699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1718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87682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49716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042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27730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gas, agua y gestión de desechos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91283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62288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3.896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206263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145271" y="498324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</p:spTree>
    <p:extLst>
      <p:ext uri="{BB962C8B-B14F-4D97-AF65-F5344CB8AC3E}">
        <p14:creationId xmlns:p14="http://schemas.microsoft.com/office/powerpoint/2010/main" val="11450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en la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agricultura, ganadería, caza, silvicultura y pesca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 Agosto 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(2019-2020)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217683" y="5501148"/>
            <a:ext cx="962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El aumento en las 137 mil personas ocupadas en el sector agropecuario en agosto de 2020 en comparación con agosto de 2019,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estuvo jalonado por el crecimiento en el número de ocupados en los cultivos agrícolas permanentes que crecieron en 259 mil personas (18,5%).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08B2E0-520C-4C43-9C22-594A1E221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61202"/>
              </p:ext>
            </p:extLst>
          </p:nvPr>
        </p:nvGraphicFramePr>
        <p:xfrm>
          <a:off x="485581" y="1235076"/>
          <a:ext cx="10903907" cy="4115556"/>
        </p:xfrm>
        <a:graphic>
          <a:graphicData uri="http://schemas.openxmlformats.org/drawingml/2006/table">
            <a:tbl>
              <a:tblPr/>
              <a:tblGrid>
                <a:gridCol w="6164132">
                  <a:extLst>
                    <a:ext uri="{9D8B030D-6E8A-4147-A177-3AD203B41FA5}">
                      <a16:colId xmlns:a16="http://schemas.microsoft.com/office/drawing/2014/main" val="1177518900"/>
                    </a:ext>
                  </a:extLst>
                </a:gridCol>
                <a:gridCol w="1179315">
                  <a:extLst>
                    <a:ext uri="{9D8B030D-6E8A-4147-A177-3AD203B41FA5}">
                      <a16:colId xmlns:a16="http://schemas.microsoft.com/office/drawing/2014/main" val="2453081030"/>
                    </a:ext>
                  </a:extLst>
                </a:gridCol>
                <a:gridCol w="1186820">
                  <a:extLst>
                    <a:ext uri="{9D8B030D-6E8A-4147-A177-3AD203B41FA5}">
                      <a16:colId xmlns:a16="http://schemas.microsoft.com/office/drawing/2014/main" val="3597715508"/>
                    </a:ext>
                  </a:extLst>
                </a:gridCol>
                <a:gridCol w="1186820">
                  <a:extLst>
                    <a:ext uri="{9D8B030D-6E8A-4147-A177-3AD203B41FA5}">
                      <a16:colId xmlns:a16="http://schemas.microsoft.com/office/drawing/2014/main" val="859480631"/>
                    </a:ext>
                  </a:extLst>
                </a:gridCol>
                <a:gridCol w="1186820">
                  <a:extLst>
                    <a:ext uri="{9D8B030D-6E8A-4147-A177-3AD203B41FA5}">
                      <a16:colId xmlns:a16="http://schemas.microsoft.com/office/drawing/2014/main" val="795633644"/>
                    </a:ext>
                  </a:extLst>
                </a:gridCol>
              </a:tblGrid>
              <a:tr h="6595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Subrama de actividad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Agosto </a:t>
                      </a:r>
                    </a:p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Agos885to</a:t>
                      </a:r>
                    </a:p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 absoluta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 relativa (%)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509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3.759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3.896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8460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Cultivos agrícolas permanentes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1.400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1.659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18,5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2434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Pesca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12,2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6535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Acuicultura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525,4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602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Cultivos agrícolas transitorios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4,2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3536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Propagación de plantas (viveros excepto forestales)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47,1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0319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Caza ordinaria y actividades de servicios conexas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-100,0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632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Extracción de madera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-16,4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37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Silvicultura y otras actividades forestales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-62,9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4808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de apoyo a la agricultura y ganadería (poscosecha)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681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636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-45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-6,6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8992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Explotación mixta (agrícola y pecuaria)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-63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-43,8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9784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Ganadería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885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818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-67</a:t>
                      </a:r>
                      <a:endParaRPr lang="es-CO" sz="16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-7,6</a:t>
                      </a:r>
                      <a:endParaRPr lang="es-CO" sz="1600" b="1" i="0" u="none" strike="noStrike" kern="1200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5873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EBC096E-1DAC-4C91-9B20-04B85E790E5E}"/>
              </a:ext>
            </a:extLst>
          </p:cNvPr>
          <p:cNvSpPr/>
          <p:nvPr/>
        </p:nvSpPr>
        <p:spPr>
          <a:xfrm>
            <a:off x="384505" y="536979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</p:spTree>
    <p:extLst>
      <p:ext uri="{BB962C8B-B14F-4D97-AF65-F5344CB8AC3E}">
        <p14:creationId xmlns:p14="http://schemas.microsoft.com/office/powerpoint/2010/main" val="151425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y principales indicadores del mercado laboral en los centros poblados y rural disperso agosto (2019-2020)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2028494" y="4524399"/>
            <a:ext cx="9905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agosto, </a:t>
            </a:r>
            <a:r>
              <a:rPr lang="es-MX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tasa de desempleo en el sector rural fue de 9,7%</a:t>
            </a: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lo que representó un aumento de 2,6 puntos porcentuales en comparación con la misma tasa presentada en agosto de 2019 (7,1%).</a:t>
            </a:r>
          </a:p>
          <a:p>
            <a:pPr algn="just"/>
            <a:endParaRPr lang="es-MX" dirty="0">
              <a:solidFill>
                <a:srgbClr val="27689D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disminución de la población económicamente activa (-139 mil personas), acompañada de una reducción en el número de ocupados (-258 mil personas), permiten inferir que la población ocupada en el sector rural sigue moviéndose en época de pandemia a la inactividad (203 mil personas). </a:t>
            </a:r>
            <a:endParaRPr lang="es-MX" b="1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F157F4-22D7-48A6-B8D2-E536DE1DAC1A}"/>
              </a:ext>
            </a:extLst>
          </p:cNvPr>
          <p:cNvSpPr/>
          <p:nvPr/>
        </p:nvSpPr>
        <p:spPr>
          <a:xfrm>
            <a:off x="113263" y="3718484"/>
            <a:ext cx="5711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AAAFB9F-5ECF-40D3-AC9B-D26F7249B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40731"/>
              </p:ext>
            </p:extLst>
          </p:nvPr>
        </p:nvGraphicFramePr>
        <p:xfrm>
          <a:off x="113263" y="1702920"/>
          <a:ext cx="5868000" cy="1990725"/>
        </p:xfrm>
        <a:graphic>
          <a:graphicData uri="http://schemas.openxmlformats.org/drawingml/2006/table">
            <a:tbl>
              <a:tblPr/>
              <a:tblGrid>
                <a:gridCol w="3492000">
                  <a:extLst>
                    <a:ext uri="{9D8B030D-6E8A-4147-A177-3AD203B41FA5}">
                      <a16:colId xmlns:a16="http://schemas.microsoft.com/office/drawing/2014/main" val="427292308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9931636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4586338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99532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Agosto 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Agosto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64358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económicamente activa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5.221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5.082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  139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8649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5544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75209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Inactivos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3.732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9602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72387"/>
                  </a:ext>
                </a:extLst>
              </a:tr>
            </a:tbl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0D5689F-F97C-4C94-AA86-D8B0AB537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379492"/>
              </p:ext>
            </p:extLst>
          </p:nvPr>
        </p:nvGraphicFramePr>
        <p:xfrm>
          <a:off x="5981263" y="955859"/>
          <a:ext cx="6096000" cy="34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trimestre móvil junio – agosto (2002-2020)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18,90%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8,59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144133" y="514380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02505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9,74%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3" y="5161010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3,36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504553"/>
              </p:ext>
            </p:extLst>
          </p:nvPr>
        </p:nvGraphicFramePr>
        <p:xfrm>
          <a:off x="472974" y="1046511"/>
          <a:ext cx="10678502" cy="409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junio – agosto de 2020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con más ocupados en el país con 3,5 millones de personas (18,6%).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363522"/>
              </p:ext>
            </p:extLst>
          </p:nvPr>
        </p:nvGraphicFramePr>
        <p:xfrm>
          <a:off x="376601" y="1132200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235 mil ocupados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686028"/>
              </p:ext>
            </p:extLst>
          </p:nvPr>
        </p:nvGraphicFramePr>
        <p:xfrm>
          <a:off x="1301032" y="1303283"/>
          <a:ext cx="9926265" cy="490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junio – agosto (2019 – 2020)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junio – agosto de 2020</a:t>
            </a:r>
            <a:endParaRPr lang="es-ES" altLang="es-CO" sz="2400" b="1" dirty="0">
              <a:solidFill>
                <a:srgbClr val="395F9B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es la actividad económica que ocupa a más personas en el sector rural. </a:t>
            </a:r>
            <a:endParaRPr lang="es-CO" b="1" dirty="0"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7AC9BD-9CD3-4988-ABCF-2EC670A4EA17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222599"/>
              </p:ext>
            </p:extLst>
          </p:nvPr>
        </p:nvGraphicFramePr>
        <p:xfrm>
          <a:off x="135962" y="1272553"/>
          <a:ext cx="11684901" cy="505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030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66EE50-0E77-4B54-ACF5-FC00072239F2}"/>
</file>

<file path=customXml/itemProps2.xml><?xml version="1.0" encoding="utf-8"?>
<ds:datastoreItem xmlns:ds="http://schemas.openxmlformats.org/officeDocument/2006/customXml" ds:itemID="{CE30797F-F64D-47FD-A8E4-4F400EBDADA7}"/>
</file>

<file path=customXml/itemProps3.xml><?xml version="1.0" encoding="utf-8"?>
<ds:datastoreItem xmlns:ds="http://schemas.openxmlformats.org/officeDocument/2006/customXml" ds:itemID="{721DE145-2E34-43F6-9004-243F7ED1607D}"/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1222</Words>
  <Application>Microsoft Office PowerPoint</Application>
  <PresentationFormat>Panorámica</PresentationFormat>
  <Paragraphs>282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216</cp:revision>
  <dcterms:created xsi:type="dcterms:W3CDTF">2019-02-12T04:28:07Z</dcterms:created>
  <dcterms:modified xsi:type="dcterms:W3CDTF">2020-09-30T19:25:52Z</dcterms:modified>
</cp:coreProperties>
</file>