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3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4.xml" ContentType="application/vnd.openxmlformats-officedocument.drawingml.chartshap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83" r:id="rId4"/>
    <p:sldId id="284" r:id="rId5"/>
    <p:sldId id="275" r:id="rId6"/>
    <p:sldId id="276" r:id="rId7"/>
    <p:sldId id="279" r:id="rId8"/>
    <p:sldId id="280" r:id="rId9"/>
    <p:sldId id="281" r:id="rId10"/>
    <p:sldId id="273" r:id="rId11"/>
    <p:sldId id="27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009267"/>
    <a:srgbClr val="595959"/>
    <a:srgbClr val="1F4E79"/>
    <a:srgbClr val="009165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874" autoAdjust="0"/>
  </p:normalViewPr>
  <p:slideViewPr>
    <p:cSldViewPr snapToGrid="0">
      <p:cViewPr varScale="1">
        <p:scale>
          <a:sx n="91" d="100"/>
          <a:sy n="91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7266653459319E-2"/>
          <c:y val="1.5690989445991382E-2"/>
          <c:w val="0.91417165135099576"/>
          <c:h val="0.80344981467480503"/>
        </c:manualLayout>
      </c:layout>
      <c:lineChart>
        <c:grouping val="standard"/>
        <c:varyColors val="0"/>
        <c:ser>
          <c:idx val="0"/>
          <c:order val="0"/>
          <c:tx>
            <c:strRef>
              <c:f>Hoja3!$F$20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9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D3-4F18-A6B6-72969FE8D90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Hoja3!$E$21:$E$40</c:f>
              <c:strCache>
                <c:ptCount val="20"/>
                <c:pt idx="0">
                  <c:v>Sep-2001</c:v>
                </c:pt>
                <c:pt idx="1">
                  <c:v>Sep-2002</c:v>
                </c:pt>
                <c:pt idx="2">
                  <c:v>Sep-2003</c:v>
                </c:pt>
                <c:pt idx="3">
                  <c:v>Sep-2004</c:v>
                </c:pt>
                <c:pt idx="4">
                  <c:v>Sep-2005</c:v>
                </c:pt>
                <c:pt idx="5">
                  <c:v>Sep-2006</c:v>
                </c:pt>
                <c:pt idx="6">
                  <c:v>Sep-2007</c:v>
                </c:pt>
                <c:pt idx="7">
                  <c:v>Sep-2008</c:v>
                </c:pt>
                <c:pt idx="8">
                  <c:v>Sep-2009</c:v>
                </c:pt>
                <c:pt idx="9">
                  <c:v>Sep-2010</c:v>
                </c:pt>
                <c:pt idx="10">
                  <c:v>Sep-2011</c:v>
                </c:pt>
                <c:pt idx="11">
                  <c:v>Sep-2012</c:v>
                </c:pt>
                <c:pt idx="12">
                  <c:v>Sep-2013</c:v>
                </c:pt>
                <c:pt idx="13">
                  <c:v>Sep-2014</c:v>
                </c:pt>
                <c:pt idx="14">
                  <c:v>Sep-2015</c:v>
                </c:pt>
                <c:pt idx="15">
                  <c:v>Sep-2016</c:v>
                </c:pt>
                <c:pt idx="16">
                  <c:v>Sep-2017</c:v>
                </c:pt>
                <c:pt idx="17">
                  <c:v>Sep-2018</c:v>
                </c:pt>
                <c:pt idx="18">
                  <c:v>Sep-2019</c:v>
                </c:pt>
                <c:pt idx="19">
                  <c:v>Sep-2020</c:v>
                </c:pt>
              </c:strCache>
            </c:strRef>
          </c:cat>
          <c:val>
            <c:numRef>
              <c:f>Hoja3!$F$21:$F$40</c:f>
              <c:numCache>
                <c:formatCode>0.00</c:formatCode>
                <c:ptCount val="20"/>
                <c:pt idx="0">
                  <c:v>14.280508224643029</c:v>
                </c:pt>
                <c:pt idx="1">
                  <c:v>14.555455709220446</c:v>
                </c:pt>
                <c:pt idx="2">
                  <c:v>14.258787436608387</c:v>
                </c:pt>
                <c:pt idx="3">
                  <c:v>12.514666641260369</c:v>
                </c:pt>
                <c:pt idx="4">
                  <c:v>11.171754902479602</c:v>
                </c:pt>
                <c:pt idx="5">
                  <c:v>12.890167075463024</c:v>
                </c:pt>
                <c:pt idx="6">
                  <c:v>10.836275784018232</c:v>
                </c:pt>
                <c:pt idx="7">
                  <c:v>10.948422516080376</c:v>
                </c:pt>
                <c:pt idx="8">
                  <c:v>12.155962674187357</c:v>
                </c:pt>
                <c:pt idx="9">
                  <c:v>10.573780713886368</c:v>
                </c:pt>
                <c:pt idx="10">
                  <c:v>9.7353830199998388</c:v>
                </c:pt>
                <c:pt idx="11">
                  <c:v>9.9421722451311467</c:v>
                </c:pt>
                <c:pt idx="12">
                  <c:v>8.9784295101805949</c:v>
                </c:pt>
                <c:pt idx="13">
                  <c:v>8.3503507604118958</c:v>
                </c:pt>
                <c:pt idx="14">
                  <c:v>8.9807676737036566</c:v>
                </c:pt>
                <c:pt idx="15">
                  <c:v>8.50788441336333</c:v>
                </c:pt>
                <c:pt idx="16">
                  <c:v>9.2246951183925017</c:v>
                </c:pt>
                <c:pt idx="17">
                  <c:v>9.4821850583784411</c:v>
                </c:pt>
                <c:pt idx="18">
                  <c:v>10.22371113844258</c:v>
                </c:pt>
                <c:pt idx="19">
                  <c:v>15.77105386749135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7E-4614-BFD8-D8D0C01C9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052352"/>
        <c:axId val="1887608784"/>
      </c:lineChart>
      <c:catAx>
        <c:axId val="17000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7608784"/>
        <c:crosses val="autoZero"/>
        <c:auto val="1"/>
        <c:lblAlgn val="ctr"/>
        <c:lblOffset val="100"/>
        <c:noMultiLvlLbl val="0"/>
      </c:catAx>
      <c:valAx>
        <c:axId val="1887608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005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595959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Tasa de desempleo rural enero –septiembre de 2020</a:t>
            </a:r>
          </a:p>
        </c:rich>
      </c:tx>
      <c:layout>
        <c:manualLayout>
          <c:xMode val="edge"/>
          <c:yMode val="edge"/>
          <c:x val="0.31290091863517067"/>
          <c:y val="0.10172643142191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9.140927436238927E-2"/>
          <c:y val="7.5680059502524571E-2"/>
          <c:w val="0.895360184887525"/>
          <c:h val="0.7777512050691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CUADROS!$IE$48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27689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15214994487321E-3"/>
                  <c:y val="4.7144736568575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5D-408F-B60C-32E9A497B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CUADROS!$ID$49:$ID$57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CUADROS!$IE$49:$IE$57</c:f>
              <c:numCache>
                <c:formatCode>General</c:formatCode>
                <c:ptCount val="9"/>
                <c:pt idx="0">
                  <c:v>14.8</c:v>
                </c:pt>
                <c:pt idx="1">
                  <c:v>7.3</c:v>
                </c:pt>
                <c:pt idx="2">
                  <c:v>6.4</c:v>
                </c:pt>
                <c:pt idx="3">
                  <c:v>7.3</c:v>
                </c:pt>
                <c:pt idx="4" formatCode="#,##0.0">
                  <c:v>6.4</c:v>
                </c:pt>
                <c:pt idx="5">
                  <c:v>4.0999999999999996</c:v>
                </c:pt>
                <c:pt idx="6" formatCode="#,##0.0">
                  <c:v>8</c:v>
                </c:pt>
                <c:pt idx="7">
                  <c:v>7.1</c:v>
                </c:pt>
                <c:pt idx="8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D-408F-B60C-32E9A497B2E6}"/>
            </c:ext>
          </c:extLst>
        </c:ser>
        <c:ser>
          <c:idx val="1"/>
          <c:order val="1"/>
          <c:tx>
            <c:strRef>
              <c:f>CUADROS!$IF$48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9267"/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05D-408F-B60C-32E9A497B2E6}"/>
                </c:ext>
              </c:extLst>
            </c:dLbl>
            <c:dLbl>
              <c:idx val="8"/>
              <c:spPr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5D-408F-B60C-32E9A497B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CUADROS!$ID$49:$ID$57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CUADROS!$IF$49:$IF$57</c:f>
              <c:numCache>
                <c:formatCode>General</c:formatCode>
                <c:ptCount val="9"/>
                <c:pt idx="0">
                  <c:v>15.6</c:v>
                </c:pt>
                <c:pt idx="1">
                  <c:v>7.4</c:v>
                </c:pt>
                <c:pt idx="2">
                  <c:v>7.7</c:v>
                </c:pt>
                <c:pt idx="3">
                  <c:v>11.7</c:v>
                </c:pt>
                <c:pt idx="4" formatCode="#,##0.0">
                  <c:v>11.1</c:v>
                </c:pt>
                <c:pt idx="5">
                  <c:v>9.1999999999999993</c:v>
                </c:pt>
                <c:pt idx="6" formatCode="#,##0.0">
                  <c:v>10.4</c:v>
                </c:pt>
                <c:pt idx="7">
                  <c:v>9.6999999999999993</c:v>
                </c:pt>
                <c:pt idx="8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5D-408F-B60C-32E9A497B2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6"/>
        <c:overlap val="-27"/>
        <c:axId val="199358464"/>
        <c:axId val="296564736"/>
      </c:barChart>
      <c:catAx>
        <c:axId val="1993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6564736"/>
        <c:crosses val="autoZero"/>
        <c:auto val="1"/>
        <c:lblAlgn val="ctr"/>
        <c:lblOffset val="100"/>
        <c:noMultiLvlLbl val="0"/>
      </c:catAx>
      <c:valAx>
        <c:axId val="296564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Porcentaje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35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27689D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70909215543528E-2"/>
          <c:y val="3.1029714983516379E-2"/>
          <c:w val="0.90443228834905864"/>
          <c:h val="0.68873653108798727"/>
        </c:manualLayout>
      </c:layout>
      <c:lineChart>
        <c:grouping val="standard"/>
        <c:varyColors val="0"/>
        <c:ser>
          <c:idx val="0"/>
          <c:order val="0"/>
          <c:tx>
            <c:strRef>
              <c:f>'TASA DE DESEMPLEO'!$D$241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8"/>
              <c:layout>
                <c:manualLayout>
                  <c:x val="-6.7425187540349758E-4"/>
                  <c:y val="-1.869528111333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BD-4F39-8592-7FAA44D38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DESEMPLEO'!$C$243:$C$261</c:f>
              <c:strCache>
                <c:ptCount val="19"/>
                <c:pt idx="0">
                  <c:v>Jul - Sep 2002</c:v>
                </c:pt>
                <c:pt idx="1">
                  <c:v>Jul - Sep 2003</c:v>
                </c:pt>
                <c:pt idx="2">
                  <c:v>Jul - Sep 2004</c:v>
                </c:pt>
                <c:pt idx="3">
                  <c:v>Jul - Sep 2005</c:v>
                </c:pt>
                <c:pt idx="4">
                  <c:v>Jul - Sep 2006</c:v>
                </c:pt>
                <c:pt idx="5">
                  <c:v>Jul - Sep 2007</c:v>
                </c:pt>
                <c:pt idx="6">
                  <c:v>Jul - Sep 2008</c:v>
                </c:pt>
                <c:pt idx="7">
                  <c:v>Jul - Sep 2009</c:v>
                </c:pt>
                <c:pt idx="8">
                  <c:v>Jul - Sep 2010</c:v>
                </c:pt>
                <c:pt idx="9">
                  <c:v>Jul - Sep 2011</c:v>
                </c:pt>
                <c:pt idx="10">
                  <c:v>Jul - Sep 2012</c:v>
                </c:pt>
                <c:pt idx="11">
                  <c:v>Jul - Sep 2013</c:v>
                </c:pt>
                <c:pt idx="12">
                  <c:v>Jul - Sep 2014</c:v>
                </c:pt>
                <c:pt idx="13">
                  <c:v>Jul - Sep 2015</c:v>
                </c:pt>
                <c:pt idx="14">
                  <c:v>Jul - Sep 2016</c:v>
                </c:pt>
                <c:pt idx="15">
                  <c:v>Jul - Sep 2017</c:v>
                </c:pt>
                <c:pt idx="16">
                  <c:v>Jul - Sep 2018</c:v>
                </c:pt>
                <c:pt idx="17">
                  <c:v>Jul - Sep 2019</c:v>
                </c:pt>
                <c:pt idx="18">
                  <c:v>Jul - Sep 2020</c:v>
                </c:pt>
              </c:strCache>
            </c:strRef>
          </c:cat>
          <c:val>
            <c:numRef>
              <c:f>'TASA DE DESEMPLEO'!$D$243:$D$261</c:f>
              <c:numCache>
                <c:formatCode>_(* #,##0.00_);_(* \(#,##0.00\);_(* "-"??_);_(@_)</c:formatCode>
                <c:ptCount val="19"/>
                <c:pt idx="0">
                  <c:v>15.250598519124701</c:v>
                </c:pt>
                <c:pt idx="1">
                  <c:v>14.377992555381249</c:v>
                </c:pt>
                <c:pt idx="2">
                  <c:v>12.846889831077535</c:v>
                </c:pt>
                <c:pt idx="3">
                  <c:v>11.642089120419156</c:v>
                </c:pt>
                <c:pt idx="4">
                  <c:v>12.686245505321439</c:v>
                </c:pt>
                <c:pt idx="5">
                  <c:v>10.909025400841218</c:v>
                </c:pt>
                <c:pt idx="6">
                  <c:v>11.410129436917611</c:v>
                </c:pt>
                <c:pt idx="7">
                  <c:v>12.179987912878545</c:v>
                </c:pt>
                <c:pt idx="8">
                  <c:v>11.46875231320246</c:v>
                </c:pt>
                <c:pt idx="9">
                  <c:v>10.449866362675108</c:v>
                </c:pt>
                <c:pt idx="10">
                  <c:v>10.184355590133668</c:v>
                </c:pt>
                <c:pt idx="11">
                  <c:v>9.3765914765885512</c:v>
                </c:pt>
                <c:pt idx="12">
                  <c:v>8.8444370570690882</c:v>
                </c:pt>
                <c:pt idx="13">
                  <c:v>8.9719214434760914</c:v>
                </c:pt>
                <c:pt idx="14">
                  <c:v>9.1107489775051143</c:v>
                </c:pt>
                <c:pt idx="15">
                  <c:v>9.3321036429239985</c:v>
                </c:pt>
                <c:pt idx="16">
                  <c:v>9.4523161210751994</c:v>
                </c:pt>
                <c:pt idx="17">
                  <c:v>10.578864828210385</c:v>
                </c:pt>
                <c:pt idx="18">
                  <c:v>17.532615489513613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0BD-4F39-8592-7FAA44D38D6D}"/>
            </c:ext>
          </c:extLst>
        </c:ser>
        <c:ser>
          <c:idx val="1"/>
          <c:order val="1"/>
          <c:tx>
            <c:strRef>
              <c:f>'TASA DE DESEMPLEO'!$E$241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7"/>
              <c:layout>
                <c:manualLayout>
                  <c:x val="-3.2390779156102431E-2"/>
                  <c:y val="-1.2489338116633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34-49C0-B65D-D250CC1D91B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7E-457F-AB85-25F167FBB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DESEMPLEO'!$C$243:$C$261</c:f>
              <c:strCache>
                <c:ptCount val="19"/>
                <c:pt idx="0">
                  <c:v>Jul - Sep 2002</c:v>
                </c:pt>
                <c:pt idx="1">
                  <c:v>Jul - Sep 2003</c:v>
                </c:pt>
                <c:pt idx="2">
                  <c:v>Jul - Sep 2004</c:v>
                </c:pt>
                <c:pt idx="3">
                  <c:v>Jul - Sep 2005</c:v>
                </c:pt>
                <c:pt idx="4">
                  <c:v>Jul - Sep 2006</c:v>
                </c:pt>
                <c:pt idx="5">
                  <c:v>Jul - Sep 2007</c:v>
                </c:pt>
                <c:pt idx="6">
                  <c:v>Jul - Sep 2008</c:v>
                </c:pt>
                <c:pt idx="7">
                  <c:v>Jul - Sep 2009</c:v>
                </c:pt>
                <c:pt idx="8">
                  <c:v>Jul - Sep 2010</c:v>
                </c:pt>
                <c:pt idx="9">
                  <c:v>Jul - Sep 2011</c:v>
                </c:pt>
                <c:pt idx="10">
                  <c:v>Jul - Sep 2012</c:v>
                </c:pt>
                <c:pt idx="11">
                  <c:v>Jul - Sep 2013</c:v>
                </c:pt>
                <c:pt idx="12">
                  <c:v>Jul - Sep 2014</c:v>
                </c:pt>
                <c:pt idx="13">
                  <c:v>Jul - Sep 2015</c:v>
                </c:pt>
                <c:pt idx="14">
                  <c:v>Jul - Sep 2016</c:v>
                </c:pt>
                <c:pt idx="15">
                  <c:v>Jul - Sep 2017</c:v>
                </c:pt>
                <c:pt idx="16">
                  <c:v>Jul - Sep 2018</c:v>
                </c:pt>
                <c:pt idx="17">
                  <c:v>Jul - Sep 2019</c:v>
                </c:pt>
                <c:pt idx="18">
                  <c:v>Jul - Sep 2020</c:v>
                </c:pt>
              </c:strCache>
            </c:strRef>
          </c:cat>
          <c:val>
            <c:numRef>
              <c:f>'TASA DE DESEMPLEO'!$E$243:$E$261</c:f>
              <c:numCache>
                <c:formatCode>_(* #,##0.00_);_(* \(#,##0.00\);_(* "-"??_);_(@_)</c:formatCode>
                <c:ptCount val="19"/>
                <c:pt idx="0">
                  <c:v>16.87197495071495</c:v>
                </c:pt>
                <c:pt idx="1">
                  <c:v>16.206597073744291</c:v>
                </c:pt>
                <c:pt idx="2">
                  <c:v>14.148859635504332</c:v>
                </c:pt>
                <c:pt idx="3">
                  <c:v>13.141960098326194</c:v>
                </c:pt>
                <c:pt idx="4">
                  <c:v>13.464106945532148</c:v>
                </c:pt>
                <c:pt idx="5">
                  <c:v>11.691060481311029</c:v>
                </c:pt>
                <c:pt idx="6">
                  <c:v>11.978898986729032</c:v>
                </c:pt>
                <c:pt idx="7">
                  <c:v>13.274240772421994</c:v>
                </c:pt>
                <c:pt idx="8">
                  <c:v>12.413362957945901</c:v>
                </c:pt>
                <c:pt idx="9">
                  <c:v>11.200255653036059</c:v>
                </c:pt>
                <c:pt idx="10">
                  <c:v>11.103302695401931</c:v>
                </c:pt>
                <c:pt idx="11">
                  <c:v>10.159048135206653</c:v>
                </c:pt>
                <c:pt idx="12">
                  <c:v>9.6475031539035001</c:v>
                </c:pt>
                <c:pt idx="13">
                  <c:v>9.4561734506784312</c:v>
                </c:pt>
                <c:pt idx="14">
                  <c:v>10.028848912537015</c:v>
                </c:pt>
                <c:pt idx="15">
                  <c:v>10.38034672822808</c:v>
                </c:pt>
                <c:pt idx="16">
                  <c:v>10.515840994165478</c:v>
                </c:pt>
                <c:pt idx="17">
                  <c:v>11.316608607779791</c:v>
                </c:pt>
                <c:pt idx="18">
                  <c:v>19.63947218653092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0BD-4F39-8592-7FAA44D38D6D}"/>
            </c:ext>
          </c:extLst>
        </c:ser>
        <c:ser>
          <c:idx val="2"/>
          <c:order val="2"/>
          <c:tx>
            <c:strRef>
              <c:f>'TASA DE DESEMPLEO'!$F$241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BD-4F39-8592-7FAA44D38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DESEMPLEO'!$C$243:$C$261</c:f>
              <c:strCache>
                <c:ptCount val="19"/>
                <c:pt idx="0">
                  <c:v>Jul - Sep 2002</c:v>
                </c:pt>
                <c:pt idx="1">
                  <c:v>Jul - Sep 2003</c:v>
                </c:pt>
                <c:pt idx="2">
                  <c:v>Jul - Sep 2004</c:v>
                </c:pt>
                <c:pt idx="3">
                  <c:v>Jul - Sep 2005</c:v>
                </c:pt>
                <c:pt idx="4">
                  <c:v>Jul - Sep 2006</c:v>
                </c:pt>
                <c:pt idx="5">
                  <c:v>Jul - Sep 2007</c:v>
                </c:pt>
                <c:pt idx="6">
                  <c:v>Jul - Sep 2008</c:v>
                </c:pt>
                <c:pt idx="7">
                  <c:v>Jul - Sep 2009</c:v>
                </c:pt>
                <c:pt idx="8">
                  <c:v>Jul - Sep 2010</c:v>
                </c:pt>
                <c:pt idx="9">
                  <c:v>Jul - Sep 2011</c:v>
                </c:pt>
                <c:pt idx="10">
                  <c:v>Jul - Sep 2012</c:v>
                </c:pt>
                <c:pt idx="11">
                  <c:v>Jul - Sep 2013</c:v>
                </c:pt>
                <c:pt idx="12">
                  <c:v>Jul - Sep 2014</c:v>
                </c:pt>
                <c:pt idx="13">
                  <c:v>Jul - Sep 2015</c:v>
                </c:pt>
                <c:pt idx="14">
                  <c:v>Jul - Sep 2016</c:v>
                </c:pt>
                <c:pt idx="15">
                  <c:v>Jul - Sep 2017</c:v>
                </c:pt>
                <c:pt idx="16">
                  <c:v>Jul - Sep 2018</c:v>
                </c:pt>
                <c:pt idx="17">
                  <c:v>Jul - Sep 2019</c:v>
                </c:pt>
                <c:pt idx="18">
                  <c:v>Jul - Sep 2020</c:v>
                </c:pt>
              </c:strCache>
            </c:strRef>
          </c:cat>
          <c:val>
            <c:numRef>
              <c:f>'TASA DE DESEMPLEO'!$F$243:$F$261</c:f>
              <c:numCache>
                <c:formatCode>_(* #,##0.00_);_(* \(#,##0.00\);_(* "-"??_);_(@_)</c:formatCode>
                <c:ptCount val="19"/>
                <c:pt idx="0">
                  <c:v>10.037409794851696</c:v>
                </c:pt>
                <c:pt idx="1">
                  <c:v>8.6463060648917303</c:v>
                </c:pt>
                <c:pt idx="2">
                  <c:v>8.6058265930398914</c:v>
                </c:pt>
                <c:pt idx="3">
                  <c:v>6.7282439876283444</c:v>
                </c:pt>
                <c:pt idx="4">
                  <c:v>10.012739833916049</c:v>
                </c:pt>
                <c:pt idx="5">
                  <c:v>8.05486077120133</c:v>
                </c:pt>
                <c:pt idx="6">
                  <c:v>9.2846098326303537</c:v>
                </c:pt>
                <c:pt idx="7">
                  <c:v>8.2787388995939661</c:v>
                </c:pt>
                <c:pt idx="8">
                  <c:v>8.0830903285337232</c:v>
                </c:pt>
                <c:pt idx="9">
                  <c:v>7.7069284657041131</c:v>
                </c:pt>
                <c:pt idx="10">
                  <c:v>6.7201619604390697</c:v>
                </c:pt>
                <c:pt idx="11">
                  <c:v>6.4376745169512128</c:v>
                </c:pt>
                <c:pt idx="12">
                  <c:v>5.7442463861454938</c:v>
                </c:pt>
                <c:pt idx="13">
                  <c:v>7.1065530608248162</c:v>
                </c:pt>
                <c:pt idx="14">
                  <c:v>5.5691804128731448</c:v>
                </c:pt>
                <c:pt idx="15">
                  <c:v>5.345105805314061</c:v>
                </c:pt>
                <c:pt idx="16">
                  <c:v>5.3524879608931588</c:v>
                </c:pt>
                <c:pt idx="17">
                  <c:v>7.6720978870112422</c:v>
                </c:pt>
                <c:pt idx="18">
                  <c:v>9.3245669967870111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0BD-4F39-8592-7FAA44D3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250928"/>
        <c:axId val="-97252016"/>
      </c:lineChart>
      <c:catAx>
        <c:axId val="-9725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2016"/>
        <c:crosses val="autoZero"/>
        <c:auto val="1"/>
        <c:lblAlgn val="ctr"/>
        <c:lblOffset val="100"/>
        <c:noMultiLvlLbl val="0"/>
      </c:catAx>
      <c:valAx>
        <c:axId val="-97252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'OCUPADOS NACIONAL'!$C$4</c:f>
              <c:strCache>
                <c:ptCount val="1"/>
                <c:pt idx="0">
                  <c:v>Ocupados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F-4986-9CA3-A0E4C7C1A10C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F-4986-9CA3-A0E4C7C1A1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NACIONAL'!$B$5:$B$20</c:f>
              <c:strCache>
                <c:ptCount val="16"/>
                <c:pt idx="0">
                  <c:v>Ocupados Total Nacional</c:v>
                </c:pt>
                <c:pt idx="1">
                  <c:v>No informa</c:v>
                </c:pt>
                <c:pt idx="2">
                  <c:v>Explotación de minas y canteras</c:v>
                </c:pt>
                <c:pt idx="3">
                  <c:v>Suministro de electricidad gas, agua y gestión de desechos</c:v>
                </c:pt>
                <c:pt idx="4">
                  <c:v>Actividades inmobiliarias</c:v>
                </c:pt>
                <c:pt idx="5">
                  <c:v>Actividades financieras y de seguros</c:v>
                </c:pt>
                <c:pt idx="6">
                  <c:v>Información y comunicaciones</c:v>
                </c:pt>
                <c:pt idx="7">
                  <c:v>Actividades profesionales, científicas, técnicas y servicios administrativos</c:v>
                </c:pt>
                <c:pt idx="8">
                  <c:v>Alojamiento y servicios de comida</c:v>
                </c:pt>
                <c:pt idx="9">
                  <c:v>Transporte y almacenamiento</c:v>
                </c:pt>
                <c:pt idx="10">
                  <c:v>Construcción</c:v>
                </c:pt>
                <c:pt idx="11">
                  <c:v>Actividades artísticas, entretenimiento, recreación y otras actividades de servicios</c:v>
                </c:pt>
                <c:pt idx="12">
                  <c:v>Industrias manufactureras</c:v>
                </c:pt>
                <c:pt idx="13">
                  <c:v>Administración pública y defensa, educación y atención de la salud humana</c:v>
                </c:pt>
                <c:pt idx="14">
                  <c:v>Agricultura, ganadería, caza, silvicultura y pesca</c:v>
                </c:pt>
                <c:pt idx="15">
                  <c:v>Comercio y reparación de vehículos</c:v>
                </c:pt>
              </c:strCache>
            </c:strRef>
          </c:cat>
          <c:val>
            <c:numRef>
              <c:f>'OCUPADOS NACIONAL'!$C$5:$C$20</c:f>
              <c:numCache>
                <c:formatCode>#,##0</c:formatCode>
                <c:ptCount val="16"/>
                <c:pt idx="0">
                  <c:v>19304.195400000001</c:v>
                </c:pt>
                <c:pt idx="1">
                  <c:v>2.7450333333333332</c:v>
                </c:pt>
                <c:pt idx="2">
                  <c:v>200.18820000000002</c:v>
                </c:pt>
                <c:pt idx="3">
                  <c:v>224.09936666666667</c:v>
                </c:pt>
                <c:pt idx="4">
                  <c:v>241.10536666666667</c:v>
                </c:pt>
                <c:pt idx="5">
                  <c:v>266.09626666666668</c:v>
                </c:pt>
                <c:pt idx="6">
                  <c:v>279.11169999999998</c:v>
                </c:pt>
                <c:pt idx="7">
                  <c:v>1163.0207666666668</c:v>
                </c:pt>
                <c:pt idx="8">
                  <c:v>1213.6074666666666</c:v>
                </c:pt>
                <c:pt idx="9">
                  <c:v>1298.2874333333332</c:v>
                </c:pt>
                <c:pt idx="10">
                  <c:v>1382.1346333333333</c:v>
                </c:pt>
                <c:pt idx="11">
                  <c:v>1608.9723999999999</c:v>
                </c:pt>
                <c:pt idx="12">
                  <c:v>2125.5509333333334</c:v>
                </c:pt>
                <c:pt idx="13">
                  <c:v>2169.7224333333338</c:v>
                </c:pt>
                <c:pt idx="14">
                  <c:v>3456.6570333333329</c:v>
                </c:pt>
                <c:pt idx="15">
                  <c:v>3672.8963666666664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CF-4986-9CA3-A0E4C7C1A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NACIONAL'!$C$4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D6-4DAB-85B2-BB0674E2107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D6-4DAB-85B2-BB0674E2107B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D6-4DAB-85B2-BB0674E2107B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D6-4DAB-85B2-BB0674E210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NACIONAL'!$B$5:$B$20</c:f>
              <c:strCache>
                <c:ptCount val="16"/>
                <c:pt idx="0">
                  <c:v>Ocupados Total Nacional</c:v>
                </c:pt>
                <c:pt idx="1">
                  <c:v>Comercio y reparación de vehículos</c:v>
                </c:pt>
                <c:pt idx="2">
                  <c:v>Alojamiento y servicios de comida</c:v>
                </c:pt>
                <c:pt idx="3">
                  <c:v>Actividades artísticas, entretenimiento, recreación y otras actividades de servicios</c:v>
                </c:pt>
                <c:pt idx="4">
                  <c:v>Administración pública y defensa, educación y atención de la salud humana</c:v>
                </c:pt>
                <c:pt idx="5">
                  <c:v>Industrias manufactureras</c:v>
                </c:pt>
                <c:pt idx="6">
                  <c:v>Transporte y almacenamiento</c:v>
                </c:pt>
                <c:pt idx="7">
                  <c:v>Actividades profesionales, científicas, técnicas y servicios administrativos</c:v>
                </c:pt>
                <c:pt idx="8">
                  <c:v>Construcción</c:v>
                </c:pt>
                <c:pt idx="9">
                  <c:v>Actividades inmobiliarias</c:v>
                </c:pt>
                <c:pt idx="10">
                  <c:v>Actividades financieras y de seguros</c:v>
                </c:pt>
                <c:pt idx="11">
                  <c:v>Información y comunicaciones</c:v>
                </c:pt>
                <c:pt idx="12">
                  <c:v>Agricultura, ganadería, caza, silvicultura y pesca</c:v>
                </c:pt>
                <c:pt idx="13">
                  <c:v>No informa</c:v>
                </c:pt>
                <c:pt idx="14">
                  <c:v>Suministro de electricidad gas, agua y gestión de desechos</c:v>
                </c:pt>
                <c:pt idx="15">
                  <c:v>Explotación de minas y canteras</c:v>
                </c:pt>
              </c:strCache>
            </c:strRef>
          </c:cat>
          <c:val>
            <c:numRef>
              <c:f>'BALANCE NACIONAL'!$C$5:$C$20</c:f>
              <c:numCache>
                <c:formatCode>#,##0</c:formatCode>
                <c:ptCount val="16"/>
                <c:pt idx="0">
                  <c:v>-2857.6414333333341</c:v>
                </c:pt>
                <c:pt idx="1">
                  <c:v>-533.74296666666714</c:v>
                </c:pt>
                <c:pt idx="2">
                  <c:v>-447.77130000000011</c:v>
                </c:pt>
                <c:pt idx="3">
                  <c:v>-447.52233333333356</c:v>
                </c:pt>
                <c:pt idx="4">
                  <c:v>-398.90093333333289</c:v>
                </c:pt>
                <c:pt idx="5">
                  <c:v>-255.16613333333316</c:v>
                </c:pt>
                <c:pt idx="6">
                  <c:v>-241.82796666666673</c:v>
                </c:pt>
                <c:pt idx="7">
                  <c:v>-237.29179999999997</c:v>
                </c:pt>
                <c:pt idx="8">
                  <c:v>-137.65599999999995</c:v>
                </c:pt>
                <c:pt idx="9">
                  <c:v>-62.396999999999991</c:v>
                </c:pt>
                <c:pt idx="10">
                  <c:v>-58.372799999999984</c:v>
                </c:pt>
                <c:pt idx="11">
                  <c:v>-38.423766666666722</c:v>
                </c:pt>
                <c:pt idx="12">
                  <c:v>-13.300600000000486</c:v>
                </c:pt>
                <c:pt idx="13">
                  <c:v>2.0286333333333331</c:v>
                </c:pt>
                <c:pt idx="14">
                  <c:v>3.0217666666666787</c:v>
                </c:pt>
                <c:pt idx="15">
                  <c:v>9.6817666666667037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D6-4DAB-85B2-BB0674E21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43-4885-A2FF-27F2DCF56189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43-4885-A2FF-27F2DCF5618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6C-4999-A035-3BE8D3F2FF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RURAL'!$B$5:$B$20</c:f>
              <c:strCache>
                <c:ptCount val="16"/>
                <c:pt idx="0">
                  <c:v>Ocupados Centros poblados y rural disperso</c:v>
                </c:pt>
                <c:pt idx="1">
                  <c:v>No informa</c:v>
                </c:pt>
                <c:pt idx="2">
                  <c:v>Información y comunicaciones</c:v>
                </c:pt>
                <c:pt idx="3">
                  <c:v>Actividades financieras y de seguros</c:v>
                </c:pt>
                <c:pt idx="4">
                  <c:v>Actividades inmobiliarias</c:v>
                </c:pt>
                <c:pt idx="5">
                  <c:v>Suministro de electricidad gas, agua y gestión de desechos</c:v>
                </c:pt>
                <c:pt idx="6">
                  <c:v>Actividades profesionales, científicas, técnicas y servicios administrativos</c:v>
                </c:pt>
                <c:pt idx="7">
                  <c:v>Explotación de minas y canteras</c:v>
                </c:pt>
                <c:pt idx="8">
                  <c:v>Alojamiento y servicios de comida</c:v>
                </c:pt>
                <c:pt idx="9">
                  <c:v>Transporte y almacenamiento</c:v>
                </c:pt>
                <c:pt idx="10">
                  <c:v>Administración pública y defensa, educación y atención de la salud humana</c:v>
                </c:pt>
                <c:pt idx="11">
                  <c:v>Construcción</c:v>
                </c:pt>
                <c:pt idx="12">
                  <c:v>Actividades artísticas, entretenimiento, recreación y otras actividades de servicios</c:v>
                </c:pt>
                <c:pt idx="13">
                  <c:v>Industrias manufactureras</c:v>
                </c:pt>
                <c:pt idx="14">
                  <c:v>Comercio y reparación de vehículos</c:v>
                </c:pt>
                <c:pt idx="15">
                  <c:v>Agricultura, ganadería, caza, silvicultura y pesca</c:v>
                </c:pt>
              </c:strCache>
            </c:strRef>
          </c:cat>
          <c:val>
            <c:numRef>
              <c:f>'OCUPADOS RURAL'!$C$5:$C$20</c:f>
              <c:numCache>
                <c:formatCode>#,##0</c:formatCode>
                <c:ptCount val="16"/>
                <c:pt idx="0">
                  <c:v>4335.3913333333339</c:v>
                </c:pt>
                <c:pt idx="1">
                  <c:v>0</c:v>
                </c:pt>
                <c:pt idx="2">
                  <c:v>4.130066666666667</c:v>
                </c:pt>
                <c:pt idx="3">
                  <c:v>7.9019000000000004</c:v>
                </c:pt>
                <c:pt idx="4">
                  <c:v>10.730933333333335</c:v>
                </c:pt>
                <c:pt idx="5">
                  <c:v>15.198300000000001</c:v>
                </c:pt>
                <c:pt idx="6">
                  <c:v>58.972133333333325</c:v>
                </c:pt>
                <c:pt idx="7">
                  <c:v>89.322966666666673</c:v>
                </c:pt>
                <c:pt idx="8">
                  <c:v>127.74316666666668</c:v>
                </c:pt>
                <c:pt idx="9">
                  <c:v>138.35193333333333</c:v>
                </c:pt>
                <c:pt idx="10">
                  <c:v>148.12980000000002</c:v>
                </c:pt>
                <c:pt idx="11">
                  <c:v>183.9648</c:v>
                </c:pt>
                <c:pt idx="12">
                  <c:v>204.02603333333332</c:v>
                </c:pt>
                <c:pt idx="13">
                  <c:v>232.54319999999998</c:v>
                </c:pt>
                <c:pt idx="14">
                  <c:v>365.28160000000003</c:v>
                </c:pt>
                <c:pt idx="15">
                  <c:v>2749.0944999999997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43-4885-A2FF-27F2DCF5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RURAL'!$C$4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7-4790-B094-4152163FD59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F25-449B-838A-E76E86C1994E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7-4790-B094-4152163FD5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RURAL'!$B$5:$B$20</c:f>
              <c:strCache>
                <c:ptCount val="16"/>
                <c:pt idx="0">
                  <c:v>Ocupados Centros poblados y rural disperso</c:v>
                </c:pt>
                <c:pt idx="1">
                  <c:v>Agricultura, ganadería, caza, silvicultura y pesca</c:v>
                </c:pt>
                <c:pt idx="2">
                  <c:v>Alojamiento y servicios de comida</c:v>
                </c:pt>
                <c:pt idx="3">
                  <c:v>Comercio y reparación de vehículos</c:v>
                </c:pt>
                <c:pt idx="4">
                  <c:v>Actividades artísticas, entretenimiento, recreación y otras actividades de servicios</c:v>
                </c:pt>
                <c:pt idx="5">
                  <c:v>Actividades profesionales, científicas, técnicas y servicios administrativos</c:v>
                </c:pt>
                <c:pt idx="6">
                  <c:v>Transporte y almacenamiento</c:v>
                </c:pt>
                <c:pt idx="7">
                  <c:v>Administración pública y defensa, educación y atención de la salud humana</c:v>
                </c:pt>
                <c:pt idx="8">
                  <c:v>Información y comunicaciones</c:v>
                </c:pt>
                <c:pt idx="9">
                  <c:v>Suministro de electricidad gas, agua y gestión de desechos</c:v>
                </c:pt>
                <c:pt idx="10">
                  <c:v>Actividades inmobiliarias</c:v>
                </c:pt>
                <c:pt idx="11">
                  <c:v>No informa</c:v>
                </c:pt>
                <c:pt idx="12">
                  <c:v>Actividades financieras y de seguros</c:v>
                </c:pt>
                <c:pt idx="13">
                  <c:v>Explotación de minas y canteras</c:v>
                </c:pt>
                <c:pt idx="14">
                  <c:v>Industrias manufactureras</c:v>
                </c:pt>
                <c:pt idx="15">
                  <c:v>Construcción</c:v>
                </c:pt>
              </c:strCache>
            </c:strRef>
          </c:cat>
          <c:val>
            <c:numRef>
              <c:f>'BALANCE RURAL'!$C$5:$C$20</c:f>
              <c:numCache>
                <c:formatCode>_-* #,##0_-;\-* #,##0_-;_-* "-"??_-;_-@_-</c:formatCode>
                <c:ptCount val="16"/>
                <c:pt idx="0">
                  <c:v>-296.5692999999992</c:v>
                </c:pt>
                <c:pt idx="1">
                  <c:v>-106.71226666666689</c:v>
                </c:pt>
                <c:pt idx="2">
                  <c:v>-78.505633333333307</c:v>
                </c:pt>
                <c:pt idx="3">
                  <c:v>-61.243666666666684</c:v>
                </c:pt>
                <c:pt idx="4">
                  <c:v>-48.422766666666661</c:v>
                </c:pt>
                <c:pt idx="5">
                  <c:v>-16.831099999999999</c:v>
                </c:pt>
                <c:pt idx="6">
                  <c:v>-12.088599999999985</c:v>
                </c:pt>
                <c:pt idx="7">
                  <c:v>-6.6675333333332958</c:v>
                </c:pt>
                <c:pt idx="8">
                  <c:v>-6.3009333333333322</c:v>
                </c:pt>
                <c:pt idx="9">
                  <c:v>-6.2933666666666621</c:v>
                </c:pt>
                <c:pt idx="10">
                  <c:v>-4.1671666666666649</c:v>
                </c:pt>
                <c:pt idx="11">
                  <c:v>0</c:v>
                </c:pt>
                <c:pt idx="12">
                  <c:v>2.3025666666666664</c:v>
                </c:pt>
                <c:pt idx="13">
                  <c:v>3.7427666666666823</c:v>
                </c:pt>
                <c:pt idx="14">
                  <c:v>6.4090333333332978</c:v>
                </c:pt>
                <c:pt idx="15">
                  <c:v>38.209366666666654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7-4790-B094-4152163FD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0.05511</cdr:x>
      <cdr:y>0.10027</cdr:y>
    </cdr:from>
    <cdr:to>
      <cdr:x>0.91603</cdr:x>
      <cdr:y>0.14489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43923" y="491714"/>
          <a:ext cx="10059853" cy="2188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0.01102</cdr:x>
      <cdr:y>0.19999</cdr:y>
    </cdr:from>
    <cdr:to>
      <cdr:x>0.98898</cdr:x>
      <cdr:y>0.26408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109387" y="980206"/>
          <a:ext cx="9707490" cy="314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0.05675</cdr:x>
      <cdr:y>0.0334</cdr:y>
    </cdr:from>
    <cdr:to>
      <cdr:x>0.96338</cdr:x>
      <cdr:y>0.09198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3097" y="168949"/>
          <a:ext cx="10593882" cy="2962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0.86999</cdr:y>
    </cdr:from>
    <cdr:to>
      <cdr:x>0.97419</cdr:x>
      <cdr:y>0.93408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0" y="4173117"/>
          <a:ext cx="9846256" cy="3074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30/10/2020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8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56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1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99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7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Septiembre y trimestre móvil 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julio - septiembre de 2020</a:t>
            </a: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octubre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 , variación y contribución  a la variación de la población ocupada según ramas de actividad centro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julio/20 – septiembre/20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sector económico con la mayor participación en la generación de empleo en el campo, fue el sector agricultura, ganadería caza y pesca con el 63,4%, quien presentó una variación de -3,7% respecto al mismo periodo del año anterior y una contribución de -2,3 puntos porcentuales.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9DE9EF-B01F-4DE5-9DAD-826A6F56C32A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25C98A-0ED5-44FA-BE12-187C9CE8A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0" t="42758" r="12586" b="14023"/>
          <a:stretch/>
        </p:blipFill>
        <p:spPr>
          <a:xfrm>
            <a:off x="779588" y="1871800"/>
            <a:ext cx="11041275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porcentual, variación y contribución a la variación de la población ocupada según posición ocupacional centros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julio/20 – septiembre/20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posiciones ocupacionales con mayor participación durante el trimestre en los centros poblados y rural disperso fueron: trabajador por cuenta propia (51,8%) y obrero, empleado particular (16,9%). Estas dos posiciones concentraron el 68,7% de la población ocupada y tuvieron una contribución de -4,0 puntos porcentuales.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763505-EBC8-4C33-AA7C-D70FE93D4D5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9BEDE5-88EE-43DA-A775-EBA6652EF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9" t="34176" r="14569" b="19214"/>
          <a:stretch/>
        </p:blipFill>
        <p:spPr>
          <a:xfrm>
            <a:off x="714000" y="1702536"/>
            <a:ext cx="10764000" cy="36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 septiembre 2001-2020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15,77%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5,55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6205828" y="5211202"/>
            <a:ext cx="5834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 explica por el aumento en </a:t>
            </a:r>
            <a:r>
              <a:rPr lang="es-MX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1,3 millones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desocupados y la disminución de </a:t>
            </a:r>
            <a:r>
              <a:rPr lang="es-MX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741 mil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personas en la población económicamente activa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E974797-17D5-494F-BBB8-116445759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004393"/>
              </p:ext>
            </p:extLst>
          </p:nvPr>
        </p:nvGraphicFramePr>
        <p:xfrm>
          <a:off x="1107820" y="1073645"/>
          <a:ext cx="10100439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34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septiembre (2019-2020)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52248" y="5212324"/>
            <a:ext cx="11589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septiembre,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2,0 millones de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septiembre de 2019. Por su parte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aumentó en 88 mil ocupados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siendo la única actividad que aportó nuevos ocupados este mes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A5CF79A-893A-4CD2-90D4-D7809B50C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41884"/>
              </p:ext>
            </p:extLst>
          </p:nvPr>
        </p:nvGraphicFramePr>
        <p:xfrm>
          <a:off x="239234" y="948039"/>
          <a:ext cx="11901457" cy="4035208"/>
        </p:xfrm>
        <a:graphic>
          <a:graphicData uri="http://schemas.openxmlformats.org/drawingml/2006/table">
            <a:tbl>
              <a:tblPr/>
              <a:tblGrid>
                <a:gridCol w="7128000">
                  <a:extLst>
                    <a:ext uri="{9D8B030D-6E8A-4147-A177-3AD203B41FA5}">
                      <a16:colId xmlns:a16="http://schemas.microsoft.com/office/drawing/2014/main" val="216691866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6594896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864119397"/>
                    </a:ext>
                  </a:extLst>
                </a:gridCol>
                <a:gridCol w="957457">
                  <a:extLst>
                    <a:ext uri="{9D8B030D-6E8A-4147-A177-3AD203B41FA5}">
                      <a16:colId xmlns:a16="http://schemas.microsoft.com/office/drawing/2014/main" val="2840127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1842266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43186580"/>
                    </a:ext>
                  </a:extLst>
                </a:gridCol>
              </a:tblGrid>
              <a:tr h="4211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Septiembre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2019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Septiembre 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Distribución </a:t>
                      </a:r>
                    </a:p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absoluta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Contribución </a:t>
                      </a:r>
                    </a:p>
                    <a:p>
                      <a:pPr algn="ct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 </a:t>
                      </a: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p.p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62026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917967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2.194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32552"/>
                  </a:ext>
                </a:extLst>
              </a:tr>
              <a:tr h="227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71478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06517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3.913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953214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44699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2.343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1718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87682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497164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042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277306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91283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 gas, agua y gestión de desechos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962288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206263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145271" y="498324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</p:spTree>
    <p:extLst>
      <p:ext uri="{BB962C8B-B14F-4D97-AF65-F5344CB8AC3E}">
        <p14:creationId xmlns:p14="http://schemas.microsoft.com/office/powerpoint/2010/main" val="11450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y principales indicadores del mercado laboral en los centros poblados y rural disperso septiembre (2019-2020)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2028494" y="4524399"/>
            <a:ext cx="9905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septiembre, </a:t>
            </a:r>
            <a:r>
              <a:rPr lang="es-MX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tasa de desempleo en el sector rural fue de 7,9%</a:t>
            </a: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ubicándose en el mismo nivel de la tasa presentada en septiembre de 2019 (7,9%).</a:t>
            </a:r>
          </a:p>
          <a:p>
            <a:pPr algn="just"/>
            <a:endParaRPr lang="es-MX" dirty="0">
              <a:solidFill>
                <a:srgbClr val="27689D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disminución de la población económicamente activa (-173 mil personas), acompañada de una reducción en el número de ocupados (-159 mil personas), permiten inferir que la población que ha perdido su empleo en el sector rural sigue moviéndose en época de pandemia a la inactividad (93 mil personas), aunque en menor medida que en meses anteriores. </a:t>
            </a:r>
            <a:endParaRPr lang="es-MX" b="1" dirty="0">
              <a:solidFill>
                <a:srgbClr val="27689D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F157F4-22D7-48A6-B8D2-E536DE1DAC1A}"/>
              </a:ext>
            </a:extLst>
          </p:cNvPr>
          <p:cNvSpPr/>
          <p:nvPr/>
        </p:nvSpPr>
        <p:spPr>
          <a:xfrm>
            <a:off x="114737" y="3852641"/>
            <a:ext cx="5711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1AA2354-80B2-48F7-82A9-6B0851F06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07152"/>
              </p:ext>
            </p:extLst>
          </p:nvPr>
        </p:nvGraphicFramePr>
        <p:xfrm>
          <a:off x="145490" y="1722035"/>
          <a:ext cx="5832000" cy="2105181"/>
        </p:xfrm>
        <a:graphic>
          <a:graphicData uri="http://schemas.openxmlformats.org/drawingml/2006/table">
            <a:tbl>
              <a:tblPr/>
              <a:tblGrid>
                <a:gridCol w="3564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Septiembre </a:t>
                      </a:r>
                      <a:b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Septiembre </a:t>
                      </a:r>
                      <a:b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económicamente activa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   4.934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   4.761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     173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4.542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4.383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Inactivos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967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TGP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8245B93-D489-452E-AA18-7C2F4181C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13838"/>
              </p:ext>
            </p:extLst>
          </p:nvPr>
        </p:nvGraphicFramePr>
        <p:xfrm>
          <a:off x="6053961" y="1028749"/>
          <a:ext cx="6096000" cy="34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trimestre móvil julio – septiembre (2002-2020)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17,53%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6,95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144133" y="514380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02505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9,32%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3" y="5161010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1,65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062745"/>
              </p:ext>
            </p:extLst>
          </p:nvPr>
        </p:nvGraphicFramePr>
        <p:xfrm>
          <a:off x="325821" y="1046511"/>
          <a:ext cx="11161985" cy="409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trimestre móvil julio – septiembre de 2020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es la segunda fue la actividad económica que ocupó en el trimestre a más personas en el país con 3,5 millones de ocupados (17,9%).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164952"/>
              </p:ext>
            </p:extLst>
          </p:nvPr>
        </p:nvGraphicFramePr>
        <p:xfrm>
          <a:off x="376601" y="1132200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13 mil ocupados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505913"/>
              </p:ext>
            </p:extLst>
          </p:nvPr>
        </p:nvGraphicFramePr>
        <p:xfrm>
          <a:off x="1301032" y="1303283"/>
          <a:ext cx="9926265" cy="490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trimestre móvil julio – septiembre (2019 – 2020)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j-lt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j-lt"/>
              </a:rPr>
              <a:t>Sector Rural (miles de personas) trimestre móvil julio – septiembre de 2020</a:t>
            </a:r>
            <a:endParaRPr lang="es-ES" altLang="es-CO" sz="2400" b="1" dirty="0">
              <a:solidFill>
                <a:srgbClr val="395F9B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es la actividad económica que ocupa a más personas en el sector rural. </a:t>
            </a:r>
            <a:endParaRPr lang="es-CO" b="1" dirty="0"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7AC9BD-9CD3-4988-ABCF-2EC670A4EA17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936667"/>
              </p:ext>
            </p:extLst>
          </p:nvPr>
        </p:nvGraphicFramePr>
        <p:xfrm>
          <a:off x="135962" y="1272553"/>
          <a:ext cx="11684901" cy="505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03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276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j-lt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j-lt"/>
              </a:rPr>
              <a:t>Sector rural (miles de personas) trimestre móvil julio – septiembre (2019 – 2020)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107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04650AD-E6F4-4E26-B42B-61797AFD3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010704"/>
              </p:ext>
            </p:extLst>
          </p:nvPr>
        </p:nvGraphicFramePr>
        <p:xfrm>
          <a:off x="1042461" y="1377474"/>
          <a:ext cx="10107078" cy="47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620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70541C-AC18-4DEB-8924-B05F4CC38565}"/>
</file>

<file path=customXml/itemProps2.xml><?xml version="1.0" encoding="utf-8"?>
<ds:datastoreItem xmlns:ds="http://schemas.openxmlformats.org/officeDocument/2006/customXml" ds:itemID="{7A58A483-1444-49BE-AA10-02017836C9EE}"/>
</file>

<file path=customXml/itemProps3.xml><?xml version="1.0" encoding="utf-8"?>
<ds:datastoreItem xmlns:ds="http://schemas.openxmlformats.org/officeDocument/2006/customXml" ds:itemID="{BACCC347-8B12-4913-BB51-424D2EF36F7A}"/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1050</Words>
  <Application>Microsoft Office PowerPoint</Application>
  <PresentationFormat>Panorámica</PresentationFormat>
  <Paragraphs>219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231</cp:revision>
  <dcterms:created xsi:type="dcterms:W3CDTF">2019-02-12T04:28:07Z</dcterms:created>
  <dcterms:modified xsi:type="dcterms:W3CDTF">2020-10-30T18:49:56Z</dcterms:modified>
</cp:coreProperties>
</file>