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drawing3.xml" ContentType="application/vnd.openxmlformats-officedocument.drawingml.chartshapes+xml"/>
  <Override PartName="/ppt/drawings/drawing4.xml" ContentType="application/vnd.openxmlformats-officedocument.drawingml.chartshapes+xml"/>
  <Override PartName="/ppt/presentation.xml" ContentType="application/vnd.openxmlformats-officedocument.presentationml.presentation.main+xml"/>
  <Override PartName="/ppt/drawings/drawing1.xml" ContentType="application/vnd.openxmlformats-officedocument.drawingml.chartshapes+xml"/>
  <Override PartName="/ppt/drawings/drawing2.xml" ContentType="application/vnd.openxmlformats-officedocument.drawingml.chartshapes+xml"/>
  <Override PartName="/ppt/drawings/drawing5.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olors4.xml" ContentType="application/vnd.ms-office.chartcolorstyle+xml"/>
  <Override PartName="/ppt/theme/theme2.xml" ContentType="application/vnd.openxmlformats-officedocument.theme+xml"/>
  <Override PartName="/ppt/charts/chart4.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style4.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olors8.xml" ContentType="application/vnd.ms-office.chartcolorstyle+xml"/>
  <Override PartName="/ppt/charts/colors7.xml" ContentType="application/vnd.ms-office.chartcolorstyle+xml"/>
  <Override PartName="/ppt/charts/style7.xml" ContentType="application/vnd.ms-office.chartstyle+xml"/>
  <Override PartName="/ppt/theme/themeOverride4.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Override2.xml" ContentType="application/vnd.openxmlformats-officedocument.themeOverrid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009167"/>
    <a:srgbClr val="27689D"/>
    <a:srgbClr val="009267"/>
    <a:srgbClr val="595959"/>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03" d="100"/>
          <a:sy n="103" d="100"/>
        </p:scale>
        <p:origin x="174" y="3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F:\3-INDICADORES%20ECON&#211;MICOS\5-Empleo\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F:\3-INDICADORES%20ECON&#211;MICOS\5-Empleo\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F:\3-INDICADORES%20ECON&#211;MICOS\5-Empleo\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file:///F:\3-INDICADORES%20ECON&#211;MICOS\5-Empleo\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9424269095513009"/>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3A-4908-BD59-91EA14A393F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3A-4908-BD59-91EA14A393F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3A-4908-BD59-91EA14A393F9}"/>
                </c:ext>
              </c:extLst>
            </c:dLbl>
            <c:dLbl>
              <c:idx val="19"/>
              <c:layout>
                <c:manualLayout>
                  <c:x val="-1.3047564465643039E-2"/>
                  <c:y val="4.7927419245215271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B-9626-4260-AC10-0D88EA2D9A5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Hoja3!$E$21:$E$40</c:f>
              <c:strCache>
                <c:ptCount val="20"/>
                <c:pt idx="0">
                  <c:v>Jul-2002</c:v>
                </c:pt>
                <c:pt idx="1">
                  <c:v>Jul-2003</c:v>
                </c:pt>
                <c:pt idx="2">
                  <c:v>Jul-2004</c:v>
                </c:pt>
                <c:pt idx="3">
                  <c:v>Jul-2005</c:v>
                </c:pt>
                <c:pt idx="4">
                  <c:v>Jul-2006</c:v>
                </c:pt>
                <c:pt idx="5">
                  <c:v>Jul-2007</c:v>
                </c:pt>
                <c:pt idx="6">
                  <c:v>Jul-2008</c:v>
                </c:pt>
                <c:pt idx="7">
                  <c:v>Jul-2009</c:v>
                </c:pt>
                <c:pt idx="8">
                  <c:v>Jul-2010</c:v>
                </c:pt>
                <c:pt idx="9">
                  <c:v>Jul-2011</c:v>
                </c:pt>
                <c:pt idx="10">
                  <c:v>Jul-2012</c:v>
                </c:pt>
                <c:pt idx="11">
                  <c:v>Jul-2013</c:v>
                </c:pt>
                <c:pt idx="12">
                  <c:v>Jul-2014</c:v>
                </c:pt>
                <c:pt idx="13">
                  <c:v>Jul-2015</c:v>
                </c:pt>
                <c:pt idx="14">
                  <c:v>Jul-2016</c:v>
                </c:pt>
                <c:pt idx="15">
                  <c:v>Jul-2017</c:v>
                </c:pt>
                <c:pt idx="16">
                  <c:v>Jul-2018</c:v>
                </c:pt>
                <c:pt idx="17">
                  <c:v>Jul-2019</c:v>
                </c:pt>
                <c:pt idx="18">
                  <c:v>Jul-2020</c:v>
                </c:pt>
                <c:pt idx="19">
                  <c:v>Jul-2021</c:v>
                </c:pt>
              </c:strCache>
            </c:strRef>
          </c:cat>
          <c:val>
            <c:numRef>
              <c:f>Hoja3!$F$21:$F$40</c:f>
              <c:numCache>
                <c:formatCode>0.0</c:formatCode>
                <c:ptCount val="20"/>
                <c:pt idx="0">
                  <c:v>15.408295700505532</c:v>
                </c:pt>
                <c:pt idx="1">
                  <c:v>14.443364072858305</c:v>
                </c:pt>
                <c:pt idx="2">
                  <c:v>12.940044362006322</c:v>
                </c:pt>
                <c:pt idx="3">
                  <c:v>11.996086087731092</c:v>
                </c:pt>
                <c:pt idx="4">
                  <c:v>12.389135007666225</c:v>
                </c:pt>
                <c:pt idx="5">
                  <c:v>11.159513118525211</c:v>
                </c:pt>
                <c:pt idx="6">
                  <c:v>12.063831042260921</c:v>
                </c:pt>
                <c:pt idx="7">
                  <c:v>12.632061113609755</c:v>
                </c:pt>
                <c:pt idx="8">
                  <c:v>12.684421983915048</c:v>
                </c:pt>
                <c:pt idx="9">
                  <c:v>11.540313667707592</c:v>
                </c:pt>
                <c:pt idx="10">
                  <c:v>10.863080144458559</c:v>
                </c:pt>
                <c:pt idx="11">
                  <c:v>9.8817155736834383</c:v>
                </c:pt>
                <c:pt idx="12">
                  <c:v>9.2897531419744226</c:v>
                </c:pt>
                <c:pt idx="13">
                  <c:v>8.8394016627336711</c:v>
                </c:pt>
                <c:pt idx="14">
                  <c:v>9.8453081114519438</c:v>
                </c:pt>
                <c:pt idx="15">
                  <c:v>9.675411352132155</c:v>
                </c:pt>
                <c:pt idx="16">
                  <c:v>9.7206662940255129</c:v>
                </c:pt>
                <c:pt idx="17">
                  <c:v>10.716076520284833</c:v>
                </c:pt>
                <c:pt idx="18">
                  <c:v>20.223528686857243</c:v>
                </c:pt>
                <c:pt idx="19">
                  <c:v>14.288878203595731</c:v>
                </c:pt>
              </c:numCache>
            </c:numRef>
          </c:val>
          <c:smooth val="1"/>
          <c:extLst>
            <c:ext xmlns:c16="http://schemas.microsoft.com/office/drawing/2014/chart" uri="{C3380CC4-5D6E-409C-BE32-E72D297353CC}">
              <c16:uniqueId val="{0000000C-9626-4260-AC10-0D88EA2D9A56}"/>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3A-4908-BD59-91EA14A393F9}"/>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26-4260-AC10-0D88EA2D9A56}"/>
                </c:ext>
              </c:extLst>
            </c:dLbl>
            <c:dLbl>
              <c:idx val="19"/>
              <c:layout>
                <c:manualLayout>
                  <c:x val="-1.4013222622824782E-2"/>
                  <c:y val="-4.1974488645605143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F-9626-4260-AC10-0D88EA2D9A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Hoja3!$G$21:$G$40</c:f>
              <c:numCache>
                <c:formatCode>_-* #,##0.0_-;\-* #,##0.0_-;_-* "-"??_-;_-@_-</c:formatCode>
                <c:ptCount val="20"/>
                <c:pt idx="0">
                  <c:v>15.987410000000001</c:v>
                </c:pt>
                <c:pt idx="1">
                  <c:v>16.335521</c:v>
                </c:pt>
                <c:pt idx="2">
                  <c:v>16.805972000000001</c:v>
                </c:pt>
                <c:pt idx="3">
                  <c:v>17.275596</c:v>
                </c:pt>
                <c:pt idx="4">
                  <c:v>17.181676</c:v>
                </c:pt>
                <c:pt idx="5">
                  <c:v>16.974233999999999</c:v>
                </c:pt>
                <c:pt idx="6">
                  <c:v>17.352803000000002</c:v>
                </c:pt>
                <c:pt idx="7">
                  <c:v>18.415520000000001</c:v>
                </c:pt>
                <c:pt idx="8">
                  <c:v>18.973131000000002</c:v>
                </c:pt>
                <c:pt idx="9">
                  <c:v>19.752879</c:v>
                </c:pt>
                <c:pt idx="10">
                  <c:v>20.485035</c:v>
                </c:pt>
                <c:pt idx="11">
                  <c:v>21.000782000000001</c:v>
                </c:pt>
                <c:pt idx="12">
                  <c:v>21.240646000000002</c:v>
                </c:pt>
                <c:pt idx="13">
                  <c:v>21.802769999999999</c:v>
                </c:pt>
                <c:pt idx="14">
                  <c:v>21.700329</c:v>
                </c:pt>
                <c:pt idx="15">
                  <c:v>22.073252</c:v>
                </c:pt>
                <c:pt idx="16">
                  <c:v>22.330724999999997</c:v>
                </c:pt>
                <c:pt idx="17">
                  <c:v>22.139997000000001</c:v>
                </c:pt>
                <c:pt idx="18">
                  <c:v>17.983554999999999</c:v>
                </c:pt>
                <c:pt idx="19">
                  <c:v>20.902013</c:v>
                </c:pt>
              </c:numCache>
            </c:numRef>
          </c:val>
          <c:smooth val="1"/>
          <c:extLst>
            <c:ext xmlns:c16="http://schemas.microsoft.com/office/drawing/2014/chart" uri="{C3380CC4-5D6E-409C-BE32-E72D297353CC}">
              <c16:uniqueId val="{00000010-9626-4260-AC10-0D88EA2D9A56}"/>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267462581365E-2"/>
          <c:y val="2.7797750571003005E-2"/>
          <c:w val="0.88540296521419404"/>
          <c:h val="0.61642633650818668"/>
        </c:manualLayout>
      </c:layout>
      <c:lineChart>
        <c:grouping val="standard"/>
        <c:varyColors val="0"/>
        <c:ser>
          <c:idx val="0"/>
          <c:order val="0"/>
          <c:tx>
            <c:strRef>
              <c:f>Hoja2!$L$6</c:f>
              <c:strCache>
                <c:ptCount val="1"/>
                <c:pt idx="0">
                  <c:v>TD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CB-4DDC-9DD0-4A81B6EEE6F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CB-4DDC-9DD0-4A81B6EEE6F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CB-4DDC-9DD0-4A81B6EEE6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May 19 - Jul 19</c:v>
                </c:pt>
                <c:pt idx="1">
                  <c:v>Jun 19 - Ago 19</c:v>
                </c:pt>
                <c:pt idx="2">
                  <c:v>Jul 19 - Sep 19</c:v>
                </c:pt>
                <c:pt idx="3">
                  <c:v>Ago 19 - Oct 19</c:v>
                </c:pt>
                <c:pt idx="4">
                  <c:v>Sep 19 - Nov 19</c:v>
                </c:pt>
                <c:pt idx="5">
                  <c:v>Oct 19 - Dic 19</c:v>
                </c:pt>
                <c:pt idx="6">
                  <c:v>Nov 19 - Ene 20</c:v>
                </c:pt>
                <c:pt idx="7">
                  <c:v>Dic 19 - Feb 20</c:v>
                </c:pt>
                <c:pt idx="8">
                  <c:v>Ene 20 - Mar 20</c:v>
                </c:pt>
                <c:pt idx="9">
                  <c:v>Feb 20 - Abr 20</c:v>
                </c:pt>
                <c:pt idx="10">
                  <c:v>Mar 20 - May 20</c:v>
                </c:pt>
                <c:pt idx="11">
                  <c:v>Abr 20 - Jun 20</c:v>
                </c:pt>
                <c:pt idx="12">
                  <c:v>May 20 - Jul 20</c:v>
                </c:pt>
                <c:pt idx="13">
                  <c:v>Jun 20 - Ago 20</c:v>
                </c:pt>
                <c:pt idx="14">
                  <c:v>Jul 20 - Sep 20</c:v>
                </c:pt>
                <c:pt idx="15">
                  <c:v>Ago 20 - Oct 20</c:v>
                </c:pt>
                <c:pt idx="16">
                  <c:v>Sep 20 - Nov 20</c:v>
                </c:pt>
                <c:pt idx="17">
                  <c:v>Oct 20 - Dic 20</c:v>
                </c:pt>
                <c:pt idx="18">
                  <c:v>Nov 20 - Ene 21</c:v>
                </c:pt>
                <c:pt idx="19">
                  <c:v>Dic 20 - Feb 21</c:v>
                </c:pt>
                <c:pt idx="20">
                  <c:v>Ene 21 - Mar 21</c:v>
                </c:pt>
                <c:pt idx="21">
                  <c:v>Feb 21 - Abr 21</c:v>
                </c:pt>
                <c:pt idx="22">
                  <c:v>Mar 21 - May 21</c:v>
                </c:pt>
                <c:pt idx="23">
                  <c:v>Abr 21 - Jun 21</c:v>
                </c:pt>
                <c:pt idx="24">
                  <c:v>May 21 - Jul 21</c:v>
                </c:pt>
              </c:strCache>
            </c:strRef>
          </c:cat>
          <c:val>
            <c:numRef>
              <c:f>Hoja2!$L$7:$L$31</c:f>
              <c:numCache>
                <c:formatCode>0.0</c:formatCode>
                <c:ptCount val="25"/>
                <c:pt idx="0">
                  <c:v>6.0316483914679937</c:v>
                </c:pt>
                <c:pt idx="1">
                  <c:v>6.2537795832614318</c:v>
                </c:pt>
                <c:pt idx="2">
                  <c:v>7.1581349050630791</c:v>
                </c:pt>
                <c:pt idx="3">
                  <c:v>7.2539970188101695</c:v>
                </c:pt>
                <c:pt idx="4">
                  <c:v>7.1189383353705615</c:v>
                </c:pt>
                <c:pt idx="5">
                  <c:v>6.3542840047145219</c:v>
                </c:pt>
                <c:pt idx="6">
                  <c:v>6.4581016814494347</c:v>
                </c:pt>
                <c:pt idx="7">
                  <c:v>6.5921171097684566</c:v>
                </c:pt>
                <c:pt idx="8">
                  <c:v>7.1724989769327383</c:v>
                </c:pt>
                <c:pt idx="9">
                  <c:v>8.1700322061155699</c:v>
                </c:pt>
                <c:pt idx="10">
                  <c:v>9.4177438637855175</c:v>
                </c:pt>
                <c:pt idx="11">
                  <c:v>10.968586036599019</c:v>
                </c:pt>
                <c:pt idx="12">
                  <c:v>10.27111159750385</c:v>
                </c:pt>
                <c:pt idx="13">
                  <c:v>9.8332810065688836</c:v>
                </c:pt>
                <c:pt idx="14">
                  <c:v>8.54007003738527</c:v>
                </c:pt>
                <c:pt idx="15">
                  <c:v>8.6726073451341339</c:v>
                </c:pt>
                <c:pt idx="16">
                  <c:v>8.4546384009233542</c:v>
                </c:pt>
                <c:pt idx="17">
                  <c:v>8.4384628929392917</c:v>
                </c:pt>
                <c:pt idx="18">
                  <c:v>7.8090913420631622</c:v>
                </c:pt>
                <c:pt idx="19">
                  <c:v>7.6420859888232222</c:v>
                </c:pt>
                <c:pt idx="20">
                  <c:v>7.5308578236655421</c:v>
                </c:pt>
                <c:pt idx="21">
                  <c:v>7.8993648792361411</c:v>
                </c:pt>
                <c:pt idx="22">
                  <c:v>8.4441020591929856</c:v>
                </c:pt>
                <c:pt idx="23">
                  <c:v>8.8125050049846703</c:v>
                </c:pt>
                <c:pt idx="24">
                  <c:v>8.697760375706908</c:v>
                </c:pt>
              </c:numCache>
            </c:numRef>
          </c:val>
          <c:smooth val="1"/>
          <c:extLst>
            <c:ext xmlns:c16="http://schemas.microsoft.com/office/drawing/2014/chart" uri="{C3380CC4-5D6E-409C-BE32-E72D297353CC}">
              <c16:uniqueId val="{00000002-A5CB-4DDC-9DD0-4A81B6EEE6F3}"/>
            </c:ext>
          </c:extLst>
        </c:ser>
        <c:dLbls>
          <c:showLegendKey val="0"/>
          <c:showVal val="0"/>
          <c:showCatName val="0"/>
          <c:showSerName val="0"/>
          <c:showPercent val="0"/>
          <c:showBubbleSize val="0"/>
        </c:dLbls>
        <c:marker val="1"/>
        <c:smooth val="0"/>
        <c:axId val="247333247"/>
        <c:axId val="247334495"/>
      </c:lineChart>
      <c:lineChart>
        <c:grouping val="standard"/>
        <c:varyColors val="0"/>
        <c:ser>
          <c:idx val="1"/>
          <c:order val="1"/>
          <c:tx>
            <c:strRef>
              <c:f>Hoja2!$M$6</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CB-4DDC-9DD0-4A81B6EEE6F3}"/>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CB-4DDC-9DD0-4A81B6EEE6F3}"/>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CB-4DDC-9DD0-4A81B6EEE6F3}"/>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CB-4DDC-9DD0-4A81B6EEE6F3}"/>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CB-4DDC-9DD0-4A81B6EEE6F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May 19 - Jul 19</c:v>
                </c:pt>
                <c:pt idx="1">
                  <c:v>Jun 19 - Ago 19</c:v>
                </c:pt>
                <c:pt idx="2">
                  <c:v>Jul 19 - Sep 19</c:v>
                </c:pt>
                <c:pt idx="3">
                  <c:v>Ago 19 - Oct 19</c:v>
                </c:pt>
                <c:pt idx="4">
                  <c:v>Sep 19 - Nov 19</c:v>
                </c:pt>
                <c:pt idx="5">
                  <c:v>Oct 19 - Dic 19</c:v>
                </c:pt>
                <c:pt idx="6">
                  <c:v>Nov 19 - Ene 20</c:v>
                </c:pt>
                <c:pt idx="7">
                  <c:v>Dic 19 - Feb 20</c:v>
                </c:pt>
                <c:pt idx="8">
                  <c:v>Ene 20 - Mar 20</c:v>
                </c:pt>
                <c:pt idx="9">
                  <c:v>Feb 20 - Abr 20</c:v>
                </c:pt>
                <c:pt idx="10">
                  <c:v>Mar 20 - May 20</c:v>
                </c:pt>
                <c:pt idx="11">
                  <c:v>Abr 20 - Jun 20</c:v>
                </c:pt>
                <c:pt idx="12">
                  <c:v>May 20 - Jul 20</c:v>
                </c:pt>
                <c:pt idx="13">
                  <c:v>Jun 20 - Ago 20</c:v>
                </c:pt>
                <c:pt idx="14">
                  <c:v>Jul 20 - Sep 20</c:v>
                </c:pt>
                <c:pt idx="15">
                  <c:v>Ago 20 - Oct 20</c:v>
                </c:pt>
                <c:pt idx="16">
                  <c:v>Sep 20 - Nov 20</c:v>
                </c:pt>
                <c:pt idx="17">
                  <c:v>Oct 20 - Dic 20</c:v>
                </c:pt>
                <c:pt idx="18">
                  <c:v>Nov 20 - Ene 21</c:v>
                </c:pt>
                <c:pt idx="19">
                  <c:v>Dic 20 - Feb 21</c:v>
                </c:pt>
                <c:pt idx="20">
                  <c:v>Ene 21 - Mar 21</c:v>
                </c:pt>
                <c:pt idx="21">
                  <c:v>Feb 21 - Abr 21</c:v>
                </c:pt>
                <c:pt idx="22">
                  <c:v>Mar 21 - May 21</c:v>
                </c:pt>
                <c:pt idx="23">
                  <c:v>Abr 21 - Jun 21</c:v>
                </c:pt>
                <c:pt idx="24">
                  <c:v>May 21 - Jul 21</c:v>
                </c:pt>
              </c:strCache>
            </c:strRef>
          </c:cat>
          <c:val>
            <c:numRef>
              <c:f>Hoja2!$M$7:$M$31</c:f>
              <c:numCache>
                <c:formatCode>_-* #,##0_-;\-* #,##0_-;_-* "-"??_-;_-@_-</c:formatCode>
                <c:ptCount val="25"/>
                <c:pt idx="0">
                  <c:v>4803.7730257950598</c:v>
                </c:pt>
                <c:pt idx="1">
                  <c:v>4775.6600494740933</c:v>
                </c:pt>
                <c:pt idx="2">
                  <c:v>4714.953320408833</c:v>
                </c:pt>
                <c:pt idx="3">
                  <c:v>4691.9289063365368</c:v>
                </c:pt>
                <c:pt idx="4">
                  <c:v>4664.2475899486462</c:v>
                </c:pt>
                <c:pt idx="5">
                  <c:v>4704.3406363734493</c:v>
                </c:pt>
                <c:pt idx="6">
                  <c:v>4732.2465158657997</c:v>
                </c:pt>
                <c:pt idx="7">
                  <c:v>4771.0874169225272</c:v>
                </c:pt>
                <c:pt idx="8">
                  <c:v>4748.0254498114027</c:v>
                </c:pt>
                <c:pt idx="9">
                  <c:v>4439.4783820877756</c:v>
                </c:pt>
                <c:pt idx="10">
                  <c:v>4165.7483511048567</c:v>
                </c:pt>
                <c:pt idx="11">
                  <c:v>3993.232181907953</c:v>
                </c:pt>
                <c:pt idx="12">
                  <c:v>4131.589267121547</c:v>
                </c:pt>
                <c:pt idx="13">
                  <c:v>4305.3174444115502</c:v>
                </c:pt>
                <c:pt idx="14">
                  <c:v>4407.75409769412</c:v>
                </c:pt>
                <c:pt idx="15">
                  <c:v>4520.2826417057731</c:v>
                </c:pt>
                <c:pt idx="16">
                  <c:v>4531.61042350555</c:v>
                </c:pt>
                <c:pt idx="17">
                  <c:v>4562.7009372531902</c:v>
                </c:pt>
                <c:pt idx="18">
                  <c:v>4534.9417009827475</c:v>
                </c:pt>
                <c:pt idx="19">
                  <c:v>4543.0243085385637</c:v>
                </c:pt>
                <c:pt idx="20">
                  <c:v>4569.3718334287269</c:v>
                </c:pt>
                <c:pt idx="21">
                  <c:v>4536.3584259318068</c:v>
                </c:pt>
                <c:pt idx="22">
                  <c:v>4475.5327881313533</c:v>
                </c:pt>
                <c:pt idx="23">
                  <c:v>4366.6137389577498</c:v>
                </c:pt>
                <c:pt idx="24">
                  <c:v>4396.7694861478367</c:v>
                </c:pt>
              </c:numCache>
            </c:numRef>
          </c:val>
          <c:smooth val="1"/>
          <c:extLst>
            <c:ext xmlns:c16="http://schemas.microsoft.com/office/drawing/2014/chart" uri="{C3380CC4-5D6E-409C-BE32-E72D297353CC}">
              <c16:uniqueId val="{00000007-A5CB-4DDC-9DD0-4A81B6EEE6F3}"/>
            </c:ext>
          </c:extLst>
        </c:ser>
        <c:dLbls>
          <c:showLegendKey val="0"/>
          <c:showVal val="0"/>
          <c:showCatName val="0"/>
          <c:showSerName val="0"/>
          <c:showPercent val="0"/>
          <c:showBubbleSize val="0"/>
        </c:dLbls>
        <c:marker val="1"/>
        <c:smooth val="0"/>
        <c:axId val="679822447"/>
        <c:axId val="679822031"/>
      </c:lineChart>
      <c:catAx>
        <c:axId val="24733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7334495"/>
        <c:crosses val="autoZero"/>
        <c:auto val="1"/>
        <c:lblAlgn val="ctr"/>
        <c:lblOffset val="100"/>
        <c:noMultiLvlLbl val="0"/>
      </c:catAx>
      <c:valAx>
        <c:axId val="247334495"/>
        <c:scaling>
          <c:orientation val="minMax"/>
          <c:min val="4"/>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Tasa de desempleo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247333247"/>
        <c:crosses val="autoZero"/>
        <c:crossBetween val="between"/>
      </c:valAx>
      <c:valAx>
        <c:axId val="679822031"/>
        <c:scaling>
          <c:orientation val="minMax"/>
          <c:min val="350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Ocupados (miles)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679822447"/>
        <c:crosses val="max"/>
        <c:crossBetween val="between"/>
      </c:valAx>
      <c:catAx>
        <c:axId val="679822447"/>
        <c:scaling>
          <c:orientation val="minMax"/>
        </c:scaling>
        <c:delete val="1"/>
        <c:axPos val="b"/>
        <c:numFmt formatCode="General" sourceLinked="1"/>
        <c:majorTickMark val="out"/>
        <c:minorTickMark val="none"/>
        <c:tickLblPos val="nextTo"/>
        <c:crossAx val="679822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 julio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CUADROS!$ID$49:$ID$55</c:f>
              <c:strCache>
                <c:ptCount val="7"/>
                <c:pt idx="0">
                  <c:v>Enero</c:v>
                </c:pt>
                <c:pt idx="1">
                  <c:v>Febrero</c:v>
                </c:pt>
                <c:pt idx="2">
                  <c:v>Marzo</c:v>
                </c:pt>
                <c:pt idx="3">
                  <c:v>Abril</c:v>
                </c:pt>
                <c:pt idx="4">
                  <c:v>Mayo</c:v>
                </c:pt>
                <c:pt idx="5">
                  <c:v>Junio</c:v>
                </c:pt>
                <c:pt idx="6">
                  <c:v>Julio</c:v>
                </c:pt>
              </c:strCache>
            </c:strRef>
          </c:cat>
          <c:val>
            <c:numRef>
              <c:f>CUADROS!$IE$49:$IE$55</c:f>
              <c:numCache>
                <c:formatCode>General</c:formatCode>
                <c:ptCount val="7"/>
                <c:pt idx="0">
                  <c:v>7.4</c:v>
                </c:pt>
                <c:pt idx="1">
                  <c:v>7.3</c:v>
                </c:pt>
                <c:pt idx="2">
                  <c:v>6.4</c:v>
                </c:pt>
                <c:pt idx="3">
                  <c:v>7.3</c:v>
                </c:pt>
                <c:pt idx="4" formatCode="#,##0.0">
                  <c:v>6.4</c:v>
                </c:pt>
                <c:pt idx="5">
                  <c:v>4.0999999999999996</c:v>
                </c:pt>
                <c:pt idx="6" formatCode="#,##0.0">
                  <c:v>8</c:v>
                </c:pt>
              </c:numCache>
            </c:numRef>
          </c:val>
          <c:extLst>
            <c:ext xmlns:c16="http://schemas.microsoft.com/office/drawing/2014/chart" uri="{C3380CC4-5D6E-409C-BE32-E72D297353CC}">
              <c16:uniqueId val="{00000001-0E8E-4FB4-99AC-A24BE6E6C377}"/>
            </c:ext>
          </c:extLst>
        </c:ser>
        <c:ser>
          <c:idx val="1"/>
          <c:order val="1"/>
          <c:tx>
            <c:strRef>
              <c:f>CUADROS!$IF$48</c:f>
              <c:strCache>
                <c:ptCount val="1"/>
                <c:pt idx="0">
                  <c:v>2020</c:v>
                </c:pt>
              </c:strCache>
            </c:strRef>
          </c:tx>
          <c:spPr>
            <a:solidFill>
              <a:srgbClr val="00926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CUADROS!$ID$49:$ID$55</c:f>
              <c:strCache>
                <c:ptCount val="7"/>
                <c:pt idx="0">
                  <c:v>Enero</c:v>
                </c:pt>
                <c:pt idx="1">
                  <c:v>Febrero</c:v>
                </c:pt>
                <c:pt idx="2">
                  <c:v>Marzo</c:v>
                </c:pt>
                <c:pt idx="3">
                  <c:v>Abril</c:v>
                </c:pt>
                <c:pt idx="4">
                  <c:v>Mayo</c:v>
                </c:pt>
                <c:pt idx="5">
                  <c:v>Junio</c:v>
                </c:pt>
                <c:pt idx="6">
                  <c:v>Julio</c:v>
                </c:pt>
              </c:strCache>
            </c:strRef>
          </c:cat>
          <c:val>
            <c:numRef>
              <c:f>CUADROS!$IF$49:$IF$55</c:f>
              <c:numCache>
                <c:formatCode>General</c:formatCode>
                <c:ptCount val="7"/>
                <c:pt idx="0" formatCode="0.0">
                  <c:v>9</c:v>
                </c:pt>
                <c:pt idx="1">
                  <c:v>7.4</c:v>
                </c:pt>
                <c:pt idx="2">
                  <c:v>7.7</c:v>
                </c:pt>
                <c:pt idx="3">
                  <c:v>11.7</c:v>
                </c:pt>
                <c:pt idx="4" formatCode="#,##0.0">
                  <c:v>11.1</c:v>
                </c:pt>
                <c:pt idx="5">
                  <c:v>9.1999999999999993</c:v>
                </c:pt>
                <c:pt idx="6" formatCode="#,##0.0">
                  <c:v>10.4</c:v>
                </c:pt>
              </c:numCache>
            </c:numRef>
          </c:val>
          <c:extLst>
            <c:ext xmlns:c16="http://schemas.microsoft.com/office/drawing/2014/chart" uri="{C3380CC4-5D6E-409C-BE32-E72D297353CC}">
              <c16:uniqueId val="{00000004-0E8E-4FB4-99AC-A24BE6E6C377}"/>
            </c:ext>
          </c:extLst>
        </c:ser>
        <c:ser>
          <c:idx val="2"/>
          <c:order val="2"/>
          <c:tx>
            <c:strRef>
              <c:f>CUADROS!$IG$48</c:f>
              <c:strCache>
                <c:ptCount val="1"/>
                <c:pt idx="0">
                  <c:v>2021</c:v>
                </c:pt>
              </c:strCache>
            </c:strRef>
          </c:tx>
          <c:spPr>
            <a:solidFill>
              <a:schemeClr val="accent3"/>
            </a:solidFill>
            <a:ln>
              <a:noFill/>
            </a:ln>
            <a:effectLst/>
          </c:spPr>
          <c:invertIfNegative val="0"/>
          <c:dLbls>
            <c:dLbl>
              <c:idx val="0"/>
              <c:spPr>
                <a:noFill/>
                <a:ln>
                  <a:noFill/>
                </a:ln>
                <a:effectLst/>
              </c:spPr>
              <c:txPr>
                <a:bodyPr rot="0" spcFirstLastPara="1" vertOverflow="clip" horzOverflow="clip" vert="horz" wrap="square" lIns="36576" tIns="18288" rIns="36576" bIns="18288"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0E8E-4FB4-99AC-A24BE6E6C377}"/>
                </c:ext>
              </c:extLst>
            </c:dLbl>
            <c:dLbl>
              <c:idx val="2"/>
              <c:spPr>
                <a:noFill/>
                <a:ln>
                  <a:noFill/>
                </a:ln>
                <a:effectLst/>
              </c:spPr>
              <c:txPr>
                <a:bodyPr rot="0" spcFirstLastPara="1" vertOverflow="clip" horzOverflow="clip" vert="horz" wrap="square" lIns="36576" tIns="18288" rIns="36576" bIns="18288"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840162633924477E-2"/>
                      <c:h val="6.1269912700157553E-2"/>
                    </c:manualLayout>
                  </c15:layout>
                </c:ext>
                <c:ext xmlns:c16="http://schemas.microsoft.com/office/drawing/2014/chart" uri="{C3380CC4-5D6E-409C-BE32-E72D297353CC}">
                  <c16:uniqueId val="{00000006-0E8E-4FB4-99AC-A24BE6E6C377}"/>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CUADROS!$ID$49:$ID$55</c:f>
              <c:strCache>
                <c:ptCount val="7"/>
                <c:pt idx="0">
                  <c:v>Enero</c:v>
                </c:pt>
                <c:pt idx="1">
                  <c:v>Febrero</c:v>
                </c:pt>
                <c:pt idx="2">
                  <c:v>Marzo</c:v>
                </c:pt>
                <c:pt idx="3">
                  <c:v>Abril</c:v>
                </c:pt>
                <c:pt idx="4">
                  <c:v>Mayo</c:v>
                </c:pt>
                <c:pt idx="5">
                  <c:v>Junio</c:v>
                </c:pt>
                <c:pt idx="6">
                  <c:v>Julio</c:v>
                </c:pt>
              </c:strCache>
            </c:strRef>
          </c:cat>
          <c:val>
            <c:numRef>
              <c:f>CUADROS!$IG$49:$IG$55</c:f>
              <c:numCache>
                <c:formatCode>General</c:formatCode>
                <c:ptCount val="7"/>
                <c:pt idx="0" formatCode="0.0">
                  <c:v>8.9</c:v>
                </c:pt>
                <c:pt idx="1">
                  <c:v>8.8000000000000007</c:v>
                </c:pt>
                <c:pt idx="2" formatCode="0.0">
                  <c:v>7.7</c:v>
                </c:pt>
                <c:pt idx="3" formatCode="0.0">
                  <c:v>9.1999999999999993</c:v>
                </c:pt>
                <c:pt idx="4" formatCode="0.0">
                  <c:v>10.3</c:v>
                </c:pt>
                <c:pt idx="5">
                  <c:v>6.7</c:v>
                </c:pt>
                <c:pt idx="6" formatCode="0.0">
                  <c:v>9.6</c:v>
                </c:pt>
              </c:numCache>
            </c:numRef>
          </c:val>
          <c:extLst>
            <c:ext xmlns:c16="http://schemas.microsoft.com/office/drawing/2014/chart" uri="{C3380CC4-5D6E-409C-BE32-E72D297353CC}">
              <c16:uniqueId val="{00000007-0E8E-4FB4-99AC-A24BE6E6C377}"/>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700" b="0" i="0" u="none" strike="noStrike" kern="1200" baseline="0">
                    <a:solidFill>
                      <a:srgbClr val="27689D"/>
                    </a:solidFill>
                    <a:latin typeface="+mn-lt"/>
                    <a:ea typeface="+mn-ea"/>
                    <a:cs typeface="+mn-cs"/>
                  </a:defRPr>
                </a:pPr>
                <a:r>
                  <a:rPr lang="es-CO" sz="700"/>
                  <a:t>POrcentaje (%)</a:t>
                </a:r>
              </a:p>
            </c:rich>
          </c:tx>
          <c:overlay val="0"/>
          <c:spPr>
            <a:noFill/>
            <a:ln>
              <a:noFill/>
            </a:ln>
            <a:effectLst/>
          </c:spPr>
          <c:txPr>
            <a:bodyPr rot="-5400000" spcFirstLastPara="1" vertOverflow="ellipsis" vert="horz" wrap="square" anchor="ctr" anchorCtr="1"/>
            <a:lstStyle/>
            <a:p>
              <a:pPr>
                <a:defRPr sz="7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1240662276881013"/>
          <c:h val="0.6925089743365973"/>
        </c:manualLayout>
      </c:layout>
      <c:lineChart>
        <c:grouping val="standard"/>
        <c:varyColors val="0"/>
        <c:ser>
          <c:idx val="0"/>
          <c:order val="0"/>
          <c:tx>
            <c:strRef>
              <c:f>'TASA DE DESEMPLEO'!$D$254</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2EC8-4C34-9F8C-2AF2C816DD18}"/>
                </c:ext>
              </c:extLst>
            </c:dLbl>
            <c:dLbl>
              <c:idx val="20"/>
              <c:layout>
                <c:manualLayout>
                  <c:x val="0"/>
                  <c:y val="1.8472297371988404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2EC8-4C34-9F8C-2AF2C816DD18}"/>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DESEMPLEO'!$C$255:$C$275</c:f>
              <c:strCache>
                <c:ptCount val="21"/>
                <c:pt idx="0">
                  <c:v>May 01 - Jul 01</c:v>
                </c:pt>
                <c:pt idx="1">
                  <c:v>May 02 - Jul 02</c:v>
                </c:pt>
                <c:pt idx="2">
                  <c:v>May 03 - Jul 03</c:v>
                </c:pt>
                <c:pt idx="3">
                  <c:v>May 04 - Jul 04</c:v>
                </c:pt>
                <c:pt idx="4">
                  <c:v>May 05 - Jul 05</c:v>
                </c:pt>
                <c:pt idx="5">
                  <c:v>May 06 - Jul 06</c:v>
                </c:pt>
                <c:pt idx="6">
                  <c:v>May 07 - Jul 07</c:v>
                </c:pt>
                <c:pt idx="7">
                  <c:v>May 08 - Jul 08</c:v>
                </c:pt>
                <c:pt idx="8">
                  <c:v>May 09 - Jul 09</c:v>
                </c:pt>
                <c:pt idx="9">
                  <c:v>May 10 - Jul 10</c:v>
                </c:pt>
                <c:pt idx="10">
                  <c:v>May 11 - Jul 11</c:v>
                </c:pt>
                <c:pt idx="11">
                  <c:v>May 12 - Jul 12</c:v>
                </c:pt>
                <c:pt idx="12">
                  <c:v>May 13 - Jul 13</c:v>
                </c:pt>
                <c:pt idx="13">
                  <c:v>May 14 - Jul 14</c:v>
                </c:pt>
                <c:pt idx="14">
                  <c:v>May 15 - Jul 15</c:v>
                </c:pt>
                <c:pt idx="15">
                  <c:v>May 16 - Jul 16</c:v>
                </c:pt>
                <c:pt idx="16">
                  <c:v>May 17 - Jul 17</c:v>
                </c:pt>
                <c:pt idx="17">
                  <c:v>May 18 - Jul 18</c:v>
                </c:pt>
                <c:pt idx="18">
                  <c:v>May 19 - Jul 19</c:v>
                </c:pt>
                <c:pt idx="19">
                  <c:v>May 20 - Jul 20</c:v>
                </c:pt>
                <c:pt idx="20">
                  <c:v>May 21 - Jul 21</c:v>
                </c:pt>
              </c:strCache>
            </c:strRef>
          </c:cat>
          <c:val>
            <c:numRef>
              <c:f>'TASA DE DESEMPLEO'!$D$255:$D$275</c:f>
              <c:numCache>
                <c:formatCode>_-* #,##0.0_-;\-* #,##0.0_-;_-* "-"??_-;_-@_-</c:formatCode>
                <c:ptCount val="21"/>
                <c:pt idx="0">
                  <c:v>14.831798837482276</c:v>
                </c:pt>
                <c:pt idx="1">
                  <c:v>15.359459677029891</c:v>
                </c:pt>
                <c:pt idx="2">
                  <c:v>13.81804394148673</c:v>
                </c:pt>
                <c:pt idx="3">
                  <c:v>13.558881368112088</c:v>
                </c:pt>
                <c:pt idx="4">
                  <c:v>11.943872555586175</c:v>
                </c:pt>
                <c:pt idx="5">
                  <c:v>11.624176951748529</c:v>
                </c:pt>
                <c:pt idx="6">
                  <c:v>11.28399577687432</c:v>
                </c:pt>
                <c:pt idx="7">
                  <c:v>11.359005863957698</c:v>
                </c:pt>
                <c:pt idx="8">
                  <c:v>11.880178006973972</c:v>
                </c:pt>
                <c:pt idx="9">
                  <c:v>12.120903514518076</c:v>
                </c:pt>
                <c:pt idx="10">
                  <c:v>11.231009363236289</c:v>
                </c:pt>
                <c:pt idx="11">
                  <c:v>10.530921975691875</c:v>
                </c:pt>
                <c:pt idx="12">
                  <c:v>9.513631737567998</c:v>
                </c:pt>
                <c:pt idx="13">
                  <c:v>9.0941437134701548</c:v>
                </c:pt>
                <c:pt idx="14">
                  <c:v>8.672826880482706</c:v>
                </c:pt>
                <c:pt idx="15">
                  <c:v>9.1901698324345116</c:v>
                </c:pt>
                <c:pt idx="16">
                  <c:v>9.265531977082949</c:v>
                </c:pt>
                <c:pt idx="17">
                  <c:v>9.510321003957694</c:v>
                </c:pt>
                <c:pt idx="18">
                  <c:v>10.228287993175652</c:v>
                </c:pt>
                <c:pt idx="19">
                  <c:v>20.460570722835818</c:v>
                </c:pt>
                <c:pt idx="20">
                  <c:v>14.774177494987672</c:v>
                </c:pt>
              </c:numCache>
            </c:numRef>
          </c:val>
          <c:smooth val="1"/>
          <c:extLst>
            <c:ext xmlns:c16="http://schemas.microsoft.com/office/drawing/2014/chart" uri="{C3380CC4-5D6E-409C-BE32-E72D297353CC}">
              <c16:uniqueId val="{00000002-2EC8-4C34-9F8C-2AF2C816DD18}"/>
            </c:ext>
          </c:extLst>
        </c:ser>
        <c:ser>
          <c:idx val="1"/>
          <c:order val="1"/>
          <c:tx>
            <c:strRef>
              <c:f>'TASA DE DESEMPLEO'!$E$254</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2EC8-4C34-9F8C-2AF2C816DD18}"/>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2EC8-4C34-9F8C-2AF2C816DD18}"/>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2EC8-4C34-9F8C-2AF2C816DD1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DESEMPLEO'!$C$255:$C$275</c:f>
              <c:strCache>
                <c:ptCount val="21"/>
                <c:pt idx="0">
                  <c:v>May 01 - Jul 01</c:v>
                </c:pt>
                <c:pt idx="1">
                  <c:v>May 02 - Jul 02</c:v>
                </c:pt>
                <c:pt idx="2">
                  <c:v>May 03 - Jul 03</c:v>
                </c:pt>
                <c:pt idx="3">
                  <c:v>May 04 - Jul 04</c:v>
                </c:pt>
                <c:pt idx="4">
                  <c:v>May 05 - Jul 05</c:v>
                </c:pt>
                <c:pt idx="5">
                  <c:v>May 06 - Jul 06</c:v>
                </c:pt>
                <c:pt idx="6">
                  <c:v>May 07 - Jul 07</c:v>
                </c:pt>
                <c:pt idx="7">
                  <c:v>May 08 - Jul 08</c:v>
                </c:pt>
                <c:pt idx="8">
                  <c:v>May 09 - Jul 09</c:v>
                </c:pt>
                <c:pt idx="9">
                  <c:v>May 10 - Jul 10</c:v>
                </c:pt>
                <c:pt idx="10">
                  <c:v>May 11 - Jul 11</c:v>
                </c:pt>
                <c:pt idx="11">
                  <c:v>May 12 - Jul 12</c:v>
                </c:pt>
                <c:pt idx="12">
                  <c:v>May 13 - Jul 13</c:v>
                </c:pt>
                <c:pt idx="13">
                  <c:v>May 14 - Jul 14</c:v>
                </c:pt>
                <c:pt idx="14">
                  <c:v>May 15 - Jul 15</c:v>
                </c:pt>
                <c:pt idx="15">
                  <c:v>May 16 - Jul 16</c:v>
                </c:pt>
                <c:pt idx="16">
                  <c:v>May 17 - Jul 17</c:v>
                </c:pt>
                <c:pt idx="17">
                  <c:v>May 18 - Jul 18</c:v>
                </c:pt>
                <c:pt idx="18">
                  <c:v>May 19 - Jul 19</c:v>
                </c:pt>
                <c:pt idx="19">
                  <c:v>May 20 - Jul 20</c:v>
                </c:pt>
                <c:pt idx="20">
                  <c:v>May 21 - Jul 21</c:v>
                </c:pt>
              </c:strCache>
            </c:strRef>
          </c:cat>
          <c:val>
            <c:numRef>
              <c:f>'TASA DE DESEMPLEO'!$E$255:$E$275</c:f>
              <c:numCache>
                <c:formatCode>_-* #,##0.0_-;\-* #,##0.0_-;_-* "-"??_-;_-@_-</c:formatCode>
                <c:ptCount val="21"/>
                <c:pt idx="0">
                  <c:v>17.447198689585132</c:v>
                </c:pt>
                <c:pt idx="1">
                  <c:v>17.025013500708937</c:v>
                </c:pt>
                <c:pt idx="2">
                  <c:v>15.507398460893674</c:v>
                </c:pt>
                <c:pt idx="3">
                  <c:v>14.783086159429693</c:v>
                </c:pt>
                <c:pt idx="4">
                  <c:v>13.29364594670156</c:v>
                </c:pt>
                <c:pt idx="5">
                  <c:v>12.991549609252196</c:v>
                </c:pt>
                <c:pt idx="6">
                  <c:v>11.973941322942503</c:v>
                </c:pt>
                <c:pt idx="7">
                  <c:v>12.11434549250777</c:v>
                </c:pt>
                <c:pt idx="8">
                  <c:v>13.019877017265374</c:v>
                </c:pt>
                <c:pt idx="9">
                  <c:v>13.21718312489932</c:v>
                </c:pt>
                <c:pt idx="10">
                  <c:v>11.998342624645408</c:v>
                </c:pt>
                <c:pt idx="11">
                  <c:v>11.619091855177716</c:v>
                </c:pt>
                <c:pt idx="12">
                  <c:v>10.547653428296384</c:v>
                </c:pt>
                <c:pt idx="13">
                  <c:v>10.146354094631661</c:v>
                </c:pt>
                <c:pt idx="14">
                  <c:v>9.4635735184378724</c:v>
                </c:pt>
                <c:pt idx="15">
                  <c:v>10.203028178516629</c:v>
                </c:pt>
                <c:pt idx="16">
                  <c:v>10.41462347717604</c:v>
                </c:pt>
                <c:pt idx="17">
                  <c:v>10.661637191500537</c:v>
                </c:pt>
                <c:pt idx="18">
                  <c:v>11.282715622203355</c:v>
                </c:pt>
                <c:pt idx="19">
                  <c:v>23.066328814884677</c:v>
                </c:pt>
                <c:pt idx="20">
                  <c:v>16.214172736450493</c:v>
                </c:pt>
              </c:numCache>
            </c:numRef>
          </c:val>
          <c:smooth val="1"/>
          <c:extLst>
            <c:ext xmlns:c16="http://schemas.microsoft.com/office/drawing/2014/chart" uri="{C3380CC4-5D6E-409C-BE32-E72D297353CC}">
              <c16:uniqueId val="{00000006-2EC8-4C34-9F8C-2AF2C816DD18}"/>
            </c:ext>
          </c:extLst>
        </c:ser>
        <c:ser>
          <c:idx val="2"/>
          <c:order val="2"/>
          <c:tx>
            <c:strRef>
              <c:f>'TASA DE DESEMPLEO'!$F$254</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2.9959994530874893E-2"/>
                      <c:h val="6.5334479488477343E-2"/>
                    </c:manualLayout>
                  </c15:layout>
                </c:ext>
                <c:ext xmlns:c16="http://schemas.microsoft.com/office/drawing/2014/chart" uri="{C3380CC4-5D6E-409C-BE32-E72D297353CC}">
                  <c16:uniqueId val="{00000007-2EC8-4C34-9F8C-2AF2C816DD18}"/>
                </c:ext>
              </c:extLst>
            </c:dLbl>
            <c:dLbl>
              <c:idx val="20"/>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3.3346769844031579E-2"/>
                      <c:h val="5.3019614573818395E-2"/>
                    </c:manualLayout>
                  </c15:layout>
                </c:ext>
                <c:ext xmlns:c16="http://schemas.microsoft.com/office/drawing/2014/chart" uri="{C3380CC4-5D6E-409C-BE32-E72D297353CC}">
                  <c16:uniqueId val="{00000008-2EC8-4C34-9F8C-2AF2C816DD18}"/>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DESEMPLEO'!$C$255:$C$275</c:f>
              <c:strCache>
                <c:ptCount val="21"/>
                <c:pt idx="0">
                  <c:v>May 01 - Jul 01</c:v>
                </c:pt>
                <c:pt idx="1">
                  <c:v>May 02 - Jul 02</c:v>
                </c:pt>
                <c:pt idx="2">
                  <c:v>May 03 - Jul 03</c:v>
                </c:pt>
                <c:pt idx="3">
                  <c:v>May 04 - Jul 04</c:v>
                </c:pt>
                <c:pt idx="4">
                  <c:v>May 05 - Jul 05</c:v>
                </c:pt>
                <c:pt idx="5">
                  <c:v>May 06 - Jul 06</c:v>
                </c:pt>
                <c:pt idx="6">
                  <c:v>May 07 - Jul 07</c:v>
                </c:pt>
                <c:pt idx="7">
                  <c:v>May 08 - Jul 08</c:v>
                </c:pt>
                <c:pt idx="8">
                  <c:v>May 09 - Jul 09</c:v>
                </c:pt>
                <c:pt idx="9">
                  <c:v>May 10 - Jul 10</c:v>
                </c:pt>
                <c:pt idx="10">
                  <c:v>May 11 - Jul 11</c:v>
                </c:pt>
                <c:pt idx="11">
                  <c:v>May 12 - Jul 12</c:v>
                </c:pt>
                <c:pt idx="12">
                  <c:v>May 13 - Jul 13</c:v>
                </c:pt>
                <c:pt idx="13">
                  <c:v>May 14 - Jul 14</c:v>
                </c:pt>
                <c:pt idx="14">
                  <c:v>May 15 - Jul 15</c:v>
                </c:pt>
                <c:pt idx="15">
                  <c:v>May 16 - Jul 16</c:v>
                </c:pt>
                <c:pt idx="16">
                  <c:v>May 17 - Jul 17</c:v>
                </c:pt>
                <c:pt idx="17">
                  <c:v>May 18 - Jul 18</c:v>
                </c:pt>
                <c:pt idx="18">
                  <c:v>May 19 - Jul 19</c:v>
                </c:pt>
                <c:pt idx="19">
                  <c:v>May 20 - Jul 20</c:v>
                </c:pt>
                <c:pt idx="20">
                  <c:v>May 21 - Jul 21</c:v>
                </c:pt>
              </c:strCache>
            </c:strRef>
          </c:cat>
          <c:val>
            <c:numRef>
              <c:f>'TASA DE DESEMPLEO'!$F$255:$F$275</c:f>
              <c:numCache>
                <c:formatCode>_-* #,##0.0_-;\-* #,##0.0_-;_-* "-"??_-;_-@_-</c:formatCode>
                <c:ptCount val="21"/>
                <c:pt idx="0">
                  <c:v>6.638072404383907</c:v>
                </c:pt>
                <c:pt idx="1">
                  <c:v>10.172221661930902</c:v>
                </c:pt>
                <c:pt idx="2">
                  <c:v>8.627163549035517</c:v>
                </c:pt>
                <c:pt idx="3">
                  <c:v>9.6907599200063608</c:v>
                </c:pt>
                <c:pt idx="4">
                  <c:v>7.6314228318517117</c:v>
                </c:pt>
                <c:pt idx="5">
                  <c:v>7.1564529659942142</c:v>
                </c:pt>
                <c:pt idx="6">
                  <c:v>8.7498502314774971</c:v>
                </c:pt>
                <c:pt idx="7">
                  <c:v>8.5232098509908631</c:v>
                </c:pt>
                <c:pt idx="8">
                  <c:v>7.7679174050231152</c:v>
                </c:pt>
                <c:pt idx="9">
                  <c:v>8.202425642709736</c:v>
                </c:pt>
                <c:pt idx="10">
                  <c:v>8.4137034134549555</c:v>
                </c:pt>
                <c:pt idx="11">
                  <c:v>6.4908389415692405</c:v>
                </c:pt>
                <c:pt idx="12">
                  <c:v>5.6163018207829296</c:v>
                </c:pt>
                <c:pt idx="13">
                  <c:v>5.0466583209130222</c:v>
                </c:pt>
                <c:pt idx="14">
                  <c:v>5.6435135977645654</c:v>
                </c:pt>
                <c:pt idx="15">
                  <c:v>5.3703489945381548</c:v>
                </c:pt>
                <c:pt idx="16">
                  <c:v>4.9498191822075324</c:v>
                </c:pt>
                <c:pt idx="17">
                  <c:v>5.1341685216527582</c:v>
                </c:pt>
                <c:pt idx="18">
                  <c:v>6.1153319938352588</c:v>
                </c:pt>
                <c:pt idx="19">
                  <c:v>10.208819475004711</c:v>
                </c:pt>
                <c:pt idx="20">
                  <c:v>8.8946524339184521</c:v>
                </c:pt>
              </c:numCache>
            </c:numRef>
          </c:val>
          <c:smooth val="1"/>
          <c:extLst>
            <c:ext xmlns:c16="http://schemas.microsoft.com/office/drawing/2014/chart" uri="{C3380CC4-5D6E-409C-BE32-E72D297353CC}">
              <c16:uniqueId val="{00000009-2EC8-4C34-9F8C-2AF2C816DD18}"/>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FD1-497D-8452-4A236B96147C}"/>
              </c:ext>
            </c:extLst>
          </c:dPt>
          <c:dPt>
            <c:idx val="14"/>
            <c:invertIfNegative val="0"/>
            <c:bubble3D val="0"/>
            <c:spPr>
              <a:solidFill>
                <a:srgbClr val="0070C0"/>
              </a:solidFill>
              <a:ln>
                <a:noFill/>
              </a:ln>
              <a:effectLst/>
            </c:spPr>
            <c:extLst>
              <c:ext xmlns:c16="http://schemas.microsoft.com/office/drawing/2014/chart" uri="{C3380CC4-5D6E-409C-BE32-E72D297353CC}">
                <c16:uniqueId val="{00000003-BFD1-497D-8452-4A236B96147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Suministro de electricidad gas, agua y gestión de desechos</c:v>
                </c:pt>
                <c:pt idx="3">
                  <c:v>Actividades inmobiliarias</c:v>
                </c:pt>
                <c:pt idx="4">
                  <c:v>Explotación de minas y canteras</c:v>
                </c:pt>
                <c:pt idx="5">
                  <c:v>Actividades financieras y de seguros</c:v>
                </c:pt>
                <c:pt idx="6">
                  <c:v>Información y comunicaciones</c:v>
                </c:pt>
                <c:pt idx="7">
                  <c:v>Actividades profesionales, científicas, técnicas y servicios administrativos</c:v>
                </c:pt>
                <c:pt idx="8">
                  <c:v>Construcción</c:v>
                </c:pt>
                <c:pt idx="9">
                  <c:v>Alojamiento y servicios de comida</c:v>
                </c:pt>
                <c:pt idx="10">
                  <c:v>Transporte y almacenamiento</c:v>
                </c:pt>
                <c:pt idx="11">
                  <c:v>Actividades artísticas, entretenimiento, recreación y otras actividades de servicios</c:v>
                </c:pt>
                <c:pt idx="12">
                  <c:v>Industrias manufactureras</c:v>
                </c:pt>
                <c:pt idx="13">
                  <c:v>Administración pública y defensa, educación y atención de la salud humana</c:v>
                </c:pt>
                <c:pt idx="14">
                  <c:v>Agricultura, ganadería, caza, silvicultura y pesca</c:v>
                </c:pt>
                <c:pt idx="15">
                  <c:v>Comercio y reparación de vehículos</c:v>
                </c:pt>
              </c:strCache>
            </c:strRef>
          </c:cat>
          <c:val>
            <c:numRef>
              <c:f>'OCUPADOS NACIONAL'!$C$5:$C$20</c:f>
              <c:numCache>
                <c:formatCode>#,##0</c:formatCode>
                <c:ptCount val="16"/>
                <c:pt idx="0">
                  <c:v>20665.875400000001</c:v>
                </c:pt>
                <c:pt idx="1">
                  <c:v>1.3413333333333333</c:v>
                </c:pt>
                <c:pt idx="2">
                  <c:v>266.97910000000002</c:v>
                </c:pt>
                <c:pt idx="3">
                  <c:v>289.27209999999997</c:v>
                </c:pt>
                <c:pt idx="4">
                  <c:v>294.86103333333335</c:v>
                </c:pt>
                <c:pt idx="5">
                  <c:v>314.37813333333332</c:v>
                </c:pt>
                <c:pt idx="6">
                  <c:v>317.83173333333337</c:v>
                </c:pt>
                <c:pt idx="7">
                  <c:v>1321.8658333333333</c:v>
                </c:pt>
                <c:pt idx="8">
                  <c:v>1424.2579666666668</c:v>
                </c:pt>
                <c:pt idx="9">
                  <c:v>1448.6521</c:v>
                </c:pt>
                <c:pt idx="10">
                  <c:v>1526.8411000000003</c:v>
                </c:pt>
                <c:pt idx="11">
                  <c:v>1714.3627666666664</c:v>
                </c:pt>
                <c:pt idx="12">
                  <c:v>2124.4683333333332</c:v>
                </c:pt>
                <c:pt idx="13">
                  <c:v>2359.3835999999997</c:v>
                </c:pt>
                <c:pt idx="14">
                  <c:v>3226.1645000000003</c:v>
                </c:pt>
                <c:pt idx="15">
                  <c:v>4035.2157666666667</c:v>
                </c:pt>
              </c:numCache>
            </c:numRef>
          </c:val>
          <c:extLst>
            <c:ext xmlns:c16="http://schemas.microsoft.com/office/drawing/2014/chart" uri="{C3380CC4-5D6E-409C-BE32-E72D297353CC}">
              <c16:uniqueId val="{00000004-BFD1-497D-8452-4A236B96147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5A94-43CB-B14F-2685EA2A012C}"/>
              </c:ext>
            </c:extLst>
          </c:dPt>
          <c:dPt>
            <c:idx val="11"/>
            <c:invertIfNegative val="0"/>
            <c:bubble3D val="0"/>
            <c:spPr>
              <a:solidFill>
                <a:srgbClr val="0070C0"/>
              </a:solidFill>
              <a:ln>
                <a:noFill/>
              </a:ln>
              <a:effectLst/>
            </c:spPr>
            <c:extLst>
              <c:ext xmlns:c16="http://schemas.microsoft.com/office/drawing/2014/chart" uri="{C3380CC4-5D6E-409C-BE32-E72D297353CC}">
                <c16:uniqueId val="{00000003-5A94-43CB-B14F-2685EA2A012C}"/>
              </c:ext>
            </c:extLst>
          </c:dPt>
          <c:dPt>
            <c:idx val="12"/>
            <c:invertIfNegative val="0"/>
            <c:bubble3D val="0"/>
            <c:spPr>
              <a:solidFill>
                <a:srgbClr val="0070C0"/>
              </a:solidFill>
              <a:ln>
                <a:noFill/>
              </a:ln>
              <a:effectLst/>
            </c:spPr>
            <c:extLst>
              <c:ext xmlns:c16="http://schemas.microsoft.com/office/drawing/2014/chart" uri="{C3380CC4-5D6E-409C-BE32-E72D297353CC}">
                <c16:uniqueId val="{00000005-5A94-43CB-B14F-2685EA2A012C}"/>
              </c:ext>
            </c:extLst>
          </c:dPt>
          <c:dPt>
            <c:idx val="13"/>
            <c:invertIfNegative val="0"/>
            <c:bubble3D val="0"/>
            <c:spPr>
              <a:solidFill>
                <a:srgbClr val="0070C0"/>
              </a:solidFill>
              <a:ln>
                <a:noFill/>
              </a:ln>
              <a:effectLst/>
            </c:spPr>
            <c:extLst>
              <c:ext xmlns:c16="http://schemas.microsoft.com/office/drawing/2014/chart" uri="{C3380CC4-5D6E-409C-BE32-E72D297353CC}">
                <c16:uniqueId val="{00000007-5A94-43CB-B14F-2685EA2A012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No informa</c:v>
                </c:pt>
                <c:pt idx="2">
                  <c:v>Explotación de minas y canteras</c:v>
                </c:pt>
                <c:pt idx="3">
                  <c:v>Información y comunicaciones</c:v>
                </c:pt>
                <c:pt idx="4">
                  <c:v>Actividades financieras y de seguros</c:v>
                </c:pt>
                <c:pt idx="5">
                  <c:v>Suministro de electricidad gas, agua y gestión de desechos</c:v>
                </c:pt>
                <c:pt idx="6">
                  <c:v>Actividades inmobiliarias</c:v>
                </c:pt>
                <c:pt idx="7">
                  <c:v>Actividades profesionales, científicas, técnicas y servicios administrativos</c:v>
                </c:pt>
                <c:pt idx="8">
                  <c:v>Agricultura, ganadería, caza, silvicultura y pesca</c:v>
                </c:pt>
                <c:pt idx="9">
                  <c:v>Construcción</c:v>
                </c:pt>
                <c:pt idx="10">
                  <c:v>Industrias manufactureras</c:v>
                </c:pt>
                <c:pt idx="11">
                  <c:v>Transporte y almacenamiento</c:v>
                </c:pt>
                <c:pt idx="12">
                  <c:v>Actividades artísticas, entretenimiento, recreación y otras actividades de servicios</c:v>
                </c:pt>
                <c:pt idx="13">
                  <c:v>Administración pública y defensa, educación y atención de la salud humana</c:v>
                </c:pt>
                <c:pt idx="14">
                  <c:v>Alojamiento y servicios de comida</c:v>
                </c:pt>
                <c:pt idx="15">
                  <c:v>Comercio y reparación de vehículos</c:v>
                </c:pt>
              </c:strCache>
            </c:strRef>
          </c:cat>
          <c:val>
            <c:numRef>
              <c:f>'BALANCE NACIONAL'!$C$5:$C$20</c:f>
              <c:numCache>
                <c:formatCode>#,##0</c:formatCode>
                <c:ptCount val="16"/>
                <c:pt idx="0">
                  <c:v>2802.3534666666674</c:v>
                </c:pt>
                <c:pt idx="1">
                  <c:v>-4.7142333333333335</c:v>
                </c:pt>
                <c:pt idx="2">
                  <c:v>1.5183000000000106</c:v>
                </c:pt>
                <c:pt idx="3">
                  <c:v>45.740800000000036</c:v>
                </c:pt>
                <c:pt idx="4">
                  <c:v>47.439799999999991</c:v>
                </c:pt>
                <c:pt idx="5">
                  <c:v>47.562566666666697</c:v>
                </c:pt>
                <c:pt idx="6">
                  <c:v>91.587633333333287</c:v>
                </c:pt>
                <c:pt idx="7">
                  <c:v>123.28313333333335</c:v>
                </c:pt>
                <c:pt idx="8">
                  <c:v>163.94840000000067</c:v>
                </c:pt>
                <c:pt idx="9">
                  <c:v>196.56566666666686</c:v>
                </c:pt>
                <c:pt idx="10">
                  <c:v>271.60723333333317</c:v>
                </c:pt>
                <c:pt idx="11">
                  <c:v>277.70636666666701</c:v>
                </c:pt>
                <c:pt idx="12">
                  <c:v>304.97959999999966</c:v>
                </c:pt>
                <c:pt idx="13">
                  <c:v>308.36406666666608</c:v>
                </c:pt>
                <c:pt idx="14">
                  <c:v>316.73456666666675</c:v>
                </c:pt>
                <c:pt idx="15">
                  <c:v>610.0295666666666</c:v>
                </c:pt>
              </c:numCache>
            </c:numRef>
          </c:val>
          <c:extLst>
            <c:ext xmlns:c16="http://schemas.microsoft.com/office/drawing/2014/chart" uri="{C3380CC4-5D6E-409C-BE32-E72D297353CC}">
              <c16:uniqueId val="{00000008-5A94-43CB-B14F-2685EA2A012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F8C-4D09-B375-6130CD85CE2E}"/>
              </c:ext>
            </c:extLst>
          </c:dPt>
          <c:dPt>
            <c:idx val="2"/>
            <c:invertIfNegative val="0"/>
            <c:bubble3D val="0"/>
            <c:spPr>
              <a:solidFill>
                <a:srgbClr val="0070C0"/>
              </a:solidFill>
              <a:ln>
                <a:noFill/>
              </a:ln>
              <a:effectLst/>
            </c:spPr>
            <c:extLst>
              <c:ext xmlns:c16="http://schemas.microsoft.com/office/drawing/2014/chart" uri="{C3380CC4-5D6E-409C-BE32-E72D297353CC}">
                <c16:uniqueId val="{00000003-4F8C-4D09-B375-6130CD85CE2E}"/>
              </c:ext>
            </c:extLst>
          </c:dPt>
          <c:dPt>
            <c:idx val="12"/>
            <c:invertIfNegative val="0"/>
            <c:bubble3D val="0"/>
            <c:spPr>
              <a:solidFill>
                <a:srgbClr val="0070C0"/>
              </a:solidFill>
              <a:ln>
                <a:noFill/>
              </a:ln>
              <a:effectLst/>
            </c:spPr>
            <c:extLst>
              <c:ext xmlns:c16="http://schemas.microsoft.com/office/drawing/2014/chart" uri="{C3380CC4-5D6E-409C-BE32-E72D297353CC}">
                <c16:uniqueId val="{00000005-4F8C-4D09-B375-6130CD85CE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financieras y de seguros</c:v>
                </c:pt>
                <c:pt idx="3">
                  <c:v>Actividades inmobiliarias</c:v>
                </c:pt>
                <c:pt idx="4">
                  <c:v>Información y comunicaciones</c:v>
                </c:pt>
                <c:pt idx="5">
                  <c:v>Suministro de electricidad gas, agua y gestión de desechos</c:v>
                </c:pt>
                <c:pt idx="6">
                  <c:v>Actividades profesionales, científicas, técnicas y servicios administrativos</c:v>
                </c:pt>
                <c:pt idx="7">
                  <c:v>Administración pública y defensa, educación y atención de la salud humana</c:v>
                </c:pt>
                <c:pt idx="8">
                  <c:v>Transporte y almacenamiento</c:v>
                </c:pt>
                <c:pt idx="9">
                  <c:v>Construcción</c:v>
                </c:pt>
                <c:pt idx="10">
                  <c:v>Explotación de minas y canteras</c:v>
                </c:pt>
                <c:pt idx="11">
                  <c:v>Alojamiento y servicios de comida</c:v>
                </c:pt>
                <c:pt idx="12">
                  <c:v>Actividades artísticas, entretenimiento, recreación y otras actividades de servicios</c:v>
                </c:pt>
                <c:pt idx="13">
                  <c:v>Industrias manufactureras</c:v>
                </c:pt>
                <c:pt idx="14">
                  <c:v>Comercio y reparación de vehículos</c:v>
                </c:pt>
                <c:pt idx="15">
                  <c:v>Agricultura, ganadería, caza, silvicultura y pesca</c:v>
                </c:pt>
              </c:strCache>
            </c:strRef>
          </c:cat>
          <c:val>
            <c:numRef>
              <c:f>'OCUPADOS RURAL'!$C$5:$C$20</c:f>
              <c:numCache>
                <c:formatCode>#,##0</c:formatCode>
                <c:ptCount val="16"/>
                <c:pt idx="0">
                  <c:v>4346.1526333333341</c:v>
                </c:pt>
                <c:pt idx="1">
                  <c:v>1.3413333333333333</c:v>
                </c:pt>
                <c:pt idx="2">
                  <c:v>6.4203333333333328</c:v>
                </c:pt>
                <c:pt idx="3">
                  <c:v>11.529066666666667</c:v>
                </c:pt>
                <c:pt idx="4">
                  <c:v>13.862</c:v>
                </c:pt>
                <c:pt idx="5">
                  <c:v>31.566433333333332</c:v>
                </c:pt>
                <c:pt idx="6">
                  <c:v>57.503233333333334</c:v>
                </c:pt>
                <c:pt idx="7">
                  <c:v>136.18533333333332</c:v>
                </c:pt>
                <c:pt idx="8">
                  <c:v>155.75030000000001</c:v>
                </c:pt>
                <c:pt idx="9">
                  <c:v>166.03939999999997</c:v>
                </c:pt>
                <c:pt idx="10">
                  <c:v>167.50976666666668</c:v>
                </c:pt>
                <c:pt idx="11">
                  <c:v>186.84780000000001</c:v>
                </c:pt>
                <c:pt idx="12">
                  <c:v>223.16093333333333</c:v>
                </c:pt>
                <c:pt idx="13">
                  <c:v>236.24373333333332</c:v>
                </c:pt>
                <c:pt idx="14">
                  <c:v>360.43956666666668</c:v>
                </c:pt>
                <c:pt idx="15">
                  <c:v>2591.7534000000001</c:v>
                </c:pt>
              </c:numCache>
            </c:numRef>
          </c:val>
          <c:extLst>
            <c:ext xmlns:c16="http://schemas.microsoft.com/office/drawing/2014/chart" uri="{C3380CC4-5D6E-409C-BE32-E72D297353CC}">
              <c16:uniqueId val="{00000006-4F8C-4D09-B375-6130CD85CE2E}"/>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CEFD-4159-A27A-73B2872FF6EB}"/>
              </c:ext>
            </c:extLst>
          </c:dPt>
          <c:dPt>
            <c:idx val="13"/>
            <c:invertIfNegative val="0"/>
            <c:bubble3D val="0"/>
            <c:spPr>
              <a:solidFill>
                <a:srgbClr val="0070C0"/>
              </a:solidFill>
              <a:ln>
                <a:noFill/>
              </a:ln>
              <a:effectLst/>
            </c:spPr>
            <c:extLst>
              <c:ext xmlns:c16="http://schemas.microsoft.com/office/drawing/2014/chart" uri="{C3380CC4-5D6E-409C-BE32-E72D297353CC}">
                <c16:uniqueId val="{00000003-CEFD-4159-A27A-73B2872FF6EB}"/>
              </c:ext>
            </c:extLst>
          </c:dPt>
          <c:dPt>
            <c:idx val="14"/>
            <c:invertIfNegative val="0"/>
            <c:bubble3D val="0"/>
            <c:spPr>
              <a:solidFill>
                <a:srgbClr val="0070C0"/>
              </a:solidFill>
              <a:ln>
                <a:noFill/>
              </a:ln>
              <a:effectLst/>
            </c:spPr>
            <c:extLst>
              <c:ext xmlns:c16="http://schemas.microsoft.com/office/drawing/2014/chart" uri="{C3380CC4-5D6E-409C-BE32-E72D297353CC}">
                <c16:uniqueId val="{00000005-CEFD-4159-A27A-73B2872FF6E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Administración pública y defensa, educación y atención de la salud humana</c:v>
                </c:pt>
                <c:pt idx="2">
                  <c:v>Actividades profesionales, científicas, técnicas y servicios administrativos</c:v>
                </c:pt>
                <c:pt idx="3">
                  <c:v>Construcción</c:v>
                </c:pt>
                <c:pt idx="4">
                  <c:v>Actividades financieras y de seguros</c:v>
                </c:pt>
                <c:pt idx="5">
                  <c:v>Actividades inmobiliarias</c:v>
                </c:pt>
                <c:pt idx="6">
                  <c:v>Industrias manufactureras</c:v>
                </c:pt>
                <c:pt idx="7">
                  <c:v>No informa</c:v>
                </c:pt>
                <c:pt idx="8">
                  <c:v>Información y comunicaciones</c:v>
                </c:pt>
                <c:pt idx="9">
                  <c:v>Actividades artísticas, entretenimiento, recreación y otras actividades de servicios</c:v>
                </c:pt>
                <c:pt idx="10">
                  <c:v>Explotación de minas y canteras</c:v>
                </c:pt>
                <c:pt idx="11">
                  <c:v>Suministro de electricidad gas, agua y gestión de desechos</c:v>
                </c:pt>
                <c:pt idx="12">
                  <c:v>Comercio y reparación de vehículos</c:v>
                </c:pt>
                <c:pt idx="13">
                  <c:v>Transporte y almacenamiento</c:v>
                </c:pt>
                <c:pt idx="14">
                  <c:v>Alojamiento y servicios de comida</c:v>
                </c:pt>
                <c:pt idx="15">
                  <c:v>Agricultura, ganadería, caza, silvicultura y pesca</c:v>
                </c:pt>
              </c:strCache>
            </c:strRef>
          </c:cat>
          <c:val>
            <c:numRef>
              <c:f>'BALANCE RURAL'!$C$5:$C$20</c:f>
              <c:numCache>
                <c:formatCode>_-* #,##0_-;\-* #,##0_-;_-* "-"??_-;_-@_-</c:formatCode>
                <c:ptCount val="16"/>
                <c:pt idx="0">
                  <c:v>259.24296666666714</c:v>
                </c:pt>
                <c:pt idx="1">
                  <c:v>-15.425800000000038</c:v>
                </c:pt>
                <c:pt idx="2">
                  <c:v>-13.3157</c:v>
                </c:pt>
                <c:pt idx="3">
                  <c:v>-7.0480333333333647</c:v>
                </c:pt>
                <c:pt idx="4">
                  <c:v>-2.2773000000000012</c:v>
                </c:pt>
                <c:pt idx="5">
                  <c:v>0.20456666666666656</c:v>
                </c:pt>
                <c:pt idx="6">
                  <c:v>0.36350000000001614</c:v>
                </c:pt>
                <c:pt idx="7">
                  <c:v>1.3413333333333333</c:v>
                </c:pt>
                <c:pt idx="8">
                  <c:v>9.5099666666666671</c:v>
                </c:pt>
                <c:pt idx="9">
                  <c:v>18.464533333333293</c:v>
                </c:pt>
                <c:pt idx="10">
                  <c:v>20.052966666666663</c:v>
                </c:pt>
                <c:pt idx="11">
                  <c:v>20.317666666666668</c:v>
                </c:pt>
                <c:pt idx="12">
                  <c:v>23.493800000000022</c:v>
                </c:pt>
                <c:pt idx="13">
                  <c:v>28.361100000000008</c:v>
                </c:pt>
                <c:pt idx="14">
                  <c:v>70.909266666666667</c:v>
                </c:pt>
                <c:pt idx="15">
                  <c:v>104.29110000000037</c:v>
                </c:pt>
              </c:numCache>
            </c:numRef>
          </c:val>
          <c:extLst>
            <c:ext xmlns:c16="http://schemas.microsoft.com/office/drawing/2014/chart" uri="{C3380CC4-5D6E-409C-BE32-E72D297353CC}">
              <c16:uniqueId val="{00000006-CEFD-4159-A27A-73B2872FF6E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1358257099383E-2"/>
          <c:y val="5.0925903236890419E-2"/>
          <c:w val="0.90552239109646182"/>
          <c:h val="0.66521548283892395"/>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6"/>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9AD5-4D47-8F39-B4CDB612DA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Hoja1!$D$224:$D$248</c:f>
              <c:strCache>
                <c:ptCount val="25"/>
                <c:pt idx="0">
                  <c:v>Jul-2019</c:v>
                </c:pt>
                <c:pt idx="1">
                  <c:v>Ago-2019</c:v>
                </c:pt>
                <c:pt idx="2">
                  <c:v>Sep-2019</c:v>
                </c:pt>
                <c:pt idx="3">
                  <c:v>Oct-2019</c:v>
                </c:pt>
                <c:pt idx="4">
                  <c:v>Nov-2019</c:v>
                </c:pt>
                <c:pt idx="5">
                  <c:v>Dic-2019</c:v>
                </c:pt>
                <c:pt idx="6">
                  <c:v>Ene-2020</c:v>
                </c:pt>
                <c:pt idx="7">
                  <c:v>Feb-2020</c:v>
                </c:pt>
                <c:pt idx="8">
                  <c:v>Mar-2020</c:v>
                </c:pt>
                <c:pt idx="9">
                  <c:v>Abr-2020</c:v>
                </c:pt>
                <c:pt idx="10">
                  <c:v>May-2020</c:v>
                </c:pt>
                <c:pt idx="11">
                  <c:v>Jun-2020</c:v>
                </c:pt>
                <c:pt idx="12">
                  <c:v>Jul-2020</c:v>
                </c:pt>
                <c:pt idx="13">
                  <c:v>Ago-2020</c:v>
                </c:pt>
                <c:pt idx="14">
                  <c:v>Sep-2020</c:v>
                </c:pt>
                <c:pt idx="15">
                  <c:v>Oct-2020</c:v>
                </c:pt>
                <c:pt idx="16">
                  <c:v>Nov-2020</c:v>
                </c:pt>
                <c:pt idx="17">
                  <c:v>Dic-2020</c:v>
                </c:pt>
                <c:pt idx="18">
                  <c:v>Ene-2021</c:v>
                </c:pt>
                <c:pt idx="19">
                  <c:v>Feb-2021</c:v>
                </c:pt>
                <c:pt idx="20">
                  <c:v>Mar-2021</c:v>
                </c:pt>
                <c:pt idx="21">
                  <c:v>Abr-2021</c:v>
                </c:pt>
                <c:pt idx="22">
                  <c:v>May-2021</c:v>
                </c:pt>
                <c:pt idx="23">
                  <c:v>Jun-2021</c:v>
                </c:pt>
                <c:pt idx="24">
                  <c:v>Jul-2021</c:v>
                </c:pt>
              </c:strCache>
            </c:strRef>
          </c:cat>
          <c:val>
            <c:numRef>
              <c:f>Hoja1!$E$224:$E$248</c:f>
              <c:numCache>
                <c:formatCode>_-* #,##0.0_-;\-* #,##0.0_-;_-* "-"??_-;_-@_-</c:formatCode>
                <c:ptCount val="25"/>
                <c:pt idx="0">
                  <c:v>10.369717595770563</c:v>
                </c:pt>
                <c:pt idx="1">
                  <c:v>10.92796113049444</c:v>
                </c:pt>
                <c:pt idx="2">
                  <c:v>10.558889348227977</c:v>
                </c:pt>
                <c:pt idx="3">
                  <c:v>10.672563936863675</c:v>
                </c:pt>
                <c:pt idx="4">
                  <c:v>10.725143482996993</c:v>
                </c:pt>
                <c:pt idx="5">
                  <c:v>10.49852761170599</c:v>
                </c:pt>
                <c:pt idx="6">
                  <c:v>10.635739219155276</c:v>
                </c:pt>
                <c:pt idx="7">
                  <c:v>10.876883358222484</c:v>
                </c:pt>
                <c:pt idx="8">
                  <c:v>12.409277284298307</c:v>
                </c:pt>
                <c:pt idx="9">
                  <c:v>19.846150221334195</c:v>
                </c:pt>
                <c:pt idx="10">
                  <c:v>20.935010826508183</c:v>
                </c:pt>
                <c:pt idx="11">
                  <c:v>20.537474197553795</c:v>
                </c:pt>
                <c:pt idx="12">
                  <c:v>19.798719548708672</c:v>
                </c:pt>
                <c:pt idx="13">
                  <c:v>16.812644494621637</c:v>
                </c:pt>
                <c:pt idx="14">
                  <c:v>16.07042129765281</c:v>
                </c:pt>
                <c:pt idx="15">
                  <c:v>15.597219349159081</c:v>
                </c:pt>
                <c:pt idx="16">
                  <c:v>14.903067438888918</c:v>
                </c:pt>
                <c:pt idx="17" formatCode="_-* #,##0.0_-;\-* #,##0.0_-;_-* &quot;-&quot;?_-;_-@_-">
                  <c:v>14.45843437513728</c:v>
                </c:pt>
                <c:pt idx="18" formatCode="_-* #,##0.0_-;\-* #,##0.0_-;_-* &quot;-&quot;?_-;_-@_-">
                  <c:v>14.861209611449327</c:v>
                </c:pt>
                <c:pt idx="19" formatCode="_-* #,##0.0_-;\-* #,##0.0_-;_-* &quot;-&quot;?_-;_-@_-">
                  <c:v>14.572167590124357</c:v>
                </c:pt>
                <c:pt idx="20" formatCode="_-* #,##0.0_-;\-* #,##0.0_-;_-* &quot;-&quot;?_-;_-@_-">
                  <c:v>13.936975858002839</c:v>
                </c:pt>
                <c:pt idx="21" formatCode="_-* #,##0.0_-;\-* #,##0.0_-;_-* &quot;-&quot;?_-;_-@_-">
                  <c:v>15.095236132568074</c:v>
                </c:pt>
                <c:pt idx="22" formatCode="_-* #,##0.0_-;\-* #,##0.0_-;_-* &quot;-&quot;?_-;_-@_-">
                  <c:v>15.194483454712856</c:v>
                </c:pt>
                <c:pt idx="23" formatCode="_-* #,##0.0_-;\-* #,##0.0_-;_-* &quot;-&quot;?_-;_-@_-">
                  <c:v>14.988172029427064</c:v>
                </c:pt>
                <c:pt idx="24" formatCode="_-* #,##0.0_-;\-* #,##0.0_-;_-* &quot;-&quot;?_-;_-@_-">
                  <c:v>13.932605058119096</c:v>
                </c:pt>
              </c:numCache>
            </c:numRef>
          </c:val>
          <c:smooth val="1"/>
          <c:extLst>
            <c:ext xmlns:c16="http://schemas.microsoft.com/office/drawing/2014/chart" uri="{C3380CC4-5D6E-409C-BE32-E72D297353CC}">
              <c16:uniqueId val="{00000001-9AD5-4D47-8F39-B4CDB612DA67}"/>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5"/>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D5-4D47-8F39-B4CDB612DA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Hoja1!$D$224:$D$248</c:f>
              <c:strCache>
                <c:ptCount val="25"/>
                <c:pt idx="0">
                  <c:v>Jul-2019</c:v>
                </c:pt>
                <c:pt idx="1">
                  <c:v>Ago-2019</c:v>
                </c:pt>
                <c:pt idx="2">
                  <c:v>Sep-2019</c:v>
                </c:pt>
                <c:pt idx="3">
                  <c:v>Oct-2019</c:v>
                </c:pt>
                <c:pt idx="4">
                  <c:v>Nov-2019</c:v>
                </c:pt>
                <c:pt idx="5">
                  <c:v>Dic-2019</c:v>
                </c:pt>
                <c:pt idx="6">
                  <c:v>Ene-2020</c:v>
                </c:pt>
                <c:pt idx="7">
                  <c:v>Feb-2020</c:v>
                </c:pt>
                <c:pt idx="8">
                  <c:v>Mar-2020</c:v>
                </c:pt>
                <c:pt idx="9">
                  <c:v>Abr-2020</c:v>
                </c:pt>
                <c:pt idx="10">
                  <c:v>May-2020</c:v>
                </c:pt>
                <c:pt idx="11">
                  <c:v>Jun-2020</c:v>
                </c:pt>
                <c:pt idx="12">
                  <c:v>Jul-2020</c:v>
                </c:pt>
                <c:pt idx="13">
                  <c:v>Ago-2020</c:v>
                </c:pt>
                <c:pt idx="14">
                  <c:v>Sep-2020</c:v>
                </c:pt>
                <c:pt idx="15">
                  <c:v>Oct-2020</c:v>
                </c:pt>
                <c:pt idx="16">
                  <c:v>Nov-2020</c:v>
                </c:pt>
                <c:pt idx="17">
                  <c:v>Dic-2020</c:v>
                </c:pt>
                <c:pt idx="18">
                  <c:v>Ene-2021</c:v>
                </c:pt>
                <c:pt idx="19">
                  <c:v>Feb-2021</c:v>
                </c:pt>
                <c:pt idx="20">
                  <c:v>Mar-2021</c:v>
                </c:pt>
                <c:pt idx="21">
                  <c:v>Abr-2021</c:v>
                </c:pt>
                <c:pt idx="22">
                  <c:v>May-2021</c:v>
                </c:pt>
                <c:pt idx="23">
                  <c:v>Jun-2021</c:v>
                </c:pt>
                <c:pt idx="24">
                  <c:v>Jul-2021</c:v>
                </c:pt>
              </c:strCache>
            </c:strRef>
          </c:cat>
          <c:val>
            <c:numRef>
              <c:f>Hoja1!$F$224:$F$248</c:f>
              <c:numCache>
                <c:formatCode>_-* #,##0.0_-;\-* #,##0.0_-;_-* "-"??_-;_-@_-</c:formatCode>
                <c:ptCount val="25"/>
                <c:pt idx="0">
                  <c:v>10.4258388661949</c:v>
                </c:pt>
                <c:pt idx="1">
                  <c:v>11.732681644108849</c:v>
                </c:pt>
                <c:pt idx="2">
                  <c:v>10.655136400507329</c:v>
                </c:pt>
                <c:pt idx="3">
                  <c:v>11.338847157364183</c:v>
                </c:pt>
                <c:pt idx="4">
                  <c:v>11.658896241821603</c:v>
                </c:pt>
                <c:pt idx="5">
                  <c:v>11.283001703326224</c:v>
                </c:pt>
                <c:pt idx="6">
                  <c:v>10.537409968674627</c:v>
                </c:pt>
                <c:pt idx="7">
                  <c:v>10.65429391142562</c:v>
                </c:pt>
                <c:pt idx="8">
                  <c:v>12.796541836503067</c:v>
                </c:pt>
                <c:pt idx="9">
                  <c:v>23.186375568058743</c:v>
                </c:pt>
                <c:pt idx="10">
                  <c:v>24.388169566753653</c:v>
                </c:pt>
                <c:pt idx="11">
                  <c:v>23.770699506776193</c:v>
                </c:pt>
                <c:pt idx="12">
                  <c:v>24.957222538939288</c:v>
                </c:pt>
                <c:pt idx="13">
                  <c:v>19.903593950453295</c:v>
                </c:pt>
                <c:pt idx="14">
                  <c:v>19.107851053216564</c:v>
                </c:pt>
                <c:pt idx="15">
                  <c:v>18.051096813693903</c:v>
                </c:pt>
                <c:pt idx="16">
                  <c:v>17.060484920023413</c:v>
                </c:pt>
                <c:pt idx="17" formatCode="_-* #,##0.0_-;\-* #,##0.0_-;_-* &quot;-&quot;?_-;_-@_-">
                  <c:v>16.494849229983149</c:v>
                </c:pt>
                <c:pt idx="18" formatCode="_-* #,##0.0_-;\-* #,##0.0_-;_-* &quot;-&quot;?_-;_-@_-">
                  <c:v>16.146730146484206</c:v>
                </c:pt>
                <c:pt idx="19" formatCode="_-* #,##0.0_-;\-* #,##0.0_-;_-* &quot;-&quot;?_-;_-@_-">
                  <c:v>16.6915897000451</c:v>
                </c:pt>
                <c:pt idx="20" formatCode="_-* #,##0.0_-;\-* #,##0.0_-;_-* &quot;-&quot;?_-;_-@_-">
                  <c:v>16.023012546251127</c:v>
                </c:pt>
                <c:pt idx="21" formatCode="_-* #,##0.0_-;\-* #,##0.0_-;_-* &quot;-&quot;?_-;_-@_-">
                  <c:v>17.148160735175288</c:v>
                </c:pt>
                <c:pt idx="22" formatCode="_-* #,##0.0_-;\-* #,##0.0_-;_-* &quot;-&quot;?_-;_-@_-">
                  <c:v>16.387328773854762</c:v>
                </c:pt>
                <c:pt idx="23" formatCode="_-* #,##0.0_-;\-* #,##0.0_-;_-* &quot;-&quot;?_-;_-@_-">
                  <c:v>16.128195073290279</c:v>
                </c:pt>
                <c:pt idx="24" formatCode="_-* #,##0.0_-;\-* #,##0.0_-;_-* &quot;-&quot;?_-;_-@_-">
                  <c:v>15.114928687203863</c:v>
                </c:pt>
              </c:numCache>
            </c:numRef>
          </c:val>
          <c:smooth val="1"/>
          <c:extLst>
            <c:ext xmlns:c16="http://schemas.microsoft.com/office/drawing/2014/chart" uri="{C3380CC4-5D6E-409C-BE32-E72D297353CC}">
              <c16:uniqueId val="{00000003-9AD5-4D47-8F39-B4CDB612DA67}"/>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Hoja1!$D$224:$D$248</c:f>
              <c:strCache>
                <c:ptCount val="25"/>
                <c:pt idx="0">
                  <c:v>Jul-2019</c:v>
                </c:pt>
                <c:pt idx="1">
                  <c:v>Ago-2019</c:v>
                </c:pt>
                <c:pt idx="2">
                  <c:v>Sep-2019</c:v>
                </c:pt>
                <c:pt idx="3">
                  <c:v>Oct-2019</c:v>
                </c:pt>
                <c:pt idx="4">
                  <c:v>Nov-2019</c:v>
                </c:pt>
                <c:pt idx="5">
                  <c:v>Dic-2019</c:v>
                </c:pt>
                <c:pt idx="6">
                  <c:v>Ene-2020</c:v>
                </c:pt>
                <c:pt idx="7">
                  <c:v>Feb-2020</c:v>
                </c:pt>
                <c:pt idx="8">
                  <c:v>Mar-2020</c:v>
                </c:pt>
                <c:pt idx="9">
                  <c:v>Abr-2020</c:v>
                </c:pt>
                <c:pt idx="10">
                  <c:v>May-2020</c:v>
                </c:pt>
                <c:pt idx="11">
                  <c:v>Jun-2020</c:v>
                </c:pt>
                <c:pt idx="12">
                  <c:v>Jul-2020</c:v>
                </c:pt>
                <c:pt idx="13">
                  <c:v>Ago-2020</c:v>
                </c:pt>
                <c:pt idx="14">
                  <c:v>Sep-2020</c:v>
                </c:pt>
                <c:pt idx="15">
                  <c:v>Oct-2020</c:v>
                </c:pt>
                <c:pt idx="16">
                  <c:v>Nov-2020</c:v>
                </c:pt>
                <c:pt idx="17">
                  <c:v>Dic-2020</c:v>
                </c:pt>
                <c:pt idx="18">
                  <c:v>Ene-2021</c:v>
                </c:pt>
                <c:pt idx="19">
                  <c:v>Feb-2021</c:v>
                </c:pt>
                <c:pt idx="20">
                  <c:v>Mar-2021</c:v>
                </c:pt>
                <c:pt idx="21">
                  <c:v>Abr-2021</c:v>
                </c:pt>
                <c:pt idx="22">
                  <c:v>May-2021</c:v>
                </c:pt>
                <c:pt idx="23">
                  <c:v>Jun-2021</c:v>
                </c:pt>
                <c:pt idx="24">
                  <c:v>Jul-2021</c:v>
                </c:pt>
              </c:strCache>
            </c:strRef>
          </c:cat>
          <c:val>
            <c:numRef>
              <c:f>Hoja1!$G$224:$G$248</c:f>
              <c:numCache>
                <c:formatCode>_-* #,##0.0_-;\-* #,##0.0_-;_-* "-"??_-;_-@_-</c:formatCode>
                <c:ptCount val="25"/>
                <c:pt idx="0">
                  <c:v>22.360140406030837</c:v>
                </c:pt>
                <c:pt idx="1">
                  <c:v>22.058965368545927</c:v>
                </c:pt>
                <c:pt idx="2">
                  <c:v>22.195670291171233</c:v>
                </c:pt>
                <c:pt idx="3">
                  <c:v>22.122565419375249</c:v>
                </c:pt>
                <c:pt idx="4">
                  <c:v>22.295821890241658</c:v>
                </c:pt>
                <c:pt idx="5">
                  <c:v>22.288456028273242</c:v>
                </c:pt>
                <c:pt idx="6">
                  <c:v>22.363387566573699</c:v>
                </c:pt>
                <c:pt idx="7">
                  <c:v>22.364395972958043</c:v>
                </c:pt>
                <c:pt idx="8">
                  <c:v>20.831493345383969</c:v>
                </c:pt>
                <c:pt idx="9">
                  <c:v>16.453807724572123</c:v>
                </c:pt>
                <c:pt idx="10">
                  <c:v>17.453973270498981</c:v>
                </c:pt>
                <c:pt idx="11">
                  <c:v>18.320365639683459</c:v>
                </c:pt>
                <c:pt idx="12">
                  <c:v>18.145752443789902</c:v>
                </c:pt>
                <c:pt idx="13">
                  <c:v>19.65740409221139</c:v>
                </c:pt>
                <c:pt idx="14">
                  <c:v>20.206427971338467</c:v>
                </c:pt>
                <c:pt idx="15">
                  <c:v>20.613587035463663</c:v>
                </c:pt>
                <c:pt idx="16">
                  <c:v>20.771441619231119</c:v>
                </c:pt>
                <c:pt idx="17" formatCode="_-* #,##0.0_-;\-* #,##0.0_-;_-* &quot;-&quot;?_-;_-@_-">
                  <c:v>20.939664318295289</c:v>
                </c:pt>
                <c:pt idx="18" formatCode="_-* #,##0.0_-;\-* #,##0.0_-;_-* &quot;-&quot;?_-;_-@_-">
                  <c:v>20.728991941046832</c:v>
                </c:pt>
                <c:pt idx="19" formatCode="_-* #,##0.0_-;\-* #,##0.0_-;_-* &quot;-&quot;?_-;_-@_-">
                  <c:v>21.137070286626571</c:v>
                </c:pt>
                <c:pt idx="20" formatCode="_-* #,##0.0_-;\-* #,##0.0_-;_-* &quot;-&quot;?_-;_-@_-">
                  <c:v>21.090018168515481</c:v>
                </c:pt>
                <c:pt idx="21" formatCode="_-* #,##0.0_-;\-* #,##0.0_-;_-* &quot;-&quot;?_-;_-@_-">
                  <c:v>20.38804280730697</c:v>
                </c:pt>
                <c:pt idx="22" formatCode="_-* #,##0.0_-;\-* #,##0.0_-;_-* &quot;-&quot;?_-;_-@_-">
                  <c:v>20.712059407327413</c:v>
                </c:pt>
                <c:pt idx="23" formatCode="_-* #,##0.0_-;\-* #,##0.0_-;_-* &quot;-&quot;?_-;_-@_-">
                  <c:v>20.622365099268769</c:v>
                </c:pt>
                <c:pt idx="24" formatCode="_-* #,##0.0_-;\-* #,##0.0_-;_-* &quot;-&quot;?_-;_-@_-">
                  <c:v>21.055991830794131</c:v>
                </c:pt>
              </c:numCache>
            </c:numRef>
          </c:val>
          <c:smooth val="1"/>
          <c:extLst>
            <c:ext xmlns:c16="http://schemas.microsoft.com/office/drawing/2014/chart" uri="{C3380CC4-5D6E-409C-BE32-E72D297353CC}">
              <c16:uniqueId val="{00000000-BC93-4804-925A-7E66749DDCE9}"/>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0.02204</cdr:x>
      <cdr:y>0.44436</cdr:y>
    </cdr:from>
    <cdr:to>
      <cdr:x>1</cdr:x>
      <cdr:y>0.50845</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218774" y="2216115"/>
          <a:ext cx="9707491" cy="31963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0.05855</cdr:x>
      <cdr:y>0.03332</cdr:y>
    </cdr:from>
    <cdr:to>
      <cdr:x>0.96518</cdr:x>
      <cdr:y>0.0919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84139" y="168510"/>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0.01238</cdr:x>
      <cdr:y>0.01831</cdr:y>
    </cdr:from>
    <cdr:to>
      <cdr:x>0.97306</cdr:x>
      <cdr:y>0.0824</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125135" y="87848"/>
          <a:ext cx="9709667" cy="307423"/>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0.51061</cdr:x>
      <cdr:y>0.07432</cdr:y>
    </cdr:from>
    <cdr:to>
      <cdr:x>0.55377</cdr:x>
      <cdr:y>0.07432</cdr:y>
    </cdr:to>
    <cdr:cxnSp macro="">
      <cdr:nvCxnSpPr>
        <cdr:cNvPr id="2" name="Conector recto 1">
          <a:extLst xmlns:a="http://schemas.openxmlformats.org/drawingml/2006/main">
            <a:ext uri="{FF2B5EF4-FFF2-40B4-BE49-F238E27FC236}">
              <a16:creationId xmlns:a16="http://schemas.microsoft.com/office/drawing/2014/main" id="{8B6A3C55-6807-41B8-8230-4E58D81BC26C}"/>
            </a:ext>
          </a:extLst>
        </cdr:cNvPr>
        <cdr:cNvCxnSpPr/>
      </cdr:nvCxnSpPr>
      <cdr:spPr>
        <a:xfrm xmlns:a="http://schemas.openxmlformats.org/drawingml/2006/main">
          <a:off x="5962350" y="262792"/>
          <a:ext cx="504000"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0.43939</cdr:x>
      <cdr:y>0.20845</cdr:y>
    </cdr:from>
    <cdr:to>
      <cdr:x>0.47947</cdr:x>
      <cdr:y>0.20845</cdr:y>
    </cdr:to>
    <cdr:cxnSp macro="">
      <cdr:nvCxnSpPr>
        <cdr:cNvPr id="5" name="Conector recto 4">
          <a:extLst xmlns:a="http://schemas.openxmlformats.org/drawingml/2006/main">
            <a:ext uri="{FF2B5EF4-FFF2-40B4-BE49-F238E27FC236}">
              <a16:creationId xmlns:a16="http://schemas.microsoft.com/office/drawing/2014/main" id="{009737E7-1B83-433C-8A0F-2DDEE1B10448}"/>
            </a:ext>
          </a:extLst>
        </cdr:cNvPr>
        <cdr:cNvCxnSpPr/>
      </cdr:nvCxnSpPr>
      <cdr:spPr>
        <a:xfrm xmlns:a="http://schemas.openxmlformats.org/drawingml/2006/main">
          <a:off x="5130722" y="737019"/>
          <a:ext cx="468000"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31/08/2021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8/31/2021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8/31/2021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8/31/2021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8/31/2021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8/31/2021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8/31/2021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8/31/2021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8/31/2021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8/31/2021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8/31/2021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8/31/2021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8/31/2021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Julio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Mayo 2021 – julio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agosto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mayo – julio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 actividad económica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la agricultura, ganadería, caza, silvicultura y pesca con el 59,6%, </a:t>
            </a:r>
            <a:r>
              <a:rPr lang="es-ES" dirty="0">
                <a:solidFill>
                  <a:srgbClr val="395F9B"/>
                </a:solidFill>
                <a:ea typeface="Calibri" panose="020F0502020204030204" pitchFamily="34" charset="0"/>
                <a:cs typeface="Arial" panose="020B0604020202020204" pitchFamily="34" charset="0"/>
              </a:rPr>
              <a:t>quien presentó un crecimiento de 4,2% respecto al mismo periodo del año anterior y una </a:t>
            </a:r>
            <a:r>
              <a:rPr lang="es-ES" b="1" dirty="0">
                <a:solidFill>
                  <a:srgbClr val="395F9B"/>
                </a:solidFill>
                <a:ea typeface="Calibri" panose="020F0502020204030204" pitchFamily="34" charset="0"/>
                <a:cs typeface="Arial" panose="020B0604020202020204" pitchFamily="34" charset="0"/>
              </a:rPr>
              <a:t>contribución de 2,6 puntos porcentuales</a:t>
            </a:r>
            <a:r>
              <a:rPr lang="es-ES" dirty="0">
                <a:solidFill>
                  <a:srgbClr val="395F9B"/>
                </a:solidFill>
                <a:ea typeface="Calibri" panose="020F0502020204030204" pitchFamily="34" charset="0"/>
                <a:cs typeface="Arial" panose="020B0604020202020204" pitchFamily="34" charset="0"/>
              </a:rPr>
              <a:t>.</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1776660947"/>
              </p:ext>
            </p:extLst>
          </p:nvPr>
        </p:nvGraphicFramePr>
        <p:xfrm>
          <a:off x="98863" y="1544839"/>
          <a:ext cx="11717107" cy="3953385"/>
        </p:xfrm>
        <a:graphic>
          <a:graphicData uri="http://schemas.openxmlformats.org/drawingml/2006/table">
            <a:tbl>
              <a:tblPr>
                <a:tableStyleId>{2D5ABB26-0587-4C30-8999-92F81FD0307C}</a:tableStyleId>
              </a:tblPr>
              <a:tblGrid>
                <a:gridCol w="6480000">
                  <a:extLst>
                    <a:ext uri="{9D8B030D-6E8A-4147-A177-3AD203B41FA5}">
                      <a16:colId xmlns:a16="http://schemas.microsoft.com/office/drawing/2014/main" val="189227951"/>
                    </a:ext>
                  </a:extLst>
                </a:gridCol>
                <a:gridCol w="901946">
                  <a:extLst>
                    <a:ext uri="{9D8B030D-6E8A-4147-A177-3AD203B41FA5}">
                      <a16:colId xmlns:a16="http://schemas.microsoft.com/office/drawing/2014/main" val="4223561760"/>
                    </a:ext>
                  </a:extLst>
                </a:gridCol>
                <a:gridCol w="901946">
                  <a:extLst>
                    <a:ext uri="{9D8B030D-6E8A-4147-A177-3AD203B41FA5}">
                      <a16:colId xmlns:a16="http://schemas.microsoft.com/office/drawing/2014/main" val="4164489013"/>
                    </a:ext>
                  </a:extLst>
                </a:gridCol>
                <a:gridCol w="803685">
                  <a:extLst>
                    <a:ext uri="{9D8B030D-6E8A-4147-A177-3AD203B41FA5}">
                      <a16:colId xmlns:a16="http://schemas.microsoft.com/office/drawing/2014/main" val="3495393162"/>
                    </a:ext>
                  </a:extLst>
                </a:gridCol>
                <a:gridCol w="901946">
                  <a:extLst>
                    <a:ext uri="{9D8B030D-6E8A-4147-A177-3AD203B41FA5}">
                      <a16:colId xmlns:a16="http://schemas.microsoft.com/office/drawing/2014/main" val="2206405447"/>
                    </a:ext>
                  </a:extLst>
                </a:gridCol>
                <a:gridCol w="901946">
                  <a:extLst>
                    <a:ext uri="{9D8B030D-6E8A-4147-A177-3AD203B41FA5}">
                      <a16:colId xmlns:a16="http://schemas.microsoft.com/office/drawing/2014/main" val="3214949123"/>
                    </a:ext>
                  </a:extLst>
                </a:gridCol>
                <a:gridCol w="825638">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May 20 –  Jul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May 21 –  Jul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 (%)</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4.087</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4.346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259</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6,3</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100,0</a:t>
                      </a:r>
                    </a:p>
                  </a:txBody>
                  <a:tcPr marL="9525" marR="9525" marT="9525" marB="0" anchor="ctr"/>
                </a:tc>
                <a:tc>
                  <a:txBody>
                    <a:bodyPr/>
                    <a:lstStyle/>
                    <a:p>
                      <a:pPr algn="ctr" rtl="0" fontAlgn="ctr"/>
                      <a:r>
                        <a:rPr lang="es-CO" sz="1400" b="0" i="0" u="none" strike="noStrike" dirty="0">
                          <a:solidFill>
                            <a:srgbClr val="27689D"/>
                          </a:solidFill>
                          <a:effectLst/>
                          <a:latin typeface="Arial" panose="020B0604020202020204" pitchFamily="34" charset="0"/>
                        </a:rPr>
                        <a:t>-</a:t>
                      </a:r>
                    </a:p>
                  </a:txBody>
                  <a:tcPr marL="9525" marR="9525" marT="9525" marB="0" anchor="ctr"/>
                </a:tc>
                <a:extLst>
                  <a:ext uri="{0D108BD9-81ED-4DB2-BD59-A6C34878D82A}">
                    <a16:rowId xmlns:a16="http://schemas.microsoft.com/office/drawing/2014/main" val="2106418088"/>
                  </a:ext>
                </a:extLst>
              </a:tr>
              <a:tr h="190500">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B050"/>
                          </a:solidFill>
                          <a:effectLst/>
                          <a:latin typeface="Arial" panose="020B0604020202020204" pitchFamily="34" charset="0"/>
                        </a:rPr>
                        <a:t>2.487</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B050"/>
                          </a:solidFill>
                          <a:effectLst/>
                          <a:latin typeface="Arial" panose="020B0604020202020204" pitchFamily="34" charset="0"/>
                        </a:rPr>
                        <a:t>2.592</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B050"/>
                          </a:solidFill>
                          <a:effectLst/>
                          <a:latin typeface="Arial" panose="020B0604020202020204" pitchFamily="34" charset="0"/>
                        </a:rPr>
                        <a:t>104</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B050"/>
                          </a:solidFill>
                          <a:effectLst/>
                          <a:latin typeface="Arial" panose="020B0604020202020204" pitchFamily="34" charset="0"/>
                        </a:rPr>
                        <a:t>4,2</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B050"/>
                          </a:solidFill>
                          <a:effectLst/>
                          <a:latin typeface="Arial" panose="020B0604020202020204" pitchFamily="34" charset="0"/>
                        </a:rPr>
                        <a:t>59,6</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2,6</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337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360</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23</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7,0</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8,3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236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236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3,9</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0,5</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180,6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218,5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-26,2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ctr" rtl="0" fontAlgn="ctr"/>
                      <a:r>
                        <a:rPr lang="es-MX" sz="1400" b="0" i="0" u="none" strike="noStrike" dirty="0">
                          <a:solidFill>
                            <a:srgbClr val="27689D"/>
                          </a:solidFill>
                          <a:effectLst/>
                          <a:latin typeface="Arial" panose="020B0604020202020204" pitchFamily="34" charset="0"/>
                        </a:rPr>
                        <a:t>-</a:t>
                      </a:r>
                      <a:endParaRPr lang="es-CO" sz="1400" b="0" i="0" u="none" strike="noStrike" dirty="0">
                        <a:solidFill>
                          <a:srgbClr val="27689D"/>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149127"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mayo – julio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116626"/>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a:t>
            </a:r>
            <a:r>
              <a:rPr lang="es-ES" b="1" dirty="0">
                <a:solidFill>
                  <a:srgbClr val="395F9B"/>
                </a:solidFill>
                <a:ea typeface="Calibri" panose="020F0502020204030204" pitchFamily="34" charset="0"/>
                <a:cs typeface="Arial" panose="020B0604020202020204" pitchFamily="34" charset="0"/>
              </a:rPr>
              <a:t>el trabajador por cuenta propia (3,8 p.p) </a:t>
            </a:r>
            <a:r>
              <a:rPr lang="es-ES" dirty="0">
                <a:solidFill>
                  <a:srgbClr val="395F9B"/>
                </a:solidFill>
                <a:ea typeface="Calibri" panose="020F0502020204030204" pitchFamily="34" charset="0"/>
                <a:cs typeface="Arial" panose="020B0604020202020204" pitchFamily="34" charset="0"/>
              </a:rPr>
              <a:t>y el </a:t>
            </a:r>
            <a:r>
              <a:rPr lang="es-ES" b="1" dirty="0">
                <a:solidFill>
                  <a:srgbClr val="395F9B"/>
                </a:solidFill>
                <a:ea typeface="Calibri" panose="020F0502020204030204" pitchFamily="34" charset="0"/>
                <a:cs typeface="Arial" panose="020B0604020202020204" pitchFamily="34" charset="0"/>
              </a:rPr>
              <a:t>obrero empleado particular  (2,6 p.p). </a:t>
            </a:r>
            <a:r>
              <a:rPr lang="es-ES" dirty="0">
                <a:solidFill>
                  <a:srgbClr val="395F9B"/>
                </a:solidFill>
                <a:ea typeface="Calibri" panose="020F0502020204030204" pitchFamily="34" charset="0"/>
                <a:cs typeface="Arial" panose="020B0604020202020204" pitchFamily="34" charset="0"/>
              </a:rPr>
              <a:t>Por su parte disminuyeron en el número de ocupados el trabajador familiar sin remuneración (-1,2 p.p) y el </a:t>
            </a:r>
            <a:r>
              <a:rPr lang="es-MX" dirty="0">
                <a:solidFill>
                  <a:srgbClr val="27689D"/>
                </a:solidFill>
                <a:latin typeface="Arial" panose="020B0604020202020204" pitchFamily="34" charset="0"/>
                <a:ea typeface="Calibri" panose="020F0502020204030204" pitchFamily="34" charset="0"/>
                <a:cs typeface="Arial" panose="020B0604020202020204" pitchFamily="34" charset="0"/>
              </a:rPr>
              <a:t>patrón o empleador </a:t>
            </a:r>
            <a:r>
              <a:rPr lang="es-ES" dirty="0">
                <a:solidFill>
                  <a:srgbClr val="395F9B"/>
                </a:solidFill>
                <a:ea typeface="Calibri" panose="020F0502020204030204" pitchFamily="34" charset="0"/>
                <a:cs typeface="Arial" panose="020B0604020202020204" pitchFamily="34" charset="0"/>
              </a:rPr>
              <a:t>(-1,1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844798543"/>
              </p:ext>
            </p:extLst>
          </p:nvPr>
        </p:nvGraphicFramePr>
        <p:xfrm>
          <a:off x="286178" y="2027691"/>
          <a:ext cx="11507772" cy="2665095"/>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404000">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May 20 –  Jul 20</a:t>
                      </a: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May 21 –  Jul 21</a:t>
                      </a: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4.087</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4.346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259</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6,3</a:t>
                      </a:r>
                    </a:p>
                  </a:txBody>
                  <a:tcPr marL="9525" marR="9525" marT="9525" marB="0" anchor="ctr"/>
                </a:tc>
                <a:extLst>
                  <a:ext uri="{0D108BD9-81ED-4DB2-BD59-A6C34878D82A}">
                    <a16:rowId xmlns:a16="http://schemas.microsoft.com/office/drawing/2014/main" val="2749224692"/>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2.188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2.343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dirty="0">
                          <a:solidFill>
                            <a:srgbClr val="27689D"/>
                          </a:solidFill>
                          <a:effectLst/>
                          <a:latin typeface="Arial" panose="020B0604020202020204" pitchFamily="34" charset="0"/>
                        </a:rPr>
                        <a:t>Obrero, empleado particular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772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879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2,6</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MX" sz="1400" b="0" i="0" u="none" strike="noStrike">
                          <a:solidFill>
                            <a:srgbClr val="27689D"/>
                          </a:solidFill>
                          <a:effectLst/>
                          <a:latin typeface="Arial" panose="020B0604020202020204" pitchFamily="34" charset="0"/>
                        </a:rPr>
                        <a:t>Trabajador sin remuneración en empresas de otros hogares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del gobierno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260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-49</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-1,2</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Julio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Mayo 2021 – julio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agosto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julio de 2019 – julio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julio</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13,9%</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940662"/>
            <a:ext cx="3158824"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7,0 p.p </a:t>
            </a:r>
            <a:r>
              <a:rPr lang="es-CO" b="1" dirty="0">
                <a:solidFill>
                  <a:srgbClr val="27689D"/>
                </a:solidFill>
                <a:ea typeface="Calibri" panose="020F0502020204030204" pitchFamily="34" charset="0"/>
                <a:cs typeface="Arial" panose="020B0604020202020204" pitchFamily="34" charset="0"/>
              </a:rPr>
              <a:t>a la tasa de mayo de 2020 (20,9%) </a:t>
            </a:r>
            <a:r>
              <a:rPr lang="es-CO" dirty="0">
                <a:solidFill>
                  <a:srgbClr val="27689D"/>
                </a:solidFill>
                <a:ea typeface="Calibri" panose="020F0502020204030204" pitchFamily="34" charset="0"/>
                <a:cs typeface="Arial" panose="020B0604020202020204" pitchFamily="34" charset="0"/>
              </a:rPr>
              <a:t>que ha sido la más alta de los meses en pandemia.</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julio</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15,1%</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940559"/>
            <a:ext cx="3551318"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9,8 p.p </a:t>
            </a:r>
            <a:r>
              <a:rPr lang="es-CO" b="1" dirty="0">
                <a:solidFill>
                  <a:srgbClr val="27689D"/>
                </a:solidFill>
                <a:ea typeface="Calibri" panose="020F0502020204030204" pitchFamily="34" charset="0"/>
                <a:cs typeface="Arial" panose="020B0604020202020204" pitchFamily="34" charset="0"/>
              </a:rPr>
              <a:t>a la tasa de julio de 2020 </a:t>
            </a:r>
            <a:r>
              <a:rPr lang="es-CO" dirty="0">
                <a:solidFill>
                  <a:srgbClr val="27689D"/>
                </a:solidFill>
                <a:ea typeface="Calibri" panose="020F0502020204030204" pitchFamily="34" charset="0"/>
                <a:cs typeface="Arial" panose="020B0604020202020204" pitchFamily="34" charset="0"/>
              </a:rPr>
              <a:t>(25,0%) que ha sido la más alta de los meses en pandemia para este dominio.</a:t>
            </a:r>
          </a:p>
        </p:txBody>
      </p:sp>
      <p:cxnSp>
        <p:nvCxnSpPr>
          <p:cNvPr id="3" name="Conector recto 2">
            <a:extLst>
              <a:ext uri="{FF2B5EF4-FFF2-40B4-BE49-F238E27FC236}">
                <a16:creationId xmlns:a16="http://schemas.microsoft.com/office/drawing/2014/main" id="{8C54B36E-CE70-4FC7-AB14-5E24B00B7560}"/>
              </a:ext>
            </a:extLst>
          </p:cNvPr>
          <p:cNvCxnSpPr>
            <a:cxnSpLocks/>
          </p:cNvCxnSpPr>
          <p:nvPr/>
        </p:nvCxnSpPr>
        <p:spPr>
          <a:xfrm>
            <a:off x="5024665" y="1291241"/>
            <a:ext cx="0" cy="2628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F38C076-12C6-4823-BDDF-81797E417CB0}"/>
              </a:ext>
            </a:extLst>
          </p:cNvPr>
          <p:cNvCxnSpPr>
            <a:cxnSpLocks/>
          </p:cNvCxnSpPr>
          <p:nvPr/>
        </p:nvCxnSpPr>
        <p:spPr>
          <a:xfrm>
            <a:off x="11691364" y="1220320"/>
            <a:ext cx="0" cy="266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A19AD85-F6F5-4C41-A689-921BC3B0767C}"/>
              </a:ext>
            </a:extLst>
          </p:cNvPr>
          <p:cNvCxnSpPr>
            <a:cxnSpLocks/>
          </p:cNvCxnSpPr>
          <p:nvPr/>
        </p:nvCxnSpPr>
        <p:spPr>
          <a:xfrm flipV="1">
            <a:off x="5024665" y="3465868"/>
            <a:ext cx="6624000" cy="1"/>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05710A5-D743-4048-9166-0788517BD02E}"/>
              </a:ext>
            </a:extLst>
          </p:cNvPr>
          <p:cNvSpPr txBox="1"/>
          <p:nvPr/>
        </p:nvSpPr>
        <p:spPr>
          <a:xfrm>
            <a:off x="7584482" y="3133707"/>
            <a:ext cx="2400757" cy="307777"/>
          </a:xfrm>
          <a:prstGeom prst="rect">
            <a:avLst/>
          </a:prstGeom>
          <a:noFill/>
        </p:spPr>
        <p:txBody>
          <a:bodyPr wrap="square" rtlCol="0">
            <a:spAutoFit/>
          </a:bodyPr>
          <a:lstStyle/>
          <a:p>
            <a:r>
              <a:rPr lang="es-CO" sz="1400" dirty="0">
                <a:solidFill>
                  <a:srgbClr val="0070C0"/>
                </a:solidFill>
              </a:rPr>
              <a:t>Periodo de pandemia</a:t>
            </a:r>
          </a:p>
        </p:txBody>
      </p:sp>
      <p:graphicFrame>
        <p:nvGraphicFramePr>
          <p:cNvPr id="28" name="Gráfico 27">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1543040313"/>
              </p:ext>
            </p:extLst>
          </p:nvPr>
        </p:nvGraphicFramePr>
        <p:xfrm>
          <a:off x="257503" y="1399630"/>
          <a:ext cx="11676994" cy="3535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julio de 2019 – julio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778271FC-5276-4458-817C-BA29F402FBE1}"/>
              </a:ext>
            </a:extLst>
          </p:cNvPr>
          <p:cNvCxnSpPr>
            <a:cxnSpLocks/>
          </p:cNvCxnSpPr>
          <p:nvPr/>
        </p:nvCxnSpPr>
        <p:spPr>
          <a:xfrm>
            <a:off x="5051320" y="1242548"/>
            <a:ext cx="0" cy="267780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6B9517C-D155-49A5-B6B6-FB89EBDFBD95}"/>
              </a:ext>
            </a:extLst>
          </p:cNvPr>
          <p:cNvSpPr txBox="1"/>
          <p:nvPr/>
        </p:nvSpPr>
        <p:spPr>
          <a:xfrm>
            <a:off x="7462431" y="3352999"/>
            <a:ext cx="2400757" cy="307777"/>
          </a:xfrm>
          <a:prstGeom prst="rect">
            <a:avLst/>
          </a:prstGeom>
          <a:noFill/>
        </p:spPr>
        <p:txBody>
          <a:bodyPr wrap="square" rtlCol="0">
            <a:spAutoFit/>
          </a:bodyPr>
          <a:lstStyle/>
          <a:p>
            <a:r>
              <a:rPr lang="es-CO" sz="1400" dirty="0">
                <a:solidFill>
                  <a:srgbClr val="0070C0"/>
                </a:solidFill>
              </a:rPr>
              <a:t>Periodo de pandemia</a:t>
            </a: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135520"/>
            <a:ext cx="9791101" cy="1477328"/>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julio del presente año con 21,1 millones, se observa que </a:t>
            </a:r>
            <a:r>
              <a:rPr lang="es-CO" b="1" dirty="0">
                <a:solidFill>
                  <a:srgbClr val="27689D"/>
                </a:solidFill>
                <a:latin typeface="+mj-lt"/>
                <a:ea typeface="Calibri" panose="020F0502020204030204" pitchFamily="34" charset="0"/>
                <a:cs typeface="Arial" panose="020B0604020202020204" pitchFamily="34" charset="0"/>
              </a:rPr>
              <a:t>4,6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CO" dirty="0">
                <a:solidFill>
                  <a:srgbClr val="27689D"/>
                </a:solidFill>
                <a:latin typeface="+mj-lt"/>
                <a:cs typeface="Arial" panose="020B0604020202020204" pitchFamily="34" charset="0"/>
              </a:rPr>
              <a:t>En los meses de febrero, marzo y julio de 2021 se alcanzó el mayor </a:t>
            </a:r>
            <a:r>
              <a:rPr lang="es-CO" b="1" dirty="0">
                <a:solidFill>
                  <a:srgbClr val="27689D"/>
                </a:solidFill>
                <a:latin typeface="+mj-lt"/>
                <a:cs typeface="Arial" panose="020B0604020202020204" pitchFamily="34" charset="0"/>
              </a:rPr>
              <a:t>número de personas ocupadas desde que inició la pandemia.</a:t>
            </a:r>
            <a:endParaRPr lang="es-CO" dirty="0">
              <a:solidFill>
                <a:srgbClr val="27689D"/>
              </a:solidFill>
              <a:latin typeface="+mj-lt"/>
              <a:cs typeface="Arial" panose="020B0604020202020204" pitchFamily="34" charset="0"/>
            </a:endParaRPr>
          </a:p>
        </p:txBody>
      </p:sp>
      <p:cxnSp>
        <p:nvCxnSpPr>
          <p:cNvPr id="19" name="Conector recto de flecha 18">
            <a:extLst>
              <a:ext uri="{FF2B5EF4-FFF2-40B4-BE49-F238E27FC236}">
                <a16:creationId xmlns:a16="http://schemas.microsoft.com/office/drawing/2014/main" id="{41479F23-0233-4053-9EBC-FF0DA0C43FF1}"/>
              </a:ext>
            </a:extLst>
          </p:cNvPr>
          <p:cNvCxnSpPr>
            <a:cxnSpLocks/>
          </p:cNvCxnSpPr>
          <p:nvPr/>
        </p:nvCxnSpPr>
        <p:spPr>
          <a:xfrm>
            <a:off x="5085614" y="3695349"/>
            <a:ext cx="6660000" cy="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Gráfico 17">
            <a:extLst>
              <a:ext uri="{FF2B5EF4-FFF2-40B4-BE49-F238E27FC236}">
                <a16:creationId xmlns:a16="http://schemas.microsoft.com/office/drawing/2014/main" id="{0BA0F679-CFB5-4012-BCC6-802128C757FA}"/>
              </a:ext>
            </a:extLst>
          </p:cNvPr>
          <p:cNvGraphicFramePr>
            <a:graphicFrameLocks/>
          </p:cNvGraphicFramePr>
          <p:nvPr>
            <p:extLst>
              <p:ext uri="{D42A27DB-BD31-4B8C-83A1-F6EECF244321}">
                <p14:modId xmlns:p14="http://schemas.microsoft.com/office/powerpoint/2010/main" val="4050467745"/>
              </p:ext>
            </p:extLst>
          </p:nvPr>
        </p:nvGraphicFramePr>
        <p:xfrm>
          <a:off x="236482" y="1167721"/>
          <a:ext cx="11719035" cy="4087505"/>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Conector recto 19">
            <a:extLst>
              <a:ext uri="{FF2B5EF4-FFF2-40B4-BE49-F238E27FC236}">
                <a16:creationId xmlns:a16="http://schemas.microsoft.com/office/drawing/2014/main" id="{50A22022-D195-4F29-B723-7CEC7377FCAF}"/>
              </a:ext>
            </a:extLst>
          </p:cNvPr>
          <p:cNvCxnSpPr>
            <a:cxnSpLocks/>
          </p:cNvCxnSpPr>
          <p:nvPr/>
        </p:nvCxnSpPr>
        <p:spPr>
          <a:xfrm>
            <a:off x="11781804" y="1217665"/>
            <a:ext cx="0" cy="267780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(mayo-julio 19 / mayo- julio 21)</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 </a:t>
            </a:r>
            <a:endParaRPr lang="es-CO" sz="800" dirty="0">
              <a:solidFill>
                <a:srgbClr val="395F9B"/>
              </a:solidFill>
              <a:effectLst/>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84284" y="5266962"/>
            <a:ext cx="3349883" cy="1477328"/>
          </a:xfrm>
          <a:prstGeom prst="rect">
            <a:avLst/>
          </a:prstGeom>
          <a:noFill/>
        </p:spPr>
        <p:txBody>
          <a:bodyPr wrap="square">
            <a:spAutoFit/>
          </a:bodyPr>
          <a:lstStyle/>
          <a:p>
            <a:r>
              <a:rPr lang="es-CO" b="1" dirty="0">
                <a:solidFill>
                  <a:srgbClr val="27689D"/>
                </a:solidFill>
                <a:latin typeface="+mj-lt"/>
                <a:cs typeface="Arial" panose="020B0604020202020204" pitchFamily="34" charset="0"/>
              </a:rPr>
              <a:t>404 mil ocupados más que en el trimestre abril -junio de 2020 </a:t>
            </a:r>
            <a:r>
              <a:rPr lang="es-CO" dirty="0">
                <a:solidFill>
                  <a:srgbClr val="27689D"/>
                </a:solidFill>
                <a:latin typeface="+mj-lt"/>
                <a:cs typeface="Arial" panose="020B0604020202020204" pitchFamily="34" charset="0"/>
              </a:rPr>
              <a:t>que fue el de menor ocupación en pandemia (4,0 millones de ocupados)</a:t>
            </a:r>
          </a:p>
        </p:txBody>
      </p:sp>
      <p:sp>
        <p:nvSpPr>
          <p:cNvPr id="32" name="Rectángulo 31">
            <a:extLst>
              <a:ext uri="{FF2B5EF4-FFF2-40B4-BE49-F238E27FC236}">
                <a16:creationId xmlns:a16="http://schemas.microsoft.com/office/drawing/2014/main" id="{0E21BD6E-4EAB-4D29-85B0-B06B6D1A3C54}"/>
              </a:ext>
            </a:extLst>
          </p:cNvPr>
          <p:cNvSpPr/>
          <p:nvPr/>
        </p:nvSpPr>
        <p:spPr>
          <a:xfrm>
            <a:off x="-31530" y="5054005"/>
            <a:ext cx="2224277" cy="1292662"/>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p>
          <a:p>
            <a:pPr algn="ctr"/>
            <a:r>
              <a:rPr lang="es-CO" sz="2400" b="1" dirty="0">
                <a:solidFill>
                  <a:srgbClr val="00B050"/>
                </a:solidFill>
                <a:latin typeface="+mj-lt"/>
                <a:ea typeface="Calibri" panose="020F0502020204030204" pitchFamily="34" charset="0"/>
                <a:cs typeface="Arial" panose="020B0604020202020204" pitchFamily="34" charset="0"/>
              </a:rPr>
              <a:t>8,7%</a:t>
            </a:r>
          </a:p>
          <a:p>
            <a:pPr algn="ctr"/>
            <a:endParaRPr lang="es-CO" b="1" dirty="0">
              <a:solidFill>
                <a:srgbClr val="27689D"/>
              </a:solidFill>
              <a:latin typeface="+mj-lt"/>
              <a:cs typeface="Arial" panose="020B0604020202020204" pitchFamily="34" charset="0"/>
            </a:endParaRPr>
          </a:p>
        </p:txBody>
      </p:sp>
      <p:sp>
        <p:nvSpPr>
          <p:cNvPr id="35" name="Rectángulo 34">
            <a:extLst>
              <a:ext uri="{FF2B5EF4-FFF2-40B4-BE49-F238E27FC236}">
                <a16:creationId xmlns:a16="http://schemas.microsoft.com/office/drawing/2014/main" id="{B356F6A3-6080-4E6F-8A7F-34C8379C462C}"/>
              </a:ext>
            </a:extLst>
          </p:cNvPr>
          <p:cNvSpPr/>
          <p:nvPr/>
        </p:nvSpPr>
        <p:spPr>
          <a:xfrm>
            <a:off x="2102068" y="5210319"/>
            <a:ext cx="3821400"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2,3 p.p </a:t>
            </a:r>
            <a:r>
              <a:rPr lang="es-CO" b="1" dirty="0">
                <a:solidFill>
                  <a:srgbClr val="27689D"/>
                </a:solidFill>
                <a:ea typeface="Calibri" panose="020F0502020204030204" pitchFamily="34" charset="0"/>
                <a:cs typeface="Arial" panose="020B0604020202020204" pitchFamily="34" charset="0"/>
              </a:rPr>
              <a:t>a la tasa del trimestre abril-junio de  2020 (11,0%) </a:t>
            </a:r>
            <a:r>
              <a:rPr lang="es-CO" dirty="0">
                <a:solidFill>
                  <a:srgbClr val="27689D"/>
                </a:solidFill>
                <a:ea typeface="Calibri" panose="020F0502020204030204" pitchFamily="34" charset="0"/>
                <a:cs typeface="Arial" panose="020B0604020202020204" pitchFamily="34" charset="0"/>
              </a:rPr>
              <a:t>que ha sido la tasa más alta en pandemia*.</a:t>
            </a:r>
          </a:p>
        </p:txBody>
      </p:sp>
      <p:sp>
        <p:nvSpPr>
          <p:cNvPr id="36" name="CuadroTexto 35">
            <a:extLst>
              <a:ext uri="{FF2B5EF4-FFF2-40B4-BE49-F238E27FC236}">
                <a16:creationId xmlns:a16="http://schemas.microsoft.com/office/drawing/2014/main" id="{E10A7262-B421-4075-A406-210FDE4188FD}"/>
              </a:ext>
            </a:extLst>
          </p:cNvPr>
          <p:cNvSpPr txBox="1"/>
          <p:nvPr/>
        </p:nvSpPr>
        <p:spPr>
          <a:xfrm>
            <a:off x="7318976" y="5284924"/>
            <a:ext cx="1358824" cy="1015663"/>
          </a:xfrm>
          <a:prstGeom prst="rect">
            <a:avLst/>
          </a:prstGeom>
          <a:noFill/>
        </p:spPr>
        <p:txBody>
          <a:bodyPr wrap="square">
            <a:spAutoFit/>
          </a:bodyPr>
          <a:lstStyle/>
          <a:p>
            <a:pPr algn="ctr"/>
            <a:endParaRPr lang="es-CO" b="1" dirty="0">
              <a:solidFill>
                <a:srgbClr val="27689D"/>
              </a:solidFill>
              <a:latin typeface="+mj-lt"/>
              <a:cs typeface="Arial" panose="020B0604020202020204" pitchFamily="34" charset="0"/>
            </a:endParaRPr>
          </a:p>
          <a:p>
            <a:pPr algn="ctr"/>
            <a:r>
              <a:rPr lang="es-CO" sz="2400" b="1" dirty="0">
                <a:solidFill>
                  <a:srgbClr val="00B050"/>
                </a:solidFill>
                <a:latin typeface="+mj-lt"/>
                <a:cs typeface="Arial" panose="020B0604020202020204" pitchFamily="34" charset="0"/>
              </a:rPr>
              <a:t>4,4</a:t>
            </a:r>
            <a:r>
              <a:rPr lang="es-CO" b="1" dirty="0">
                <a:solidFill>
                  <a:srgbClr val="00B050"/>
                </a:solidFill>
                <a:latin typeface="+mj-lt"/>
                <a:cs typeface="Arial" panose="020B0604020202020204" pitchFamily="34" charset="0"/>
              </a:rPr>
              <a:t> millones</a:t>
            </a:r>
            <a:endParaRPr lang="es-CO" dirty="0">
              <a:solidFill>
                <a:srgbClr val="00B050"/>
              </a:solidFill>
              <a:latin typeface="+mj-lt"/>
              <a:cs typeface="Arial" panose="020B0604020202020204" pitchFamily="34" charset="0"/>
            </a:endParaRPr>
          </a:p>
        </p:txBody>
      </p:sp>
      <p:sp>
        <p:nvSpPr>
          <p:cNvPr id="40" name="Rectángulo 39">
            <a:extLst>
              <a:ext uri="{FF2B5EF4-FFF2-40B4-BE49-F238E27FC236}">
                <a16:creationId xmlns:a16="http://schemas.microsoft.com/office/drawing/2014/main" id="{A68A20ED-D4B7-48D0-BC59-169060F73558}"/>
              </a:ext>
            </a:extLst>
          </p:cNvPr>
          <p:cNvSpPr/>
          <p:nvPr/>
        </p:nvSpPr>
        <p:spPr>
          <a:xfrm>
            <a:off x="2926705" y="4771543"/>
            <a:ext cx="6021660"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Trimestre mayo – julio de 2021</a:t>
            </a:r>
            <a:endParaRPr lang="es-CO" sz="1800" b="1" dirty="0">
              <a:solidFill>
                <a:srgbClr val="00B050"/>
              </a:solidFill>
              <a:latin typeface="+mj-lt"/>
              <a:ea typeface="Calibri" panose="020F0502020204030204" pitchFamily="34" charset="0"/>
              <a:cs typeface="Arial" panose="020B0604020202020204" pitchFamily="34" charset="0"/>
            </a:endParaRPr>
          </a:p>
          <a:p>
            <a:pPr algn="ctr"/>
            <a:endParaRPr lang="es-CO" b="1" dirty="0">
              <a:solidFill>
                <a:srgbClr val="27689D"/>
              </a:solidFill>
              <a:latin typeface="+mj-lt"/>
              <a:cs typeface="Arial" panose="020B0604020202020204" pitchFamily="34" charset="0"/>
            </a:endParaRPr>
          </a:p>
        </p:txBody>
      </p:sp>
      <p:sp>
        <p:nvSpPr>
          <p:cNvPr id="41" name="CuadroTexto 40">
            <a:extLst>
              <a:ext uri="{FF2B5EF4-FFF2-40B4-BE49-F238E27FC236}">
                <a16:creationId xmlns:a16="http://schemas.microsoft.com/office/drawing/2014/main" id="{35D13944-7626-4F09-9441-1372AA947E43}"/>
              </a:ext>
            </a:extLst>
          </p:cNvPr>
          <p:cNvSpPr txBox="1"/>
          <p:nvPr/>
        </p:nvSpPr>
        <p:spPr>
          <a:xfrm>
            <a:off x="6119755" y="5194561"/>
            <a:ext cx="1342590" cy="1477328"/>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Población ocupada en el sector rural</a:t>
            </a:r>
          </a:p>
        </p:txBody>
      </p:sp>
      <p:cxnSp>
        <p:nvCxnSpPr>
          <p:cNvPr id="42" name="Conector recto 41">
            <a:extLst>
              <a:ext uri="{FF2B5EF4-FFF2-40B4-BE49-F238E27FC236}">
                <a16:creationId xmlns:a16="http://schemas.microsoft.com/office/drawing/2014/main" id="{1170F958-DE03-4D9A-BBE3-7F7B2D74AECE}"/>
              </a:ext>
            </a:extLst>
          </p:cNvPr>
          <p:cNvCxnSpPr>
            <a:cxnSpLocks/>
          </p:cNvCxnSpPr>
          <p:nvPr/>
        </p:nvCxnSpPr>
        <p:spPr>
          <a:xfrm>
            <a:off x="6021611" y="534312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F93FA87-4A9A-43C7-A4E2-057D51005BF5}"/>
              </a:ext>
            </a:extLst>
          </p:cNvPr>
          <p:cNvCxnSpPr>
            <a:cxnSpLocks/>
          </p:cNvCxnSpPr>
          <p:nvPr/>
        </p:nvCxnSpPr>
        <p:spPr>
          <a:xfrm>
            <a:off x="11363527" y="1566666"/>
            <a:ext cx="0" cy="194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3" name="Gráfico 22">
            <a:extLst>
              <a:ext uri="{FF2B5EF4-FFF2-40B4-BE49-F238E27FC236}">
                <a16:creationId xmlns:a16="http://schemas.microsoft.com/office/drawing/2014/main" id="{7C070BC7-60D6-4B11-AE34-4FFB34A4E6AC}"/>
              </a:ext>
            </a:extLst>
          </p:cNvPr>
          <p:cNvGraphicFramePr>
            <a:graphicFrameLocks/>
          </p:cNvGraphicFramePr>
          <p:nvPr>
            <p:extLst>
              <p:ext uri="{D42A27DB-BD31-4B8C-83A1-F6EECF244321}">
                <p14:modId xmlns:p14="http://schemas.microsoft.com/office/powerpoint/2010/main" val="2859442167"/>
              </p:ext>
            </p:extLst>
          </p:nvPr>
        </p:nvGraphicFramePr>
        <p:xfrm>
          <a:off x="33448" y="1216959"/>
          <a:ext cx="12076336" cy="3609470"/>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23">
            <a:extLst>
              <a:ext uri="{FF2B5EF4-FFF2-40B4-BE49-F238E27FC236}">
                <a16:creationId xmlns:a16="http://schemas.microsoft.com/office/drawing/2014/main" id="{020D3E41-1F2B-46E1-992C-ADE5290FB635}"/>
              </a:ext>
            </a:extLst>
          </p:cNvPr>
          <p:cNvSpPr txBox="1"/>
          <p:nvPr/>
        </p:nvSpPr>
        <p:spPr>
          <a:xfrm>
            <a:off x="7386288" y="3099653"/>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cxnSp>
        <p:nvCxnSpPr>
          <p:cNvPr id="25" name="Conector recto de flecha 24">
            <a:extLst>
              <a:ext uri="{FF2B5EF4-FFF2-40B4-BE49-F238E27FC236}">
                <a16:creationId xmlns:a16="http://schemas.microsoft.com/office/drawing/2014/main" id="{1B448B2B-6773-4A07-B175-C9F7E30E97FA}"/>
              </a:ext>
            </a:extLst>
          </p:cNvPr>
          <p:cNvCxnSpPr>
            <a:cxnSpLocks/>
          </p:cNvCxnSpPr>
          <p:nvPr/>
        </p:nvCxnSpPr>
        <p:spPr>
          <a:xfrm>
            <a:off x="5394449" y="3354814"/>
            <a:ext cx="5976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1355A887-90E8-475D-8017-4B5A1EA9F84B}"/>
              </a:ext>
            </a:extLst>
          </p:cNvPr>
          <p:cNvCxnSpPr>
            <a:cxnSpLocks/>
          </p:cNvCxnSpPr>
          <p:nvPr/>
        </p:nvCxnSpPr>
        <p:spPr>
          <a:xfrm>
            <a:off x="5353593" y="1529879"/>
            <a:ext cx="0" cy="194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3953B9C0-D02C-4B56-AA0D-2DF8CCB3173E}"/>
              </a:ext>
            </a:extLst>
          </p:cNvPr>
          <p:cNvCxnSpPr>
            <a:cxnSpLocks/>
          </p:cNvCxnSpPr>
          <p:nvPr/>
        </p:nvCxnSpPr>
        <p:spPr>
          <a:xfrm>
            <a:off x="10145049" y="1529879"/>
            <a:ext cx="0" cy="194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2A24EE8F-0651-4422-BBC0-8D8B49326C41}"/>
              </a:ext>
            </a:extLst>
          </p:cNvPr>
          <p:cNvCxnSpPr>
            <a:cxnSpLocks/>
          </p:cNvCxnSpPr>
          <p:nvPr/>
        </p:nvCxnSpPr>
        <p:spPr>
          <a:xfrm>
            <a:off x="10129730" y="3067468"/>
            <a:ext cx="1224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F673FD0-9452-410D-AC58-078FB14E4160}"/>
              </a:ext>
            </a:extLst>
          </p:cNvPr>
          <p:cNvSpPr txBox="1"/>
          <p:nvPr/>
        </p:nvSpPr>
        <p:spPr>
          <a:xfrm>
            <a:off x="10209412" y="2799518"/>
            <a:ext cx="928653" cy="230832"/>
          </a:xfrm>
          <a:prstGeom prst="rect">
            <a:avLst/>
          </a:prstGeom>
          <a:noFill/>
        </p:spPr>
        <p:txBody>
          <a:bodyPr wrap="square" rtlCol="0">
            <a:spAutoFit/>
          </a:bodyPr>
          <a:lstStyle/>
          <a:p>
            <a:pPr algn="ctr"/>
            <a:r>
              <a:rPr lang="es-CO" sz="900" dirty="0">
                <a:solidFill>
                  <a:srgbClr val="009267"/>
                </a:solidFill>
              </a:rPr>
              <a:t>Paro Nacional</a:t>
            </a:r>
          </a:p>
        </p:txBody>
      </p: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8</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julio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julio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14,3%</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5,9 p.p</a:t>
            </a:r>
          </a:p>
          <a:p>
            <a:r>
              <a:rPr lang="es-CO" b="1" dirty="0">
                <a:solidFill>
                  <a:srgbClr val="27689D"/>
                </a:solidFill>
                <a:ea typeface="Calibri" panose="020F0502020204030204" pitchFamily="34" charset="0"/>
                <a:cs typeface="Arial" panose="020B0604020202020204" pitchFamily="34" charset="0"/>
              </a:rPr>
              <a:t>a la tasa del mismo mes un año atrás (20,2%)</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29057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julio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20,9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2,9 millones a la población ocupada en julio de 2020</a:t>
            </a:r>
          </a:p>
        </p:txBody>
      </p:sp>
      <p:graphicFrame>
        <p:nvGraphicFramePr>
          <p:cNvPr id="13" name="Gráfico 12">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000306536"/>
              </p:ext>
            </p:extLst>
          </p:nvPr>
        </p:nvGraphicFramePr>
        <p:xfrm>
          <a:off x="192254" y="969781"/>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julio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julio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2,9 millones de personas </a:t>
            </a:r>
            <a:r>
              <a:rPr lang="es-MX" dirty="0">
                <a:solidFill>
                  <a:srgbClr val="27689D"/>
                </a:solidFill>
                <a:latin typeface="+mj-lt"/>
                <a:ea typeface="Calibri" panose="020F0502020204030204" pitchFamily="34" charset="0"/>
                <a:cs typeface="Arial" panose="020B0604020202020204" pitchFamily="34" charset="0"/>
              </a:rPr>
              <a:t>con respecto a julio de 2020, pero </a:t>
            </a:r>
            <a:r>
              <a:rPr lang="es-MX" b="1" dirty="0">
                <a:solidFill>
                  <a:srgbClr val="27689D"/>
                </a:solidFill>
                <a:latin typeface="+mj-lt"/>
                <a:ea typeface="Calibri" panose="020F0502020204030204" pitchFamily="34" charset="0"/>
                <a:cs typeface="Arial" panose="020B0604020202020204" pitchFamily="34" charset="0"/>
              </a:rPr>
              <a:t>disminuyó en 1,2 millones de ocupados al compararse con julio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45039" y="464280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3" name="Tabla 2">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3350048585"/>
              </p:ext>
            </p:extLst>
          </p:nvPr>
        </p:nvGraphicFramePr>
        <p:xfrm>
          <a:off x="345039" y="1494081"/>
          <a:ext cx="11501922" cy="3447128"/>
        </p:xfrm>
        <a:graphic>
          <a:graphicData uri="http://schemas.openxmlformats.org/drawingml/2006/table">
            <a:tbl>
              <a:tblPr/>
              <a:tblGrid>
                <a:gridCol w="7164000">
                  <a:extLst>
                    <a:ext uri="{9D8B030D-6E8A-4147-A177-3AD203B41FA5}">
                      <a16:colId xmlns:a16="http://schemas.microsoft.com/office/drawing/2014/main" val="994517900"/>
                    </a:ext>
                  </a:extLst>
                </a:gridCol>
                <a:gridCol w="804451">
                  <a:extLst>
                    <a:ext uri="{9D8B030D-6E8A-4147-A177-3AD203B41FA5}">
                      <a16:colId xmlns:a16="http://schemas.microsoft.com/office/drawing/2014/main" val="4261950327"/>
                    </a:ext>
                  </a:extLst>
                </a:gridCol>
                <a:gridCol w="780610">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4078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Julio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Julio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Julio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2021-2020</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199243">
                <a:tc>
                  <a:txBody>
                    <a:bodyPr/>
                    <a:lstStyle/>
                    <a:p>
                      <a:pPr algn="l" rtl="0" fontAlgn="ctr"/>
                      <a:r>
                        <a:rPr lang="es-CO" sz="1400" b="1" i="0" u="none" strike="noStrike" dirty="0">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22.140</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17.984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20.902</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2.918</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-1.238</a:t>
                      </a:r>
                    </a:p>
                  </a:txBody>
                  <a:tcPr marL="9525" marR="9525" marT="9525" marB="0" anchor="ctr">
                    <a:lnL>
                      <a:noFill/>
                    </a:lnL>
                    <a:lnR>
                      <a:noFill/>
                    </a:lnR>
                    <a:lnT>
                      <a:noFill/>
                    </a:lnT>
                    <a:lnB>
                      <a:noFill/>
                    </a:lnB>
                  </a:tcPr>
                </a:tc>
                <a:extLst>
                  <a:ext uri="{0D108BD9-81ED-4DB2-BD59-A6C34878D82A}">
                    <a16:rowId xmlns:a16="http://schemas.microsoft.com/office/drawing/2014/main" val="3929140479"/>
                  </a:ext>
                </a:extLst>
              </a:tr>
              <a:tr h="199243">
                <a:tc>
                  <a:txBody>
                    <a:bodyPr/>
                    <a:lstStyle/>
                    <a:p>
                      <a:pPr algn="l" rtl="0" fontAlgn="ctr"/>
                      <a:r>
                        <a:rPr lang="es-MX" sz="1400" b="0" i="0" u="none" strike="noStrike" dirty="0">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4.199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3.351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3.994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644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1.705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1.069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1.516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447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-189</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2.159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1.470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1.895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-264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2.520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2.018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2.362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343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-158</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1.303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1.147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1.395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92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CO" sz="1400" b="0" i="0" u="none" strike="noStrike">
                          <a:solidFill>
                            <a:srgbClr val="27689D"/>
                          </a:solidFill>
                          <a:effectLst/>
                          <a:latin typeface="Arial" panose="020B0604020202020204" pitchFamily="34" charset="0"/>
                        </a:rPr>
                        <a:t>Industria manufacturera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2.472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1.969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2.191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-281</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1.572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1.263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1.469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-103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3.361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3.095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3.246</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151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-115</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330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220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400" b="0" i="0" u="none" strike="noStrike" dirty="0">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319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-37</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261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321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y Agua^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472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543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572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100</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1.464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1.351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1.361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-102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julio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151 mil ocupados en comparación </a:t>
            </a:r>
            <a:r>
              <a:rPr lang="es-MX" dirty="0">
                <a:solidFill>
                  <a:srgbClr val="27689D"/>
                </a:solidFill>
                <a:latin typeface="+mj-lt"/>
                <a:ea typeface="Calibri" panose="020F0502020204030204" pitchFamily="34" charset="0"/>
                <a:cs typeface="Arial" panose="020B0604020202020204" pitchFamily="34" charset="0"/>
              </a:rPr>
              <a:t>con julio de 2020, sin embargo</a:t>
            </a:r>
            <a:r>
              <a:rPr lang="es-MX" b="1" dirty="0">
                <a:solidFill>
                  <a:srgbClr val="27689D"/>
                </a:solidFill>
                <a:latin typeface="+mj-lt"/>
                <a:ea typeface="Calibri" panose="020F0502020204030204" pitchFamily="34" charset="0"/>
                <a:cs typeface="Arial" panose="020B0604020202020204" pitchFamily="34" charset="0"/>
              </a:rPr>
              <a:t> disminuyó en 115 mil ocupados </a:t>
            </a:r>
            <a:r>
              <a:rPr lang="es-MX" dirty="0">
                <a:solidFill>
                  <a:srgbClr val="27689D"/>
                </a:solidFill>
                <a:latin typeface="+mj-lt"/>
                <a:ea typeface="Calibri" panose="020F0502020204030204" pitchFamily="34" charset="0"/>
                <a:cs typeface="Arial" panose="020B0604020202020204" pitchFamily="34" charset="0"/>
              </a:rPr>
              <a:t>con respecto a julio de 2019 (mes sin COVID – 19).</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julio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julio, </a:t>
            </a:r>
            <a:r>
              <a:rPr lang="es-MX" b="1" dirty="0">
                <a:solidFill>
                  <a:srgbClr val="27689D"/>
                </a:solidFill>
                <a:ea typeface="Calibri" panose="020F0502020204030204" pitchFamily="34" charset="0"/>
                <a:cs typeface="Arial" panose="020B0604020202020204" pitchFamily="34" charset="0"/>
              </a:rPr>
              <a:t>la tasa de desempleo en el sector rural fue de 9,6%</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0,8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julio de 2020 (10,4%) </a:t>
            </a:r>
            <a:r>
              <a:rPr lang="es-MX" b="1" dirty="0">
                <a:solidFill>
                  <a:srgbClr val="27689D"/>
                </a:solidFill>
                <a:ea typeface="Calibri" panose="020F0502020204030204" pitchFamily="34" charset="0"/>
                <a:cs typeface="Arial" panose="020B0604020202020204" pitchFamily="34" charset="0"/>
              </a:rPr>
              <a:t>y un aumento de 1,6 puntos porcentuales con respecto a la tasa de desempleo presentada en julio de 2019 (8,0%).</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julio,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228 mil personas </a:t>
            </a:r>
            <a:r>
              <a:rPr lang="es-MX" dirty="0">
                <a:solidFill>
                  <a:srgbClr val="27689D"/>
                </a:solidFill>
                <a:latin typeface="+mj-lt"/>
                <a:ea typeface="Calibri" panose="020F0502020204030204" pitchFamily="34" charset="0"/>
                <a:cs typeface="Arial" panose="020B0604020202020204" pitchFamily="34" charset="0"/>
              </a:rPr>
              <a:t>con respecto a julio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110462057"/>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10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Julio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Julio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4.500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4.711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211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1600" b="1" i="0" u="none" strike="noStrike">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4.032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4.260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228</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1600" b="1" i="0" u="none" strike="noStrike">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468</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451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-17</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4.309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4.164</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-145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de desempleo – 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10,4</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9,6</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-0,8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1600" b="1" i="0" u="none" strike="noStrike" dirty="0">
                          <a:solidFill>
                            <a:srgbClr val="1F4E78"/>
                          </a:solidFill>
                          <a:effectLst/>
                          <a:latin typeface="Arial" panose="020B0604020202020204" pitchFamily="34" charset="0"/>
                        </a:rPr>
                        <a:t>Tasa de ocupación – 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45,8</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48,0</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2,2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global de participación - 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51,1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53,1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2,0</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3" name="Gráfico 12">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875960439"/>
              </p:ext>
            </p:extLst>
          </p:nvPr>
        </p:nvGraphicFramePr>
        <p:xfrm>
          <a:off x="6096000" y="1196274"/>
          <a:ext cx="6085595" cy="3714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mayo – julio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14,8%</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5,7 p.p</a:t>
            </a:r>
          </a:p>
          <a:p>
            <a:r>
              <a:rPr lang="es-CO" b="1" dirty="0">
                <a:solidFill>
                  <a:srgbClr val="27689D"/>
                </a:solidFill>
                <a:ea typeface="Calibri" panose="020F0502020204030204" pitchFamily="34" charset="0"/>
                <a:cs typeface="Arial" panose="020B0604020202020204" pitchFamily="34" charset="0"/>
              </a:rPr>
              <a:t>a la tasa del mismo trimestre un año atrás (20,5%)</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01940" y="548234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8,9%</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28293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1,3 p.p </a:t>
            </a:r>
          </a:p>
          <a:p>
            <a:r>
              <a:rPr lang="es-CO" b="1" dirty="0">
                <a:solidFill>
                  <a:srgbClr val="27689D"/>
                </a:solidFill>
                <a:ea typeface="Calibri" panose="020F0502020204030204" pitchFamily="34" charset="0"/>
                <a:cs typeface="Arial" panose="020B0604020202020204" pitchFamily="34" charset="0"/>
              </a:rPr>
              <a:t>a la tasa del mismo trimestre un año atrás (10,2%)</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4" name="Gráfico 13">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1197175412"/>
              </p:ext>
            </p:extLst>
          </p:nvPr>
        </p:nvGraphicFramePr>
        <p:xfrm>
          <a:off x="598541" y="1232228"/>
          <a:ext cx="10994918"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mayo – julio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3,2 millones de ocupados (15,6%).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212910779"/>
              </p:ext>
            </p:extLst>
          </p:nvPr>
        </p:nvGraphicFramePr>
        <p:xfrm>
          <a:off x="253549" y="1093475"/>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164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mayo – julio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8" name="Gráfico 7">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2443867157"/>
              </p:ext>
            </p:extLst>
          </p:nvPr>
        </p:nvGraphicFramePr>
        <p:xfrm>
          <a:off x="1311542" y="1219160"/>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mayo – julio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28775644"/>
              </p:ext>
            </p:extLst>
          </p:nvPr>
        </p:nvGraphicFramePr>
        <p:xfrm>
          <a:off x="253549" y="1173378"/>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mayo – julio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104 mil ocupados.</a:t>
            </a:r>
            <a:endParaRPr lang="es-CO" b="1" dirty="0">
              <a:latin typeface="+mj-lt"/>
              <a:cs typeface="Arial" panose="020B0604020202020204" pitchFamily="34" charset="0"/>
            </a:endParaRPr>
          </a:p>
        </p:txBody>
      </p:sp>
      <p:graphicFrame>
        <p:nvGraphicFramePr>
          <p:cNvPr id="11" name="Gráfico 1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3058570527"/>
              </p:ext>
            </p:extLst>
          </p:nvPr>
        </p:nvGraphicFramePr>
        <p:xfrm>
          <a:off x="1116031" y="1303908"/>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00B2EF-1B31-4199-9F3C-61F3155214EA}"/>
</file>

<file path=customXml/itemProps2.xml><?xml version="1.0" encoding="utf-8"?>
<ds:datastoreItem xmlns:ds="http://schemas.openxmlformats.org/officeDocument/2006/customXml" ds:itemID="{4D138CEC-B8A6-4817-81BC-D992556D09AE}"/>
</file>

<file path=customXml/itemProps3.xml><?xml version="1.0" encoding="utf-8"?>
<ds:datastoreItem xmlns:ds="http://schemas.openxmlformats.org/officeDocument/2006/customXml" ds:itemID="{4A093453-7776-4CE2-8C91-8404D5913FDE}"/>
</file>

<file path=docProps/app.xml><?xml version="1.0" encoding="utf-8"?>
<Properties xmlns="http://schemas.openxmlformats.org/officeDocument/2006/extended-properties" xmlns:vt="http://schemas.openxmlformats.org/officeDocument/2006/docPropsVTypes">
  <TotalTime>6403</TotalTime>
  <Words>1868</Words>
  <Application>Microsoft Office PowerPoint</Application>
  <PresentationFormat>Panorámica</PresentationFormat>
  <Paragraphs>483</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373</cp:revision>
  <dcterms:created xsi:type="dcterms:W3CDTF">2019-02-12T04:28:07Z</dcterms:created>
  <dcterms:modified xsi:type="dcterms:W3CDTF">2021-08-31T19:53:10Z</dcterms:modified>
</cp:coreProperties>
</file>