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drawing3.xml" ContentType="application/vnd.openxmlformats-officedocument.drawingml.chartshapes+xml"/>
  <Override PartName="/ppt/presentation.xml" ContentType="application/vnd.openxmlformats-officedocument.presentationml.presentation.main+xml"/>
  <Override PartName="/ppt/drawings/drawing4.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2.xml" ContentType="application/vnd.openxmlformats-officedocument.themeOverride+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hart5.xml" ContentType="application/vnd.openxmlformats-officedocument.drawingml.chart+xml"/>
  <Override PartName="/ppt/charts/colors5.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olors8.xml" ContentType="application/vnd.ms-office.chartcolorstyle+xml"/>
  <Override PartName="/ppt/charts/style5.xml" ContentType="application/vnd.ms-office.chartstyle+xml"/>
  <Override PartName="/ppt/theme/themeOverride4.xml" ContentType="application/vnd.openxmlformats-officedocument.themeOverride+xml"/>
  <Override PartName="/ppt/charts/colors7.xml" ContentType="application/vnd.ms-office.chartcolorstyle+xml"/>
  <Override PartName="/ppt/charts/chart8.xml" ContentType="application/vnd.openxmlformats-officedocument.drawingml.chart+xml"/>
  <Override PartName="/ppt/charts/style7.xml" ContentType="application/vnd.ms-office.chartstyle+xml"/>
  <Override PartName="/ppt/charts/chart7.xml" ContentType="application/vnd.openxmlformats-officedocument.drawingml.chart+xml"/>
  <Override PartName="/ppt/theme/themeOverride3.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009167"/>
    <a:srgbClr val="27689D"/>
    <a:srgbClr val="009267"/>
    <a:srgbClr val="595959"/>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874" autoAdjust="0"/>
  </p:normalViewPr>
  <p:slideViewPr>
    <p:cSldViewPr snapToGrid="0">
      <p:cViewPr varScale="1">
        <p:scale>
          <a:sx n="91" d="100"/>
          <a:sy n="91" d="100"/>
        </p:scale>
        <p:origin x="576" y="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F:\3-INDICADORES%20ECON&#211;MICOS\5-Empleo\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F:\3-INDICADORES%20ECON&#211;MICOS\5-Empleo\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F:\3-INDICADORES%20ECON&#211;MICOS\5-Empleo\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file:///F:\3-INDICADORES%20ECON&#211;MICOS\5-Empleo\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9424269095513009"/>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6-4260-AC10-0D88EA2D9A5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26-4260-AC10-0D88EA2D9A56}"/>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26-4260-AC10-0D88EA2D9A56}"/>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26-4260-AC10-0D88EA2D9A56}"/>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26-4260-AC10-0D88EA2D9A56}"/>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26-4260-AC10-0D88EA2D9A56}"/>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26-4260-AC10-0D88EA2D9A56}"/>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26-4260-AC10-0D88EA2D9A56}"/>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26-4260-AC10-0D88EA2D9A56}"/>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26-4260-AC10-0D88EA2D9A56}"/>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26-4260-AC10-0D88EA2D9A56}"/>
                </c:ext>
              </c:extLst>
            </c:dLbl>
            <c:dLbl>
              <c:idx val="19"/>
              <c:layout>
                <c:manualLayout>
                  <c:x val="-1.4009496174928273E-2"/>
                  <c:y val="5.8502777018687932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B-9626-4260-AC10-0D88EA2D9A5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Hoja3!$E$21:$E$40</c:f>
              <c:strCache>
                <c:ptCount val="20"/>
                <c:pt idx="0">
                  <c:v>Abr-2002</c:v>
                </c:pt>
                <c:pt idx="1">
                  <c:v>Abr-2003</c:v>
                </c:pt>
                <c:pt idx="2">
                  <c:v>Abr-2004</c:v>
                </c:pt>
                <c:pt idx="3">
                  <c:v>Abr-2005</c:v>
                </c:pt>
                <c:pt idx="4">
                  <c:v>Abr-2006</c:v>
                </c:pt>
                <c:pt idx="5">
                  <c:v>Abr-2007</c:v>
                </c:pt>
                <c:pt idx="6">
                  <c:v>Abr-2008</c:v>
                </c:pt>
                <c:pt idx="7">
                  <c:v>Abr-2009</c:v>
                </c:pt>
                <c:pt idx="8">
                  <c:v>Abr-2010</c:v>
                </c:pt>
                <c:pt idx="9">
                  <c:v>Abr-2011</c:v>
                </c:pt>
                <c:pt idx="10">
                  <c:v>Abr-2012</c:v>
                </c:pt>
                <c:pt idx="11">
                  <c:v>Abr-2013</c:v>
                </c:pt>
                <c:pt idx="12">
                  <c:v>Abr-2014</c:v>
                </c:pt>
                <c:pt idx="13">
                  <c:v>Abr-2015</c:v>
                </c:pt>
                <c:pt idx="14">
                  <c:v>Abr-2016</c:v>
                </c:pt>
                <c:pt idx="15">
                  <c:v>Abr-2017</c:v>
                </c:pt>
                <c:pt idx="16">
                  <c:v>Abr-2018</c:v>
                </c:pt>
                <c:pt idx="17">
                  <c:v>Abr-2019</c:v>
                </c:pt>
                <c:pt idx="18">
                  <c:v>Abr-2020</c:v>
                </c:pt>
                <c:pt idx="19">
                  <c:v>Abr-2021</c:v>
                </c:pt>
              </c:strCache>
            </c:strRef>
          </c:cat>
          <c:val>
            <c:numRef>
              <c:f>Hoja3!$F$21:$F$40</c:f>
              <c:numCache>
                <c:formatCode>0.0</c:formatCode>
                <c:ptCount val="20"/>
                <c:pt idx="0">
                  <c:v>16.28767525809824</c:v>
                </c:pt>
                <c:pt idx="1">
                  <c:v>14.801152825301648</c:v>
                </c:pt>
                <c:pt idx="2">
                  <c:v>14.677096592302313</c:v>
                </c:pt>
                <c:pt idx="3">
                  <c:v>12.0611506304217</c:v>
                </c:pt>
                <c:pt idx="4">
                  <c:v>12.009889420960523</c:v>
                </c:pt>
                <c:pt idx="5">
                  <c:v>10.903770882363292</c:v>
                </c:pt>
                <c:pt idx="6">
                  <c:v>11.129256217245162</c:v>
                </c:pt>
                <c:pt idx="7">
                  <c:v>12.140821605715825</c:v>
                </c:pt>
                <c:pt idx="8">
                  <c:v>12.237128627018286</c:v>
                </c:pt>
                <c:pt idx="9">
                  <c:v>11.189518368516477</c:v>
                </c:pt>
                <c:pt idx="10">
                  <c:v>10.864197380590902</c:v>
                </c:pt>
                <c:pt idx="11">
                  <c:v>10.173671408695181</c:v>
                </c:pt>
                <c:pt idx="12">
                  <c:v>8.9650030401632108</c:v>
                </c:pt>
                <c:pt idx="13">
                  <c:v>9.5040711841251806</c:v>
                </c:pt>
                <c:pt idx="14">
                  <c:v>9.0158078393677528</c:v>
                </c:pt>
                <c:pt idx="15">
                  <c:v>8.9077180953868904</c:v>
                </c:pt>
                <c:pt idx="16">
                  <c:v>9.4625858354315877</c:v>
                </c:pt>
                <c:pt idx="17">
                  <c:v>10.334342807798494</c:v>
                </c:pt>
                <c:pt idx="18">
                  <c:v>19.811142120865316</c:v>
                </c:pt>
                <c:pt idx="19">
                  <c:v>15.052796344622593</c:v>
                </c:pt>
              </c:numCache>
            </c:numRef>
          </c:val>
          <c:smooth val="1"/>
          <c:extLst>
            <c:ext xmlns:c16="http://schemas.microsoft.com/office/drawing/2014/chart" uri="{C3380CC4-5D6E-409C-BE32-E72D297353CC}">
              <c16:uniqueId val="{0000000C-9626-4260-AC10-0D88EA2D9A56}"/>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26-4260-AC10-0D88EA2D9A56}"/>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26-4260-AC10-0D88EA2D9A56}"/>
                </c:ext>
              </c:extLst>
            </c:dLbl>
            <c:dLbl>
              <c:idx val="19"/>
              <c:layout>
                <c:manualLayout>
                  <c:x val="-1.6742591631024744E-2"/>
                  <c:y val="-5.8502777018687981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F-9626-4260-AC10-0D88EA2D9A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Hoja3!$G$21:$G$40</c:f>
              <c:numCache>
                <c:formatCode>_-* #,##0.0_-;\-* #,##0.0_-;_-* "-"??_-;_-@_-</c:formatCode>
                <c:ptCount val="20"/>
                <c:pt idx="0">
                  <c:v>15.856961</c:v>
                </c:pt>
                <c:pt idx="1">
                  <c:v>16.378098999999999</c:v>
                </c:pt>
                <c:pt idx="2">
                  <c:v>16.472536999999999</c:v>
                </c:pt>
                <c:pt idx="3">
                  <c:v>16.813331999999999</c:v>
                </c:pt>
                <c:pt idx="4">
                  <c:v>16.852027</c:v>
                </c:pt>
                <c:pt idx="5">
                  <c:v>17.217776000000001</c:v>
                </c:pt>
                <c:pt idx="6">
                  <c:v>17.722347000000003</c:v>
                </c:pt>
                <c:pt idx="7">
                  <c:v>18.410412000000001</c:v>
                </c:pt>
                <c:pt idx="8">
                  <c:v>19.164578000000002</c:v>
                </c:pt>
                <c:pt idx="9">
                  <c:v>19.588474999999999</c:v>
                </c:pt>
                <c:pt idx="10">
                  <c:v>20.504224999999998</c:v>
                </c:pt>
                <c:pt idx="11">
                  <c:v>20.633097000000003</c:v>
                </c:pt>
                <c:pt idx="12">
                  <c:v>21.342668</c:v>
                </c:pt>
                <c:pt idx="13">
                  <c:v>22.070472000000002</c:v>
                </c:pt>
                <c:pt idx="14">
                  <c:v>22.179463999999999</c:v>
                </c:pt>
                <c:pt idx="15">
                  <c:v>22.668727000000001</c:v>
                </c:pt>
                <c:pt idx="16">
                  <c:v>22.671157000000001</c:v>
                </c:pt>
                <c:pt idx="17">
                  <c:v>21.896027999999998</c:v>
                </c:pt>
                <c:pt idx="18">
                  <c:v>16.524626999999999</c:v>
                </c:pt>
                <c:pt idx="19">
                  <c:v>20.465166</c:v>
                </c:pt>
              </c:numCache>
            </c:numRef>
          </c:val>
          <c:smooth val="1"/>
          <c:extLst>
            <c:ext xmlns:c16="http://schemas.microsoft.com/office/drawing/2014/chart" uri="{C3380CC4-5D6E-409C-BE32-E72D297353CC}">
              <c16:uniqueId val="{00000010-9626-4260-AC10-0D88EA2D9A56}"/>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'Hoja2 (2)'!$G$7</c:f>
              <c:strCache>
                <c:ptCount val="1"/>
                <c:pt idx="0">
                  <c:v>Ocupados</c:v>
                </c:pt>
              </c:strCache>
            </c:strRef>
          </c:tx>
          <c:spPr>
            <a:solidFill>
              <a:schemeClr val="accent2"/>
            </a:solidFill>
            <a:ln>
              <a:noFill/>
            </a:ln>
            <a:effectLst/>
          </c:spPr>
          <c:invertIfNegative val="0"/>
          <c:dLbls>
            <c:dLbl>
              <c:idx val="1"/>
              <c:layout>
                <c:manualLayout>
                  <c:x val="0"/>
                  <c:y val="2.314814814814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93-4B0E-B7BC-20F2B5BFAE1F}"/>
                </c:ext>
              </c:extLst>
            </c:dLbl>
            <c:dLbl>
              <c:idx val="2"/>
              <c:layout>
                <c:manualLayout>
                  <c:x val="2.7777777777777779E-3"/>
                  <c:y val="1.3888888888888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93-4B0E-B7BC-20F2B5BFAE1F}"/>
                </c:ext>
              </c:extLst>
            </c:dLbl>
            <c:dLbl>
              <c:idx val="4"/>
              <c:layout>
                <c:manualLayout>
                  <c:x val="-8.3333333333334356E-3"/>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93-4B0E-B7BC-20F2B5BFAE1F}"/>
                </c:ext>
              </c:extLst>
            </c:dLbl>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(2)'!$E$8:$E$13</c:f>
              <c:strCache>
                <c:ptCount val="6"/>
                <c:pt idx="0">
                  <c:v>Nov 19 - Ene 20</c:v>
                </c:pt>
                <c:pt idx="1">
                  <c:v>Feb 20- Abr 20</c:v>
                </c:pt>
                <c:pt idx="2">
                  <c:v>May 20 - Jul 20</c:v>
                </c:pt>
                <c:pt idx="3">
                  <c:v>Ago 20- Oct 20</c:v>
                </c:pt>
                <c:pt idx="4">
                  <c:v>Nov 20 - Ene 21</c:v>
                </c:pt>
                <c:pt idx="5">
                  <c:v>Feb 21- Abr 21</c:v>
                </c:pt>
              </c:strCache>
            </c:strRef>
          </c:cat>
          <c:val>
            <c:numRef>
              <c:f>'Hoja2 (2)'!$G$8:$G$13</c:f>
              <c:numCache>
                <c:formatCode>#,##0</c:formatCode>
                <c:ptCount val="6"/>
                <c:pt idx="0">
                  <c:v>22334.357074299623</c:v>
                </c:pt>
                <c:pt idx="1">
                  <c:v>19887.626513757739</c:v>
                </c:pt>
                <c:pt idx="2">
                  <c:v>17955.112932770146</c:v>
                </c:pt>
                <c:pt idx="3">
                  <c:v>20154.706685778019</c:v>
                </c:pt>
                <c:pt idx="4">
                  <c:v>20831.518382286518</c:v>
                </c:pt>
                <c:pt idx="5">
                  <c:v>20876.754508347934</c:v>
                </c:pt>
              </c:numCache>
            </c:numRef>
          </c:val>
          <c:extLst>
            <c:ext xmlns:c16="http://schemas.microsoft.com/office/drawing/2014/chart" uri="{C3380CC4-5D6E-409C-BE32-E72D297353CC}">
              <c16:uniqueId val="{00000003-1393-4B0E-B7BC-20F2B5BFAE1F}"/>
            </c:ext>
          </c:extLst>
        </c:ser>
        <c:dLbls>
          <c:showLegendKey val="0"/>
          <c:showVal val="0"/>
          <c:showCatName val="0"/>
          <c:showSerName val="0"/>
          <c:showPercent val="0"/>
          <c:showBubbleSize val="0"/>
        </c:dLbls>
        <c:gapWidth val="219"/>
        <c:overlap val="-27"/>
        <c:axId val="720137999"/>
        <c:axId val="720147151"/>
      </c:barChart>
      <c:lineChart>
        <c:grouping val="standard"/>
        <c:varyColors val="0"/>
        <c:ser>
          <c:idx val="0"/>
          <c:order val="0"/>
          <c:tx>
            <c:strRef>
              <c:f>'Hoja2 (2)'!$F$7</c:f>
              <c:strCache>
                <c:ptCount val="1"/>
                <c:pt idx="0">
                  <c:v>TD</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93-4B0E-B7BC-20F2B5BFAE1F}"/>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93-4B0E-B7BC-20F2B5BFAE1F}"/>
                </c:ext>
              </c:extLst>
            </c:dLbl>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(2)'!$E$8:$E$12</c:f>
              <c:strCache>
                <c:ptCount val="5"/>
                <c:pt idx="0">
                  <c:v>Nov 19 - Ene 20</c:v>
                </c:pt>
                <c:pt idx="1">
                  <c:v>Feb 20- Abr 20</c:v>
                </c:pt>
                <c:pt idx="2">
                  <c:v>May 20 - Jul 20</c:v>
                </c:pt>
                <c:pt idx="3">
                  <c:v>Ago 20- Oct 20</c:v>
                </c:pt>
                <c:pt idx="4">
                  <c:v>Nov 20 - Ene 21</c:v>
                </c:pt>
              </c:strCache>
            </c:strRef>
          </c:cat>
          <c:val>
            <c:numRef>
              <c:f>'Hoja2 (2)'!$F$8:$F$13</c:f>
              <c:numCache>
                <c:formatCode>0.0</c:formatCode>
                <c:ptCount val="6"/>
                <c:pt idx="0">
                  <c:v>10.601931383840435</c:v>
                </c:pt>
                <c:pt idx="1">
                  <c:v>14.01807512099475</c:v>
                </c:pt>
                <c:pt idx="2">
                  <c:v>20.456974257081377</c:v>
                </c:pt>
                <c:pt idx="3">
                  <c:v>16.17776972179702</c:v>
                </c:pt>
                <c:pt idx="4">
                  <c:v>14.720901367686478</c:v>
                </c:pt>
                <c:pt idx="5">
                  <c:v>14.492985545902796</c:v>
                </c:pt>
              </c:numCache>
            </c:numRef>
          </c:val>
          <c:smooth val="1"/>
          <c:extLst>
            <c:ext xmlns:c16="http://schemas.microsoft.com/office/drawing/2014/chart" uri="{C3380CC4-5D6E-409C-BE32-E72D297353CC}">
              <c16:uniqueId val="{00000006-1393-4B0E-B7BC-20F2B5BFAE1F}"/>
            </c:ext>
          </c:extLst>
        </c:ser>
        <c:dLbls>
          <c:showLegendKey val="0"/>
          <c:showVal val="0"/>
          <c:showCatName val="0"/>
          <c:showSerName val="0"/>
          <c:showPercent val="0"/>
          <c:showBubbleSize val="0"/>
        </c:dLbls>
        <c:marker val="1"/>
        <c:smooth val="0"/>
        <c:axId val="634161135"/>
        <c:axId val="634164047"/>
      </c:lineChart>
      <c:catAx>
        <c:axId val="7201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7689D"/>
                </a:solidFill>
                <a:latin typeface="+mn-lt"/>
                <a:ea typeface="+mn-ea"/>
                <a:cs typeface="+mn-cs"/>
              </a:defRPr>
            </a:pPr>
            <a:endParaRPr lang="es-CO"/>
          </a:p>
        </c:txPr>
        <c:crossAx val="720147151"/>
        <c:crosses val="autoZero"/>
        <c:auto val="1"/>
        <c:lblAlgn val="ctr"/>
        <c:lblOffset val="100"/>
        <c:noMultiLvlLbl val="0"/>
      </c:catAx>
      <c:valAx>
        <c:axId val="720147151"/>
        <c:scaling>
          <c:orientation val="minMax"/>
          <c:min val="15000"/>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Ocupados (miles)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37999"/>
        <c:crosses val="autoZero"/>
        <c:crossBetween val="between"/>
      </c:valAx>
      <c:valAx>
        <c:axId val="634164047"/>
        <c:scaling>
          <c:orientation val="minMax"/>
          <c:min val="8"/>
        </c:scaling>
        <c:delete val="0"/>
        <c:axPos val="r"/>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634161135"/>
        <c:crosses val="max"/>
        <c:crossBetween val="between"/>
      </c:valAx>
      <c:catAx>
        <c:axId val="634161135"/>
        <c:scaling>
          <c:orientation val="minMax"/>
        </c:scaling>
        <c:delete val="1"/>
        <c:axPos val="b"/>
        <c:numFmt formatCode="General" sourceLinked="1"/>
        <c:majorTickMark val="out"/>
        <c:minorTickMark val="none"/>
        <c:tickLblPos val="nextTo"/>
        <c:crossAx val="63416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'Hoja2 (3)'!$G$7</c:f>
              <c:strCache>
                <c:ptCount val="1"/>
                <c:pt idx="0">
                  <c:v>Ocupados</c:v>
                </c:pt>
              </c:strCache>
            </c:strRef>
          </c:tx>
          <c:spPr>
            <a:solidFill>
              <a:schemeClr val="accent2"/>
            </a:solidFill>
            <a:ln>
              <a:noFill/>
            </a:ln>
            <a:effectLst/>
          </c:spPr>
          <c:invertIfNegative val="0"/>
          <c:dLbls>
            <c:dLbl>
              <c:idx val="1"/>
              <c:layout>
                <c:manualLayout>
                  <c:x val="0"/>
                  <c:y val="2.314814814814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13-492A-85FC-2AD0B53DF65C}"/>
                </c:ext>
              </c:extLst>
            </c:dLbl>
            <c:dLbl>
              <c:idx val="2"/>
              <c:layout>
                <c:manualLayout>
                  <c:x val="2.7777777777777779E-3"/>
                  <c:y val="1.3888888888888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13-492A-85FC-2AD0B53DF65C}"/>
                </c:ext>
              </c:extLst>
            </c:dLbl>
            <c:dLbl>
              <c:idx val="4"/>
              <c:layout>
                <c:manualLayout>
                  <c:x val="-8.3333333333334356E-3"/>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13-492A-85FC-2AD0B53DF65C}"/>
                </c:ext>
              </c:extLst>
            </c:dLbl>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(3)'!$E$8:$E$13</c:f>
              <c:strCache>
                <c:ptCount val="6"/>
                <c:pt idx="0">
                  <c:v>Nov 19 - Ene 20</c:v>
                </c:pt>
                <c:pt idx="1">
                  <c:v>Feb 20- Abr 20</c:v>
                </c:pt>
                <c:pt idx="2">
                  <c:v>May 20 - Jul 20</c:v>
                </c:pt>
                <c:pt idx="3">
                  <c:v>Ago 20- Oct 20</c:v>
                </c:pt>
                <c:pt idx="4">
                  <c:v>Nov 20 - Ene 21</c:v>
                </c:pt>
                <c:pt idx="5">
                  <c:v>Feb 21- Abr 21</c:v>
                </c:pt>
              </c:strCache>
            </c:strRef>
          </c:cat>
          <c:val>
            <c:numRef>
              <c:f>'Hoja2 (3)'!$G$8:$G$13</c:f>
              <c:numCache>
                <c:formatCode>#,##0</c:formatCode>
                <c:ptCount val="6"/>
                <c:pt idx="0">
                  <c:v>4739.4936910863862</c:v>
                </c:pt>
                <c:pt idx="1">
                  <c:v>4442.7168298056731</c:v>
                </c:pt>
                <c:pt idx="2">
                  <c:v>4120.3278331624797</c:v>
                </c:pt>
                <c:pt idx="3">
                  <c:v>4522.4416105297205</c:v>
                </c:pt>
                <c:pt idx="4">
                  <c:v>4541.0135776652196</c:v>
                </c:pt>
                <c:pt idx="5">
                  <c:v>4539.6438637123365</c:v>
                </c:pt>
              </c:numCache>
            </c:numRef>
          </c:val>
          <c:extLst>
            <c:ext xmlns:c16="http://schemas.microsoft.com/office/drawing/2014/chart" uri="{C3380CC4-5D6E-409C-BE32-E72D297353CC}">
              <c16:uniqueId val="{00000003-6713-492A-85FC-2AD0B53DF65C}"/>
            </c:ext>
          </c:extLst>
        </c:ser>
        <c:dLbls>
          <c:showLegendKey val="0"/>
          <c:showVal val="0"/>
          <c:showCatName val="0"/>
          <c:showSerName val="0"/>
          <c:showPercent val="0"/>
          <c:showBubbleSize val="0"/>
        </c:dLbls>
        <c:gapWidth val="219"/>
        <c:overlap val="-27"/>
        <c:axId val="720137999"/>
        <c:axId val="720147151"/>
      </c:barChart>
      <c:lineChart>
        <c:grouping val="standard"/>
        <c:varyColors val="0"/>
        <c:ser>
          <c:idx val="0"/>
          <c:order val="0"/>
          <c:tx>
            <c:strRef>
              <c:f>'Hoja2 (3)'!$F$7</c:f>
              <c:strCache>
                <c:ptCount val="1"/>
                <c:pt idx="0">
                  <c:v>TD</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13-492A-85FC-2AD0B53DF65C}"/>
                </c:ext>
              </c:extLst>
            </c:dLbl>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(3)'!$E$8:$E$13</c:f>
              <c:strCache>
                <c:ptCount val="6"/>
                <c:pt idx="0">
                  <c:v>Nov 19 - Ene 20</c:v>
                </c:pt>
                <c:pt idx="1">
                  <c:v>Feb 20- Abr 20</c:v>
                </c:pt>
                <c:pt idx="2">
                  <c:v>May 20 - Jul 20</c:v>
                </c:pt>
                <c:pt idx="3">
                  <c:v>Ago 20- Oct 20</c:v>
                </c:pt>
                <c:pt idx="4">
                  <c:v>Nov 20 - Ene 21</c:v>
                </c:pt>
                <c:pt idx="5">
                  <c:v>Feb 21- Abr 21</c:v>
                </c:pt>
              </c:strCache>
            </c:strRef>
          </c:cat>
          <c:val>
            <c:numRef>
              <c:f>'Hoja2 (3)'!$F$8:$F$13</c:f>
              <c:numCache>
                <c:formatCode>0.0</c:formatCode>
                <c:ptCount val="6"/>
                <c:pt idx="0">
                  <c:v>6.4719739917095218</c:v>
                </c:pt>
                <c:pt idx="1">
                  <c:v>8.159942588382231</c:v>
                </c:pt>
                <c:pt idx="2">
                  <c:v>10.242006678771546</c:v>
                </c:pt>
                <c:pt idx="3">
                  <c:v>8.7039280235953651</c:v>
                </c:pt>
                <c:pt idx="4">
                  <c:v>7.8239755150473291</c:v>
                </c:pt>
                <c:pt idx="5">
                  <c:v>7.8923278558113461</c:v>
                </c:pt>
              </c:numCache>
            </c:numRef>
          </c:val>
          <c:smooth val="1"/>
          <c:extLst>
            <c:ext xmlns:c16="http://schemas.microsoft.com/office/drawing/2014/chart" uri="{C3380CC4-5D6E-409C-BE32-E72D297353CC}">
              <c16:uniqueId val="{00000006-6713-492A-85FC-2AD0B53DF65C}"/>
            </c:ext>
          </c:extLst>
        </c:ser>
        <c:dLbls>
          <c:showLegendKey val="0"/>
          <c:showVal val="0"/>
          <c:showCatName val="0"/>
          <c:showSerName val="0"/>
          <c:showPercent val="0"/>
          <c:showBubbleSize val="0"/>
        </c:dLbls>
        <c:marker val="1"/>
        <c:smooth val="0"/>
        <c:axId val="634161135"/>
        <c:axId val="634164047"/>
      </c:lineChart>
      <c:catAx>
        <c:axId val="7201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7689D"/>
                </a:solidFill>
                <a:latin typeface="+mn-lt"/>
                <a:ea typeface="+mn-ea"/>
                <a:cs typeface="+mn-cs"/>
              </a:defRPr>
            </a:pPr>
            <a:endParaRPr lang="es-CO"/>
          </a:p>
        </c:txPr>
        <c:crossAx val="720147151"/>
        <c:crosses val="autoZero"/>
        <c:auto val="1"/>
        <c:lblAlgn val="ctr"/>
        <c:lblOffset val="100"/>
        <c:noMultiLvlLbl val="0"/>
      </c:catAx>
      <c:valAx>
        <c:axId val="720147151"/>
        <c:scaling>
          <c:orientation val="minMax"/>
          <c:min val="4000"/>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Ocupados (miles)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37999"/>
        <c:crosses val="autoZero"/>
        <c:crossBetween val="between"/>
      </c:valAx>
      <c:valAx>
        <c:axId val="634164047"/>
        <c:scaling>
          <c:orientation val="minMax"/>
          <c:min val="5"/>
        </c:scaling>
        <c:delete val="0"/>
        <c:axPos val="r"/>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634161135"/>
        <c:crosses val="max"/>
        <c:crossBetween val="between"/>
      </c:valAx>
      <c:catAx>
        <c:axId val="634161135"/>
        <c:scaling>
          <c:orientation val="minMax"/>
        </c:scaling>
        <c:delete val="1"/>
        <c:axPos val="b"/>
        <c:numFmt formatCode="General" sourceLinked="1"/>
        <c:majorTickMark val="out"/>
        <c:minorTickMark val="none"/>
        <c:tickLblPos val="nextTo"/>
        <c:crossAx val="63416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 abril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FC-4B4A-8A71-6C64C00D8B11}"/>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CUADROS!$ID$49:$ID$52</c:f>
              <c:strCache>
                <c:ptCount val="4"/>
                <c:pt idx="0">
                  <c:v>Enero</c:v>
                </c:pt>
                <c:pt idx="1">
                  <c:v>Febrero</c:v>
                </c:pt>
                <c:pt idx="2">
                  <c:v>Marzo</c:v>
                </c:pt>
                <c:pt idx="3">
                  <c:v>Abril</c:v>
                </c:pt>
              </c:strCache>
            </c:strRef>
          </c:cat>
          <c:val>
            <c:numRef>
              <c:f>CUADROS!$IE$49:$IE$52</c:f>
              <c:numCache>
                <c:formatCode>General</c:formatCode>
                <c:ptCount val="4"/>
                <c:pt idx="0">
                  <c:v>7.4</c:v>
                </c:pt>
                <c:pt idx="1">
                  <c:v>7.3</c:v>
                </c:pt>
                <c:pt idx="2">
                  <c:v>6.4</c:v>
                </c:pt>
                <c:pt idx="3">
                  <c:v>7.3</c:v>
                </c:pt>
              </c:numCache>
            </c:numRef>
          </c:val>
          <c:extLst>
            <c:ext xmlns:c16="http://schemas.microsoft.com/office/drawing/2014/chart" uri="{C3380CC4-5D6E-409C-BE32-E72D297353CC}">
              <c16:uniqueId val="{00000001-CDFC-4B4A-8A71-6C64C00D8B11}"/>
            </c:ext>
          </c:extLst>
        </c:ser>
        <c:ser>
          <c:idx val="1"/>
          <c:order val="1"/>
          <c:tx>
            <c:strRef>
              <c:f>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FC-4B4A-8A71-6C64C00D8B11}"/>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FC-4B4A-8A71-6C64C00D8B11}"/>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CUADROS!$ID$49:$ID$52</c:f>
              <c:strCache>
                <c:ptCount val="4"/>
                <c:pt idx="0">
                  <c:v>Enero</c:v>
                </c:pt>
                <c:pt idx="1">
                  <c:v>Febrero</c:v>
                </c:pt>
                <c:pt idx="2">
                  <c:v>Marzo</c:v>
                </c:pt>
                <c:pt idx="3">
                  <c:v>Abril</c:v>
                </c:pt>
              </c:strCache>
            </c:strRef>
          </c:cat>
          <c:val>
            <c:numRef>
              <c:f>CUADROS!$IF$49:$IF$52</c:f>
              <c:numCache>
                <c:formatCode>General</c:formatCode>
                <c:ptCount val="4"/>
                <c:pt idx="0" formatCode="0.0">
                  <c:v>9</c:v>
                </c:pt>
                <c:pt idx="1">
                  <c:v>7.4</c:v>
                </c:pt>
                <c:pt idx="2">
                  <c:v>7.7</c:v>
                </c:pt>
                <c:pt idx="3">
                  <c:v>11.7</c:v>
                </c:pt>
              </c:numCache>
            </c:numRef>
          </c:val>
          <c:extLst>
            <c:ext xmlns:c16="http://schemas.microsoft.com/office/drawing/2014/chart" uri="{C3380CC4-5D6E-409C-BE32-E72D297353CC}">
              <c16:uniqueId val="{00000004-CDFC-4B4A-8A71-6C64C00D8B11}"/>
            </c:ext>
          </c:extLst>
        </c:ser>
        <c:ser>
          <c:idx val="2"/>
          <c:order val="2"/>
          <c:tx>
            <c:strRef>
              <c:f>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CDFC-4B4A-8A71-6C64C00D8B11}"/>
                </c:ext>
              </c:extLst>
            </c:dLbl>
            <c:dLbl>
              <c:idx val="2"/>
              <c:spPr>
                <a:solidFill>
                  <a:schemeClr val="bg1"/>
                </a:solid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rgbClr val="0070C0"/>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840162633924477E-2"/>
                      <c:h val="6.1269912700157553E-2"/>
                    </c:manualLayout>
                  </c15:layout>
                </c:ext>
                <c:ext xmlns:c16="http://schemas.microsoft.com/office/drawing/2014/chart" uri="{C3380CC4-5D6E-409C-BE32-E72D297353CC}">
                  <c16:uniqueId val="{00000006-CDFC-4B4A-8A71-6C64C00D8B11}"/>
                </c:ext>
              </c:extLst>
            </c:dLbl>
            <c:dLbl>
              <c:idx val="3"/>
              <c:spPr>
                <a:solidFill>
                  <a:schemeClr val="lt1"/>
                </a:solidFill>
                <a:ln>
                  <a:solidFill>
                    <a:schemeClr val="bg1">
                      <a:lumMod val="85000"/>
                    </a:schemeClr>
                  </a:solidFill>
                </a:ln>
                <a:effectLst/>
              </c:spPr>
              <c:txPr>
                <a:bodyPr rot="0" spcFirstLastPara="1" vertOverflow="clip" horzOverflow="clip" vert="horz" wrap="square" lIns="36576" tIns="18288" rIns="36576" bIns="18288" anchor="ctr" anchorCtr="1">
                  <a:spAutoFit/>
                </a:bodyPr>
                <a:lstStyle/>
                <a:p>
                  <a:pPr>
                    <a:defRPr sz="80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9-CDFC-4B4A-8A71-6C64C00D8B1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CUADROS!$ID$49:$ID$52</c:f>
              <c:strCache>
                <c:ptCount val="4"/>
                <c:pt idx="0">
                  <c:v>Enero</c:v>
                </c:pt>
                <c:pt idx="1">
                  <c:v>Febrero</c:v>
                </c:pt>
                <c:pt idx="2">
                  <c:v>Marzo</c:v>
                </c:pt>
                <c:pt idx="3">
                  <c:v>Abril</c:v>
                </c:pt>
              </c:strCache>
            </c:strRef>
          </c:cat>
          <c:val>
            <c:numRef>
              <c:f>CUADROS!$IG$49:$IG$52</c:f>
              <c:numCache>
                <c:formatCode>General</c:formatCode>
                <c:ptCount val="4"/>
                <c:pt idx="0" formatCode="0.0">
                  <c:v>8.9</c:v>
                </c:pt>
                <c:pt idx="1">
                  <c:v>8.8000000000000007</c:v>
                </c:pt>
                <c:pt idx="2" formatCode="0.0">
                  <c:v>7.7</c:v>
                </c:pt>
                <c:pt idx="3" formatCode="0.0">
                  <c:v>9.1999999999999993</c:v>
                </c:pt>
              </c:numCache>
            </c:numRef>
          </c:val>
          <c:extLst>
            <c:ext xmlns:c16="http://schemas.microsoft.com/office/drawing/2014/chart" uri="{C3380CC4-5D6E-409C-BE32-E72D297353CC}">
              <c16:uniqueId val="{00000007-CDFC-4B4A-8A71-6C64C00D8B11}"/>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2511250544527723"/>
          <c:h val="0.6925089743365973"/>
        </c:manualLayout>
      </c:layout>
      <c:lineChart>
        <c:grouping val="standard"/>
        <c:varyColors val="0"/>
        <c:ser>
          <c:idx val="0"/>
          <c:order val="0"/>
          <c:tx>
            <c:strRef>
              <c:f>'TASA DE DESEMPLEO'!$D$250</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9D12-4C1A-A6B3-08203668E487}"/>
                </c:ext>
              </c:extLst>
            </c:dLbl>
            <c:dLbl>
              <c:idx val="20"/>
              <c:layout>
                <c:manualLayout>
                  <c:x val="-2.4420373121473028E-4"/>
                  <c:y val="-2.8906963619755758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9D12-4C1A-A6B3-08203668E487}"/>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Feb 01 - Abr 01</c:v>
                </c:pt>
                <c:pt idx="1">
                  <c:v>Feb 02 - Abr 02</c:v>
                </c:pt>
                <c:pt idx="2">
                  <c:v>Feb 03 - Abr 03</c:v>
                </c:pt>
                <c:pt idx="3">
                  <c:v>Feb 04 - Abr 04</c:v>
                </c:pt>
                <c:pt idx="4">
                  <c:v>Feb 05 - Abr 05</c:v>
                </c:pt>
                <c:pt idx="5">
                  <c:v>Feb 06 - Abr 06</c:v>
                </c:pt>
                <c:pt idx="6">
                  <c:v>Feb 07 - Abr 07</c:v>
                </c:pt>
                <c:pt idx="7">
                  <c:v>Feb 08 - Abr 08</c:v>
                </c:pt>
                <c:pt idx="8">
                  <c:v>Feb 09 - Abr 09</c:v>
                </c:pt>
                <c:pt idx="9">
                  <c:v>Feb 10 - Abr 10</c:v>
                </c:pt>
                <c:pt idx="10">
                  <c:v>Feb 11 - Abr 11</c:v>
                </c:pt>
                <c:pt idx="11">
                  <c:v>Feb 12 - Abr 12</c:v>
                </c:pt>
                <c:pt idx="12">
                  <c:v>Feb 13 - Abr 13</c:v>
                </c:pt>
                <c:pt idx="13">
                  <c:v>Feb 14 - Abr 14</c:v>
                </c:pt>
                <c:pt idx="14">
                  <c:v>Feb 15 - Abr 15</c:v>
                </c:pt>
                <c:pt idx="15">
                  <c:v>Feb 16 - Abr 16</c:v>
                </c:pt>
                <c:pt idx="16">
                  <c:v>Feb 17 - Abr 17</c:v>
                </c:pt>
                <c:pt idx="17">
                  <c:v>Feb 18 - Abr 18</c:v>
                </c:pt>
                <c:pt idx="18">
                  <c:v>Feb 19 - Abr 19</c:v>
                </c:pt>
                <c:pt idx="19">
                  <c:v>Feb 20 - Abr 20</c:v>
                </c:pt>
                <c:pt idx="20">
                  <c:v>Feb 21 - Abr 21</c:v>
                </c:pt>
              </c:strCache>
            </c:strRef>
          </c:cat>
          <c:val>
            <c:numRef>
              <c:f>'TASA DE DESEMPLEO'!$D$251:$D$271</c:f>
              <c:numCache>
                <c:formatCode>_-* #,##0.0_-;\-* #,##0.0_-;_-* "-"??_-;_-@_-</c:formatCode>
                <c:ptCount val="21"/>
                <c:pt idx="0">
                  <c:v>15.890624045016011</c:v>
                </c:pt>
                <c:pt idx="1">
                  <c:v>15.70282817583603</c:v>
                </c:pt>
                <c:pt idx="2">
                  <c:v>14.68983143172535</c:v>
                </c:pt>
                <c:pt idx="3">
                  <c:v>14.66300743906627</c:v>
                </c:pt>
                <c:pt idx="4">
                  <c:v>13.079750890579772</c:v>
                </c:pt>
                <c:pt idx="5">
                  <c:v>12.116215587118944</c:v>
                </c:pt>
                <c:pt idx="6">
                  <c:v>11.88481074943113</c:v>
                </c:pt>
                <c:pt idx="7">
                  <c:v>11.444047752795553</c:v>
                </c:pt>
                <c:pt idx="8">
                  <c:v>12.205055462988508</c:v>
                </c:pt>
                <c:pt idx="9">
                  <c:v>12.214863032627196</c:v>
                </c:pt>
                <c:pt idx="10">
                  <c:v>11.637882363917642</c:v>
                </c:pt>
                <c:pt idx="11">
                  <c:v>11.032809677511242</c:v>
                </c:pt>
                <c:pt idx="12">
                  <c:v>10.725361120725662</c:v>
                </c:pt>
                <c:pt idx="13">
                  <c:v>9.7885932417566064</c:v>
                </c:pt>
                <c:pt idx="14">
                  <c:v>9.4071465796430633</c:v>
                </c:pt>
                <c:pt idx="15">
                  <c:v>9.7151027670266199</c:v>
                </c:pt>
                <c:pt idx="16">
                  <c:v>9.7004463484344239</c:v>
                </c:pt>
                <c:pt idx="17">
                  <c:v>9.8980746946057518</c:v>
                </c:pt>
                <c:pt idx="18">
                  <c:v>10.97868800805789</c:v>
                </c:pt>
                <c:pt idx="19">
                  <c:v>14.599226287597524</c:v>
                </c:pt>
                <c:pt idx="20">
                  <c:v>15.045403477421088</c:v>
                </c:pt>
              </c:numCache>
            </c:numRef>
          </c:val>
          <c:smooth val="1"/>
          <c:extLst>
            <c:ext xmlns:c16="http://schemas.microsoft.com/office/drawing/2014/chart" uri="{C3380CC4-5D6E-409C-BE32-E72D297353CC}">
              <c16:uniqueId val="{00000002-9D12-4C1A-A6B3-08203668E487}"/>
            </c:ext>
          </c:extLst>
        </c:ser>
        <c:ser>
          <c:idx val="1"/>
          <c:order val="1"/>
          <c:tx>
            <c:strRef>
              <c:f>'TASA DE DESEMPLEO'!$E$250</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9D12-4C1A-A6B3-08203668E487}"/>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9D12-4C1A-A6B3-08203668E487}"/>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9D12-4C1A-A6B3-08203668E48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Feb 01 - Abr 01</c:v>
                </c:pt>
                <c:pt idx="1">
                  <c:v>Feb 02 - Abr 02</c:v>
                </c:pt>
                <c:pt idx="2">
                  <c:v>Feb 03 - Abr 03</c:v>
                </c:pt>
                <c:pt idx="3">
                  <c:v>Feb 04 - Abr 04</c:v>
                </c:pt>
                <c:pt idx="4">
                  <c:v>Feb 05 - Abr 05</c:v>
                </c:pt>
                <c:pt idx="5">
                  <c:v>Feb 06 - Abr 06</c:v>
                </c:pt>
                <c:pt idx="6">
                  <c:v>Feb 07 - Abr 07</c:v>
                </c:pt>
                <c:pt idx="7">
                  <c:v>Feb 08 - Abr 08</c:v>
                </c:pt>
                <c:pt idx="8">
                  <c:v>Feb 09 - Abr 09</c:v>
                </c:pt>
                <c:pt idx="9">
                  <c:v>Feb 10 - Abr 10</c:v>
                </c:pt>
                <c:pt idx="10">
                  <c:v>Feb 11 - Abr 11</c:v>
                </c:pt>
                <c:pt idx="11">
                  <c:v>Feb 12 - Abr 12</c:v>
                </c:pt>
                <c:pt idx="12">
                  <c:v>Feb 13 - Abr 13</c:v>
                </c:pt>
                <c:pt idx="13">
                  <c:v>Feb 14 - Abr 14</c:v>
                </c:pt>
                <c:pt idx="14">
                  <c:v>Feb 15 - Abr 15</c:v>
                </c:pt>
                <c:pt idx="15">
                  <c:v>Feb 16 - Abr 16</c:v>
                </c:pt>
                <c:pt idx="16">
                  <c:v>Feb 17 - Abr 17</c:v>
                </c:pt>
                <c:pt idx="17">
                  <c:v>Feb 18 - Abr 18</c:v>
                </c:pt>
                <c:pt idx="18">
                  <c:v>Feb 19 - Abr 19</c:v>
                </c:pt>
                <c:pt idx="19">
                  <c:v>Feb 20 - Abr 20</c:v>
                </c:pt>
                <c:pt idx="20">
                  <c:v>Feb 21 - Abr 21</c:v>
                </c:pt>
              </c:strCache>
            </c:strRef>
          </c:cat>
          <c:val>
            <c:numRef>
              <c:f>'TASA DE DESEMPLEO'!$E$251:$E$271</c:f>
              <c:numCache>
                <c:formatCode>_-* #,##0.0_-;\-* #,##0.0_-;_-* "-"??_-;_-@_-</c:formatCode>
                <c:ptCount val="21"/>
                <c:pt idx="0">
                  <c:v>18.212817021423145</c:v>
                </c:pt>
                <c:pt idx="1">
                  <c:v>17.44209462211769</c:v>
                </c:pt>
                <c:pt idx="2">
                  <c:v>16.56430197584557</c:v>
                </c:pt>
                <c:pt idx="3">
                  <c:v>16.242460987666753</c:v>
                </c:pt>
                <c:pt idx="4">
                  <c:v>14.804200079119296</c:v>
                </c:pt>
                <c:pt idx="5">
                  <c:v>13.29450739216152</c:v>
                </c:pt>
                <c:pt idx="6">
                  <c:v>13.019755889216563</c:v>
                </c:pt>
                <c:pt idx="7">
                  <c:v>12.475026076378043</c:v>
                </c:pt>
                <c:pt idx="8">
                  <c:v>13.382782708402802</c:v>
                </c:pt>
                <c:pt idx="9">
                  <c:v>13.223051527060623</c:v>
                </c:pt>
                <c:pt idx="10">
                  <c:v>12.744698677848888</c:v>
                </c:pt>
                <c:pt idx="11">
                  <c:v>12.10571689457416</c:v>
                </c:pt>
                <c:pt idx="12">
                  <c:v>11.84762117661864</c:v>
                </c:pt>
                <c:pt idx="13">
                  <c:v>10.670314701871405</c:v>
                </c:pt>
                <c:pt idx="14">
                  <c:v>10.485398579182105</c:v>
                </c:pt>
                <c:pt idx="15">
                  <c:v>10.774421257977282</c:v>
                </c:pt>
                <c:pt idx="16">
                  <c:v>10.787987894444242</c:v>
                </c:pt>
                <c:pt idx="17">
                  <c:v>11.139369811342606</c:v>
                </c:pt>
                <c:pt idx="18">
                  <c:v>11.988637520754946</c:v>
                </c:pt>
                <c:pt idx="19">
                  <c:v>16.107869703808849</c:v>
                </c:pt>
                <c:pt idx="20">
                  <c:v>16.662384483015131</c:v>
                </c:pt>
              </c:numCache>
            </c:numRef>
          </c:val>
          <c:smooth val="1"/>
          <c:extLst>
            <c:ext xmlns:c16="http://schemas.microsoft.com/office/drawing/2014/chart" uri="{C3380CC4-5D6E-409C-BE32-E72D297353CC}">
              <c16:uniqueId val="{00000006-9D12-4C1A-A6B3-08203668E487}"/>
            </c:ext>
          </c:extLst>
        </c:ser>
        <c:ser>
          <c:idx val="2"/>
          <c:order val="2"/>
          <c:tx>
            <c:strRef>
              <c:f>'TASA DE DESEMPLEO'!$F$250</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2.9959994530874893E-2"/>
                      <c:h val="6.5334479488477343E-2"/>
                    </c:manualLayout>
                  </c15:layout>
                </c:ext>
                <c:ext xmlns:c16="http://schemas.microsoft.com/office/drawing/2014/chart" uri="{C3380CC4-5D6E-409C-BE32-E72D297353CC}">
                  <c16:uniqueId val="{00000007-9D12-4C1A-A6B3-08203668E487}"/>
                </c:ext>
              </c:extLst>
            </c:dLbl>
            <c:dLbl>
              <c:idx val="20"/>
              <c:layout>
                <c:manualLayout>
                  <c:x val="-7.1860472265476314E-4"/>
                  <c:y val="-1.8812774296646729E-2"/>
                </c:manualLayout>
              </c:layout>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3.3346769844031579E-2"/>
                      <c:h val="5.3019614573818395E-2"/>
                    </c:manualLayout>
                  </c15:layout>
                </c:ext>
                <c:ext xmlns:c16="http://schemas.microsoft.com/office/drawing/2014/chart" uri="{C3380CC4-5D6E-409C-BE32-E72D297353CC}">
                  <c16:uniqueId val="{00000008-9D12-4C1A-A6B3-08203668E487}"/>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Feb 01 - Abr 01</c:v>
                </c:pt>
                <c:pt idx="1">
                  <c:v>Feb 02 - Abr 02</c:v>
                </c:pt>
                <c:pt idx="2">
                  <c:v>Feb 03 - Abr 03</c:v>
                </c:pt>
                <c:pt idx="3">
                  <c:v>Feb 04 - Abr 04</c:v>
                </c:pt>
                <c:pt idx="4">
                  <c:v>Feb 05 - Abr 05</c:v>
                </c:pt>
                <c:pt idx="5">
                  <c:v>Feb 06 - Abr 06</c:v>
                </c:pt>
                <c:pt idx="6">
                  <c:v>Feb 07 - Abr 07</c:v>
                </c:pt>
                <c:pt idx="7">
                  <c:v>Feb 08 - Abr 08</c:v>
                </c:pt>
                <c:pt idx="8">
                  <c:v>Feb 09 - Abr 09</c:v>
                </c:pt>
                <c:pt idx="9">
                  <c:v>Feb 10 - Abr 10</c:v>
                </c:pt>
                <c:pt idx="10">
                  <c:v>Feb 11 - Abr 11</c:v>
                </c:pt>
                <c:pt idx="11">
                  <c:v>Feb 12 - Abr 12</c:v>
                </c:pt>
                <c:pt idx="12">
                  <c:v>Feb 13 - Abr 13</c:v>
                </c:pt>
                <c:pt idx="13">
                  <c:v>Feb 14 - Abr 14</c:v>
                </c:pt>
                <c:pt idx="14">
                  <c:v>Feb 15 - Abr 15</c:v>
                </c:pt>
                <c:pt idx="15">
                  <c:v>Feb 16 - Abr 16</c:v>
                </c:pt>
                <c:pt idx="16">
                  <c:v>Feb 17 - Abr 17</c:v>
                </c:pt>
                <c:pt idx="17">
                  <c:v>Feb 18 - Abr 18</c:v>
                </c:pt>
                <c:pt idx="18">
                  <c:v>Feb 19 - Abr 19</c:v>
                </c:pt>
                <c:pt idx="19">
                  <c:v>Feb 20 - Abr 20</c:v>
                </c:pt>
                <c:pt idx="20">
                  <c:v>Feb 21 - Abr 21</c:v>
                </c:pt>
              </c:strCache>
            </c:strRef>
          </c:cat>
          <c:val>
            <c:numRef>
              <c:f>'TASA DE DESEMPLEO'!$F$251:$F$271</c:f>
              <c:numCache>
                <c:formatCode>_-* #,##0.0_-;\-* #,##0.0_-;_-* "-"??_-;_-@_-</c:formatCode>
                <c:ptCount val="21"/>
                <c:pt idx="0">
                  <c:v>9.0528505647199342</c:v>
                </c:pt>
                <c:pt idx="1">
                  <c:v>10.499354055852288</c:v>
                </c:pt>
                <c:pt idx="2">
                  <c:v>8.8738813970080788</c:v>
                </c:pt>
                <c:pt idx="3">
                  <c:v>9.7048884264829205</c:v>
                </c:pt>
                <c:pt idx="4">
                  <c:v>7.4925091486187725</c:v>
                </c:pt>
                <c:pt idx="5">
                  <c:v>8.1656539332416873</c:v>
                </c:pt>
                <c:pt idx="6">
                  <c:v>7.859578249967007</c:v>
                </c:pt>
                <c:pt idx="7">
                  <c:v>7.7704032690532747</c:v>
                </c:pt>
                <c:pt idx="8">
                  <c:v>7.9465808229332637</c:v>
                </c:pt>
                <c:pt idx="9">
                  <c:v>8.7270881552879338</c:v>
                </c:pt>
                <c:pt idx="10">
                  <c:v>7.5886759191833324</c:v>
                </c:pt>
                <c:pt idx="11">
                  <c:v>7.163906590301135</c:v>
                </c:pt>
                <c:pt idx="12">
                  <c:v>6.5012760725460641</c:v>
                </c:pt>
                <c:pt idx="13">
                  <c:v>6.3917213870723151</c:v>
                </c:pt>
                <c:pt idx="14">
                  <c:v>5.3485413841016767</c:v>
                </c:pt>
                <c:pt idx="15">
                  <c:v>5.643508406083285</c:v>
                </c:pt>
                <c:pt idx="16">
                  <c:v>5.5631502345450148</c:v>
                </c:pt>
                <c:pt idx="17">
                  <c:v>5.0933327198191032</c:v>
                </c:pt>
                <c:pt idx="18">
                  <c:v>6.9948202232244601</c:v>
                </c:pt>
                <c:pt idx="19">
                  <c:v>8.8221601148406954</c:v>
                </c:pt>
                <c:pt idx="20">
                  <c:v>8.5731779020001113</c:v>
                </c:pt>
              </c:numCache>
            </c:numRef>
          </c:val>
          <c:smooth val="1"/>
          <c:extLst>
            <c:ext xmlns:c16="http://schemas.microsoft.com/office/drawing/2014/chart" uri="{C3380CC4-5D6E-409C-BE32-E72D297353CC}">
              <c16:uniqueId val="{00000009-9D12-4C1A-A6B3-08203668E487}"/>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FD1-497D-8452-4A236B96147C}"/>
              </c:ext>
            </c:extLst>
          </c:dPt>
          <c:dPt>
            <c:idx val="14"/>
            <c:invertIfNegative val="0"/>
            <c:bubble3D val="0"/>
            <c:spPr>
              <a:solidFill>
                <a:srgbClr val="0070C0"/>
              </a:solidFill>
              <a:ln>
                <a:noFill/>
              </a:ln>
              <a:effectLst/>
            </c:spPr>
            <c:extLst>
              <c:ext xmlns:c16="http://schemas.microsoft.com/office/drawing/2014/chart" uri="{C3380CC4-5D6E-409C-BE32-E72D297353CC}">
                <c16:uniqueId val="{00000003-BFD1-497D-8452-4A236B96147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Explotación de minas y canteras</c:v>
                </c:pt>
                <c:pt idx="3">
                  <c:v>Actividades inmobiliarias</c:v>
                </c:pt>
                <c:pt idx="4">
                  <c:v>Suministro de electricidad gas, agua y gestión de desechos</c:v>
                </c:pt>
                <c:pt idx="5">
                  <c:v>Actividades financieras y de seguros</c:v>
                </c:pt>
                <c:pt idx="6">
                  <c:v>Información y comunicaciones</c:v>
                </c:pt>
                <c:pt idx="7">
                  <c:v>Actividades profesionales, científicas, técnicas y servicios administrativos</c:v>
                </c:pt>
                <c:pt idx="8">
                  <c:v>Construcción</c:v>
                </c:pt>
                <c:pt idx="9">
                  <c:v>Transporte y almacenamiento</c:v>
                </c:pt>
                <c:pt idx="10">
                  <c:v>Alojamiento y servicios de comida</c:v>
                </c:pt>
                <c:pt idx="11">
                  <c:v>Actividades artísticas, entretenimiento, recreación y otras actividades de servicios</c:v>
                </c:pt>
                <c:pt idx="12">
                  <c:v>Administración pública y defensa, educación y atención de la salud humana</c:v>
                </c:pt>
                <c:pt idx="13">
                  <c:v>Industrias manufactureras</c:v>
                </c:pt>
                <c:pt idx="14">
                  <c:v>Agricultura, ganadería, caza, silvicultura y pesca</c:v>
                </c:pt>
                <c:pt idx="15">
                  <c:v>Comercio y reparación de vehículos</c:v>
                </c:pt>
              </c:strCache>
            </c:strRef>
          </c:cat>
          <c:val>
            <c:numRef>
              <c:f>'OCUPADOS NACIONAL'!$C$5:$C$20</c:f>
              <c:numCache>
                <c:formatCode>#,##0</c:formatCode>
                <c:ptCount val="16"/>
                <c:pt idx="0">
                  <c:v>20694.652300000002</c:v>
                </c:pt>
                <c:pt idx="1">
                  <c:v>0.88903333333333334</c:v>
                </c:pt>
                <c:pt idx="2">
                  <c:v>166.46706666666668</c:v>
                </c:pt>
                <c:pt idx="3">
                  <c:v>242.80553333333333</c:v>
                </c:pt>
                <c:pt idx="4">
                  <c:v>256.79829999999998</c:v>
                </c:pt>
                <c:pt idx="5">
                  <c:v>278.21096666666671</c:v>
                </c:pt>
                <c:pt idx="6">
                  <c:v>315.47863333333333</c:v>
                </c:pt>
                <c:pt idx="7">
                  <c:v>1285.4987666666666</c:v>
                </c:pt>
                <c:pt idx="8">
                  <c:v>1493.0864333333332</c:v>
                </c:pt>
                <c:pt idx="9">
                  <c:v>1552.5063333333335</c:v>
                </c:pt>
                <c:pt idx="10">
                  <c:v>1617.6139000000001</c:v>
                </c:pt>
                <c:pt idx="11">
                  <c:v>1699.1851333333334</c:v>
                </c:pt>
                <c:pt idx="12">
                  <c:v>2238.8332</c:v>
                </c:pt>
                <c:pt idx="13">
                  <c:v>2332.2601666666669</c:v>
                </c:pt>
                <c:pt idx="14">
                  <c:v>3206.343433333333</c:v>
                </c:pt>
                <c:pt idx="15">
                  <c:v>4008.6754000000001</c:v>
                </c:pt>
              </c:numCache>
            </c:numRef>
          </c:val>
          <c:extLst>
            <c:ext xmlns:c16="http://schemas.microsoft.com/office/drawing/2014/chart" uri="{C3380CC4-5D6E-409C-BE32-E72D297353CC}">
              <c16:uniqueId val="{00000004-BFD1-497D-8452-4A236B96147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5A94-43CB-B14F-2685EA2A012C}"/>
              </c:ext>
            </c:extLst>
          </c:dPt>
          <c:dPt>
            <c:idx val="11"/>
            <c:invertIfNegative val="0"/>
            <c:bubble3D val="0"/>
            <c:spPr>
              <a:solidFill>
                <a:srgbClr val="0070C0"/>
              </a:solidFill>
              <a:ln>
                <a:noFill/>
              </a:ln>
              <a:effectLst/>
            </c:spPr>
            <c:extLst>
              <c:ext xmlns:c16="http://schemas.microsoft.com/office/drawing/2014/chart" uri="{C3380CC4-5D6E-409C-BE32-E72D297353CC}">
                <c16:uniqueId val="{00000003-5A94-43CB-B14F-2685EA2A012C}"/>
              </c:ext>
            </c:extLst>
          </c:dPt>
          <c:dPt>
            <c:idx val="12"/>
            <c:invertIfNegative val="0"/>
            <c:bubble3D val="0"/>
            <c:spPr>
              <a:solidFill>
                <a:srgbClr val="0070C0"/>
              </a:solidFill>
              <a:ln>
                <a:noFill/>
              </a:ln>
              <a:effectLst/>
            </c:spPr>
            <c:extLst>
              <c:ext xmlns:c16="http://schemas.microsoft.com/office/drawing/2014/chart" uri="{C3380CC4-5D6E-409C-BE32-E72D297353CC}">
                <c16:uniqueId val="{00000005-5A94-43CB-B14F-2685EA2A012C}"/>
              </c:ext>
            </c:extLst>
          </c:dPt>
          <c:dPt>
            <c:idx val="13"/>
            <c:invertIfNegative val="0"/>
            <c:bubble3D val="0"/>
            <c:spPr>
              <a:solidFill>
                <a:srgbClr val="0070C0"/>
              </a:solidFill>
              <a:ln>
                <a:noFill/>
              </a:ln>
              <a:effectLst/>
            </c:spPr>
            <c:extLst>
              <c:ext xmlns:c16="http://schemas.microsoft.com/office/drawing/2014/chart" uri="{C3380CC4-5D6E-409C-BE32-E72D297353CC}">
                <c16:uniqueId val="{00000007-5A94-43CB-B14F-2685EA2A012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Administración pública y defensa, educación y atención de la salud humana</c:v>
                </c:pt>
                <c:pt idx="2">
                  <c:v>Actividades financieras y de seguros</c:v>
                </c:pt>
                <c:pt idx="3">
                  <c:v>No informa</c:v>
                </c:pt>
                <c:pt idx="4">
                  <c:v>Explotación de minas y canteras</c:v>
                </c:pt>
                <c:pt idx="5">
                  <c:v>Agricultura, ganadería, caza, silvicultura y pesca</c:v>
                </c:pt>
                <c:pt idx="6">
                  <c:v>Información y comunicaciones</c:v>
                </c:pt>
                <c:pt idx="7">
                  <c:v>Suministro de electricidad gas, agua y gestión de desechos</c:v>
                </c:pt>
                <c:pt idx="8">
                  <c:v>Actividades profesionales, científicas, técnicas y servicios administrativos</c:v>
                </c:pt>
                <c:pt idx="9">
                  <c:v>Actividades inmobiliarias</c:v>
                </c:pt>
                <c:pt idx="10">
                  <c:v>Actividades artísticas, entretenimiento, recreación y otras actividades de servicios</c:v>
                </c:pt>
                <c:pt idx="11">
                  <c:v>Transporte y almacenamiento</c:v>
                </c:pt>
                <c:pt idx="12">
                  <c:v>Alojamiento y servicios de comida</c:v>
                </c:pt>
                <c:pt idx="13">
                  <c:v>Industrias manufactureras</c:v>
                </c:pt>
                <c:pt idx="14">
                  <c:v>Construcción</c:v>
                </c:pt>
                <c:pt idx="15">
                  <c:v>Comercio y reparación de vehículos</c:v>
                </c:pt>
              </c:strCache>
            </c:strRef>
          </c:cat>
          <c:val>
            <c:numRef>
              <c:f>'BALANCE NACIONAL'!$C$5:$C$20</c:f>
              <c:numCache>
                <c:formatCode>#,##0</c:formatCode>
                <c:ptCount val="16"/>
                <c:pt idx="0">
                  <c:v>1007.644633333337</c:v>
                </c:pt>
                <c:pt idx="1">
                  <c:v>-32.441566666666859</c:v>
                </c:pt>
                <c:pt idx="2">
                  <c:v>-18.427099999999939</c:v>
                </c:pt>
                <c:pt idx="3">
                  <c:v>-15.409800000000001</c:v>
                </c:pt>
                <c:pt idx="4">
                  <c:v>-10.383733333333339</c:v>
                </c:pt>
                <c:pt idx="5">
                  <c:v>5.4336666666667952</c:v>
                </c:pt>
                <c:pt idx="6">
                  <c:v>9.1235666666666475</c:v>
                </c:pt>
                <c:pt idx="7">
                  <c:v>11.239800000000002</c:v>
                </c:pt>
                <c:pt idx="8">
                  <c:v>17.455066666666653</c:v>
                </c:pt>
                <c:pt idx="9">
                  <c:v>25.320033333333328</c:v>
                </c:pt>
                <c:pt idx="10">
                  <c:v>39.294266666666772</c:v>
                </c:pt>
                <c:pt idx="11">
                  <c:v>67.360633333333681</c:v>
                </c:pt>
                <c:pt idx="12">
                  <c:v>136.62043333333327</c:v>
                </c:pt>
                <c:pt idx="13">
                  <c:v>189.91396666666697</c:v>
                </c:pt>
                <c:pt idx="14">
                  <c:v>235.02626666666674</c:v>
                </c:pt>
                <c:pt idx="15">
                  <c:v>347.51913333333323</c:v>
                </c:pt>
              </c:numCache>
            </c:numRef>
          </c:val>
          <c:extLst>
            <c:ext xmlns:c16="http://schemas.microsoft.com/office/drawing/2014/chart" uri="{C3380CC4-5D6E-409C-BE32-E72D297353CC}">
              <c16:uniqueId val="{00000008-5A94-43CB-B14F-2685EA2A012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F8C-4D09-B375-6130CD85CE2E}"/>
              </c:ext>
            </c:extLst>
          </c:dPt>
          <c:dPt>
            <c:idx val="2"/>
            <c:invertIfNegative val="0"/>
            <c:bubble3D val="0"/>
            <c:spPr>
              <a:solidFill>
                <a:srgbClr val="0070C0"/>
              </a:solidFill>
              <a:ln>
                <a:noFill/>
              </a:ln>
              <a:effectLst/>
            </c:spPr>
            <c:extLst>
              <c:ext xmlns:c16="http://schemas.microsoft.com/office/drawing/2014/chart" uri="{C3380CC4-5D6E-409C-BE32-E72D297353CC}">
                <c16:uniqueId val="{00000003-4F8C-4D09-B375-6130CD85CE2E}"/>
              </c:ext>
            </c:extLst>
          </c:dPt>
          <c:dPt>
            <c:idx val="12"/>
            <c:invertIfNegative val="0"/>
            <c:bubble3D val="0"/>
            <c:spPr>
              <a:solidFill>
                <a:srgbClr val="0070C0"/>
              </a:solidFill>
              <a:ln>
                <a:noFill/>
              </a:ln>
              <a:effectLst/>
            </c:spPr>
            <c:extLst>
              <c:ext xmlns:c16="http://schemas.microsoft.com/office/drawing/2014/chart" uri="{C3380CC4-5D6E-409C-BE32-E72D297353CC}">
                <c16:uniqueId val="{00000005-4F8C-4D09-B375-6130CD85CE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financieras y de seguros</c:v>
                </c:pt>
                <c:pt idx="3">
                  <c:v>Información y comunicaciones</c:v>
                </c:pt>
                <c:pt idx="4">
                  <c:v>Actividades inmobiliarias</c:v>
                </c:pt>
                <c:pt idx="5">
                  <c:v>Suministro de electricidad gas, agua y gestión de desechos</c:v>
                </c:pt>
                <c:pt idx="6">
                  <c:v>Actividades profesionales, científicas, técnicas y servicios administrativos</c:v>
                </c:pt>
                <c:pt idx="7">
                  <c:v>Explotación de minas y canteras</c:v>
                </c:pt>
                <c:pt idx="8">
                  <c:v>Administración pública y defensa, educación y atención de la salud humana</c:v>
                </c:pt>
                <c:pt idx="9">
                  <c:v>Transporte y almacenamiento</c:v>
                </c:pt>
                <c:pt idx="10">
                  <c:v>Construcción</c:v>
                </c:pt>
                <c:pt idx="11">
                  <c:v>Actividades artísticas, entretenimiento, recreación y otras actividades de servicios</c:v>
                </c:pt>
                <c:pt idx="12">
                  <c:v>Alojamiento y servicios de comida</c:v>
                </c:pt>
                <c:pt idx="13">
                  <c:v>Industrias manufactureras</c:v>
                </c:pt>
                <c:pt idx="14">
                  <c:v>Comercio y reparación de vehículos</c:v>
                </c:pt>
                <c:pt idx="15">
                  <c:v>Agricultura, ganadería, caza, silvicultura y pesca</c:v>
                </c:pt>
              </c:strCache>
            </c:strRef>
          </c:cat>
          <c:val>
            <c:numRef>
              <c:f>'OCUPADOS RURAL'!$C$5:$C$20</c:f>
              <c:numCache>
                <c:formatCode>#,##0</c:formatCode>
                <c:ptCount val="16"/>
                <c:pt idx="0">
                  <c:v>4451.8877666666676</c:v>
                </c:pt>
                <c:pt idx="1">
                  <c:v>0.59533333333333338</c:v>
                </c:pt>
                <c:pt idx="2">
                  <c:v>5.5385</c:v>
                </c:pt>
                <c:pt idx="3">
                  <c:v>13.6927</c:v>
                </c:pt>
                <c:pt idx="4">
                  <c:v>15.700766666666667</c:v>
                </c:pt>
                <c:pt idx="5">
                  <c:v>16.652766666666665</c:v>
                </c:pt>
                <c:pt idx="6">
                  <c:v>65.337766666666667</c:v>
                </c:pt>
                <c:pt idx="7">
                  <c:v>86.917833333333348</c:v>
                </c:pt>
                <c:pt idx="8">
                  <c:v>140.83246666666668</c:v>
                </c:pt>
                <c:pt idx="9">
                  <c:v>166.31616666666667</c:v>
                </c:pt>
                <c:pt idx="10">
                  <c:v>196.0266</c:v>
                </c:pt>
                <c:pt idx="11">
                  <c:v>200.30766666666668</c:v>
                </c:pt>
                <c:pt idx="12">
                  <c:v>254.3117666666667</c:v>
                </c:pt>
                <c:pt idx="13">
                  <c:v>298.06023333333331</c:v>
                </c:pt>
                <c:pt idx="14">
                  <c:v>421.29160000000002</c:v>
                </c:pt>
                <c:pt idx="15">
                  <c:v>2570.3056000000001</c:v>
                </c:pt>
              </c:numCache>
            </c:numRef>
          </c:val>
          <c:extLst>
            <c:ext xmlns:c16="http://schemas.microsoft.com/office/drawing/2014/chart" uri="{C3380CC4-5D6E-409C-BE32-E72D297353CC}">
              <c16:uniqueId val="{00000006-4F8C-4D09-B375-6130CD85CE2E}"/>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CEFD-4159-A27A-73B2872FF6EB}"/>
              </c:ext>
            </c:extLst>
          </c:dPt>
          <c:dPt>
            <c:idx val="13"/>
            <c:invertIfNegative val="0"/>
            <c:bubble3D val="0"/>
            <c:spPr>
              <a:solidFill>
                <a:srgbClr val="0070C0"/>
              </a:solidFill>
              <a:ln>
                <a:noFill/>
              </a:ln>
              <a:effectLst/>
            </c:spPr>
            <c:extLst>
              <c:ext xmlns:c16="http://schemas.microsoft.com/office/drawing/2014/chart" uri="{C3380CC4-5D6E-409C-BE32-E72D297353CC}">
                <c16:uniqueId val="{00000003-CEFD-4159-A27A-73B2872FF6EB}"/>
              </c:ext>
            </c:extLst>
          </c:dPt>
          <c:dPt>
            <c:idx val="14"/>
            <c:invertIfNegative val="0"/>
            <c:bubble3D val="0"/>
            <c:spPr>
              <a:solidFill>
                <a:srgbClr val="0070C0"/>
              </a:solidFill>
              <a:ln>
                <a:noFill/>
              </a:ln>
              <a:effectLst/>
            </c:spPr>
            <c:extLst>
              <c:ext xmlns:c16="http://schemas.microsoft.com/office/drawing/2014/chart" uri="{C3380CC4-5D6E-409C-BE32-E72D297353CC}">
                <c16:uniqueId val="{00000005-CEFD-4159-A27A-73B2872FF6E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Industrias manufactureras</c:v>
                </c:pt>
                <c:pt idx="2">
                  <c:v>Actividades artísticas, entretenimiento, recreación y otras actividades de servicios</c:v>
                </c:pt>
                <c:pt idx="3">
                  <c:v>Explotación de minas y canteras</c:v>
                </c:pt>
                <c:pt idx="4">
                  <c:v>Suministro de electricidad gas, agua y gestión de desechos</c:v>
                </c:pt>
                <c:pt idx="5">
                  <c:v>Administración pública y defensa, educación y atención de la salud humana</c:v>
                </c:pt>
                <c:pt idx="6">
                  <c:v>Actividades inmobiliarias</c:v>
                </c:pt>
                <c:pt idx="7">
                  <c:v>Información y comunicaciones</c:v>
                </c:pt>
                <c:pt idx="8">
                  <c:v>Actividades financieras y de seguros</c:v>
                </c:pt>
                <c:pt idx="9">
                  <c:v>Actividades profesionales, científicas, técnicas y servicios administrativos</c:v>
                </c:pt>
                <c:pt idx="10">
                  <c:v>No informa</c:v>
                </c:pt>
                <c:pt idx="11">
                  <c:v>Agricultura, ganadería, caza, silvicultura y pesca</c:v>
                </c:pt>
                <c:pt idx="12">
                  <c:v>Transporte y almacenamiento</c:v>
                </c:pt>
                <c:pt idx="13">
                  <c:v>Alojamiento y servicios de comida</c:v>
                </c:pt>
                <c:pt idx="14">
                  <c:v>Construcción</c:v>
                </c:pt>
                <c:pt idx="15">
                  <c:v>Comercio y reparación de vehículos</c:v>
                </c:pt>
              </c:strCache>
            </c:strRef>
          </c:cat>
          <c:val>
            <c:numRef>
              <c:f>'BALANCE RURAL'!$C$5:$C$20</c:f>
              <c:numCache>
                <c:formatCode>_-* #,##0_-;\-* #,##0_-;_-* "-"??_-;_-@_-</c:formatCode>
                <c:ptCount val="16"/>
                <c:pt idx="0">
                  <c:v>99.555833333333794</c:v>
                </c:pt>
                <c:pt idx="1">
                  <c:v>-14.381433333333348</c:v>
                </c:pt>
                <c:pt idx="2">
                  <c:v>-13.131933333333336</c:v>
                </c:pt>
                <c:pt idx="3">
                  <c:v>-9.928766666666661</c:v>
                </c:pt>
                <c:pt idx="4">
                  <c:v>-5.6650666666666645</c:v>
                </c:pt>
                <c:pt idx="5">
                  <c:v>-1.2759666666666476</c:v>
                </c:pt>
                <c:pt idx="6">
                  <c:v>-0.89863333333333273</c:v>
                </c:pt>
                <c:pt idx="7">
                  <c:v>0.11850000000000094</c:v>
                </c:pt>
                <c:pt idx="8">
                  <c:v>0.20129999999999981</c:v>
                </c:pt>
                <c:pt idx="9">
                  <c:v>0.37906666666665956</c:v>
                </c:pt>
                <c:pt idx="10">
                  <c:v>0.59533333333333338</c:v>
                </c:pt>
                <c:pt idx="11">
                  <c:v>7.1502666666665391</c:v>
                </c:pt>
                <c:pt idx="12">
                  <c:v>7.7640333333333444</c:v>
                </c:pt>
                <c:pt idx="13">
                  <c:v>30.851733333333385</c:v>
                </c:pt>
                <c:pt idx="14">
                  <c:v>33.818533333333335</c:v>
                </c:pt>
                <c:pt idx="15">
                  <c:v>63.958866666666665</c:v>
                </c:pt>
              </c:numCache>
            </c:numRef>
          </c:val>
          <c:extLst>
            <c:ext xmlns:c16="http://schemas.microsoft.com/office/drawing/2014/chart" uri="{C3380CC4-5D6E-409C-BE32-E72D297353CC}">
              <c16:uniqueId val="{00000006-CEFD-4159-A27A-73B2872FF6E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692625150804E-2"/>
          <c:y val="4.7739612292708865E-2"/>
          <c:w val="0.90552239109646182"/>
          <c:h val="0.68116359901830892"/>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9"/>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182A-4CC2-B983-6FA3C842EA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Hoja1!$D$221:$D$245</c:f>
              <c:strCache>
                <c:ptCount val="25"/>
                <c:pt idx="0">
                  <c:v>Abr-2019</c:v>
                </c:pt>
                <c:pt idx="1">
                  <c:v>May-2019</c:v>
                </c:pt>
                <c:pt idx="2">
                  <c:v>Jun-2019</c:v>
                </c:pt>
                <c:pt idx="3">
                  <c:v>Jul-2019</c:v>
                </c:pt>
                <c:pt idx="4">
                  <c:v>Ago-2019</c:v>
                </c:pt>
                <c:pt idx="5">
                  <c:v>Sep-2019</c:v>
                </c:pt>
                <c:pt idx="6">
                  <c:v>Oct-2019</c:v>
                </c:pt>
                <c:pt idx="7">
                  <c:v>Nov-2019</c:v>
                </c:pt>
                <c:pt idx="8">
                  <c:v>Dic-2019</c:v>
                </c:pt>
                <c:pt idx="9">
                  <c:v>Ene-2020</c:v>
                </c:pt>
                <c:pt idx="10">
                  <c:v>Feb-2020</c:v>
                </c:pt>
                <c:pt idx="11">
                  <c:v>Mar-2020</c:v>
                </c:pt>
                <c:pt idx="12">
                  <c:v>Abr-2020</c:v>
                </c:pt>
                <c:pt idx="13">
                  <c:v>May-2020</c:v>
                </c:pt>
                <c:pt idx="14">
                  <c:v>Jun-2020</c:v>
                </c:pt>
                <c:pt idx="15">
                  <c:v>Jul-2020</c:v>
                </c:pt>
                <c:pt idx="16">
                  <c:v>Ago-2020</c:v>
                </c:pt>
                <c:pt idx="17">
                  <c:v>Sep-2020</c:v>
                </c:pt>
                <c:pt idx="18">
                  <c:v>Oct-2020</c:v>
                </c:pt>
                <c:pt idx="19">
                  <c:v>Nov-2020</c:v>
                </c:pt>
                <c:pt idx="20">
                  <c:v>Dic-2020</c:v>
                </c:pt>
                <c:pt idx="21">
                  <c:v>Ene-2021</c:v>
                </c:pt>
                <c:pt idx="22">
                  <c:v>Feb-2021</c:v>
                </c:pt>
                <c:pt idx="23">
                  <c:v>Mar-2021</c:v>
                </c:pt>
                <c:pt idx="24">
                  <c:v>Abr-2021</c:v>
                </c:pt>
              </c:strCache>
            </c:strRef>
          </c:cat>
          <c:val>
            <c:numRef>
              <c:f>Hoja1!$E$221:$E$245</c:f>
              <c:numCache>
                <c:formatCode>_-* #,##0.0_-;\-* #,##0.0_-;_-* "-"??_-;_-@_-</c:formatCode>
                <c:ptCount val="25"/>
                <c:pt idx="0">
                  <c:v>10.3938465264738</c:v>
                </c:pt>
                <c:pt idx="1">
                  <c:v>10.412961599417947</c:v>
                </c:pt>
                <c:pt idx="2">
                  <c:v>9.9494457691257985</c:v>
                </c:pt>
                <c:pt idx="3">
                  <c:v>10.311099702799057</c:v>
                </c:pt>
                <c:pt idx="4">
                  <c:v>10.989091214934037</c:v>
                </c:pt>
                <c:pt idx="5">
                  <c:v>10.591619219243995</c:v>
                </c:pt>
                <c:pt idx="6">
                  <c:v>10.649549784667455</c:v>
                </c:pt>
                <c:pt idx="7">
                  <c:v>10.702123616362892</c:v>
                </c:pt>
                <c:pt idx="8">
                  <c:v>10.469269045573949</c:v>
                </c:pt>
                <c:pt idx="9">
                  <c:v>10.633955778878731</c:v>
                </c:pt>
                <c:pt idx="10">
                  <c:v>10.85935893956492</c:v>
                </c:pt>
                <c:pt idx="11">
                  <c:v>12.362275998275363</c:v>
                </c:pt>
                <c:pt idx="12">
                  <c:v>19.797703833475897</c:v>
                </c:pt>
                <c:pt idx="13">
                  <c:v>21.146989196590326</c:v>
                </c:pt>
                <c:pt idx="14">
                  <c:v>20.558358097940584</c:v>
                </c:pt>
                <c:pt idx="15">
                  <c:v>19.683187517724477</c:v>
                </c:pt>
                <c:pt idx="16">
                  <c:v>16.890334729105348</c:v>
                </c:pt>
                <c:pt idx="17">
                  <c:v>16.102783011444142</c:v>
                </c:pt>
                <c:pt idx="18">
                  <c:v>15.562680971864197</c:v>
                </c:pt>
                <c:pt idx="19">
                  <c:v>14.879871596757635</c:v>
                </c:pt>
                <c:pt idx="20" formatCode="_-* #,##0.0_-;\-* #,##0.0_-;_-* &quot;-&quot;?_-;_-@_-">
                  <c:v>14.426407448933997</c:v>
                </c:pt>
                <c:pt idx="21" formatCode="_-* #,##0.0_-;\-* #,##0.0_-;_-* &quot;-&quot;?_-;_-@_-">
                  <c:v>14.857528820012577</c:v>
                </c:pt>
                <c:pt idx="22" formatCode="_-* #,##0.0_-;\-* #,##0.0_-;_-* &quot;-&quot;?_-;_-@_-">
                  <c:v>14.554821577323196</c:v>
                </c:pt>
                <c:pt idx="23" formatCode="_-* #,##0.0_-;\-* #,##0.0_-;_-* &quot;-&quot;?_-;_-@_-">
                  <c:v>13.887186444771263</c:v>
                </c:pt>
                <c:pt idx="24" formatCode="_-* #,##0.0_-;\-* #,##0.0_-;_-* &quot;-&quot;?_-;_-@_-">
                  <c:v>15.047396792368344</c:v>
                </c:pt>
              </c:numCache>
            </c:numRef>
          </c:val>
          <c:smooth val="1"/>
          <c:extLst>
            <c:ext xmlns:c16="http://schemas.microsoft.com/office/drawing/2014/chart" uri="{C3380CC4-5D6E-409C-BE32-E72D297353CC}">
              <c16:uniqueId val="{00000001-182A-4CC2-B983-6FA3C842EAE0}"/>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8"/>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2A-4CC2-B983-6FA3C842EAE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Hoja1!$D$221:$D$245</c:f>
              <c:strCache>
                <c:ptCount val="25"/>
                <c:pt idx="0">
                  <c:v>Abr-2019</c:v>
                </c:pt>
                <c:pt idx="1">
                  <c:v>May-2019</c:v>
                </c:pt>
                <c:pt idx="2">
                  <c:v>Jun-2019</c:v>
                </c:pt>
                <c:pt idx="3">
                  <c:v>Jul-2019</c:v>
                </c:pt>
                <c:pt idx="4">
                  <c:v>Ago-2019</c:v>
                </c:pt>
                <c:pt idx="5">
                  <c:v>Sep-2019</c:v>
                </c:pt>
                <c:pt idx="6">
                  <c:v>Oct-2019</c:v>
                </c:pt>
                <c:pt idx="7">
                  <c:v>Nov-2019</c:v>
                </c:pt>
                <c:pt idx="8">
                  <c:v>Dic-2019</c:v>
                </c:pt>
                <c:pt idx="9">
                  <c:v>Ene-2020</c:v>
                </c:pt>
                <c:pt idx="10">
                  <c:v>Feb-2020</c:v>
                </c:pt>
                <c:pt idx="11">
                  <c:v>Mar-2020</c:v>
                </c:pt>
                <c:pt idx="12">
                  <c:v>Abr-2020</c:v>
                </c:pt>
                <c:pt idx="13">
                  <c:v>May-2020</c:v>
                </c:pt>
                <c:pt idx="14">
                  <c:v>Jun-2020</c:v>
                </c:pt>
                <c:pt idx="15">
                  <c:v>Jul-2020</c:v>
                </c:pt>
                <c:pt idx="16">
                  <c:v>Ago-2020</c:v>
                </c:pt>
                <c:pt idx="17">
                  <c:v>Sep-2020</c:v>
                </c:pt>
                <c:pt idx="18">
                  <c:v>Oct-2020</c:v>
                </c:pt>
                <c:pt idx="19">
                  <c:v>Nov-2020</c:v>
                </c:pt>
                <c:pt idx="20">
                  <c:v>Dic-2020</c:v>
                </c:pt>
                <c:pt idx="21">
                  <c:v>Ene-2021</c:v>
                </c:pt>
                <c:pt idx="22">
                  <c:v>Feb-2021</c:v>
                </c:pt>
                <c:pt idx="23">
                  <c:v>Mar-2021</c:v>
                </c:pt>
                <c:pt idx="24">
                  <c:v>Abr-2021</c:v>
                </c:pt>
              </c:strCache>
            </c:strRef>
          </c:cat>
          <c:val>
            <c:numRef>
              <c:f>Hoja1!$F$221:$F$245</c:f>
              <c:numCache>
                <c:formatCode>_-* #,##0.0_-;\-* #,##0.0_-;_-* "-"??_-;_-@_-</c:formatCode>
                <c:ptCount val="25"/>
                <c:pt idx="0">
                  <c:v>11.091570076048182</c:v>
                </c:pt>
                <c:pt idx="1">
                  <c:v>11.366267079061174</c:v>
                </c:pt>
                <c:pt idx="2">
                  <c:v>10.417412206221641</c:v>
                </c:pt>
                <c:pt idx="3">
                  <c:v>10.202581430405703</c:v>
                </c:pt>
                <c:pt idx="4">
                  <c:v>11.807104380723784</c:v>
                </c:pt>
                <c:pt idx="5">
                  <c:v>10.674852212917351</c:v>
                </c:pt>
                <c:pt idx="6">
                  <c:v>11.342405761695506</c:v>
                </c:pt>
                <c:pt idx="7">
                  <c:v>11.629113406495591</c:v>
                </c:pt>
                <c:pt idx="8">
                  <c:v>11.288752130294212</c:v>
                </c:pt>
                <c:pt idx="9">
                  <c:v>10.533794226552102</c:v>
                </c:pt>
                <c:pt idx="10">
                  <c:v>10.68321205698906</c:v>
                </c:pt>
                <c:pt idx="11">
                  <c:v>12.877519148289496</c:v>
                </c:pt>
                <c:pt idx="12">
                  <c:v>23.231800664261868</c:v>
                </c:pt>
                <c:pt idx="13">
                  <c:v>24.435433023712751</c:v>
                </c:pt>
                <c:pt idx="14">
                  <c:v>24.005421156367472</c:v>
                </c:pt>
                <c:pt idx="15">
                  <c:v>24.326579788033094</c:v>
                </c:pt>
                <c:pt idx="16">
                  <c:v>20.078100855616043</c:v>
                </c:pt>
                <c:pt idx="17">
                  <c:v>19.154304144495764</c:v>
                </c:pt>
                <c:pt idx="18">
                  <c:v>18.072513572822153</c:v>
                </c:pt>
                <c:pt idx="19">
                  <c:v>17.018711314273943</c:v>
                </c:pt>
                <c:pt idx="20" formatCode="_-* #,##0.0_-;\-* #,##0.0_-;_-* &quot;-&quot;?_-;_-@_-">
                  <c:v>16.520934250084824</c:v>
                </c:pt>
                <c:pt idx="21" formatCode="_-* #,##0.0_-;\-* #,##0.0_-;_-* &quot;-&quot;?_-;_-@_-">
                  <c:v>16.150534878533595</c:v>
                </c:pt>
                <c:pt idx="22" formatCode="_-* #,##0.0_-;\-* #,##0.0_-;_-* &quot;-&quot;?_-;_-@_-">
                  <c:v>16.752469606530294</c:v>
                </c:pt>
                <c:pt idx="23" formatCode="_-* #,##0.0_-;\-* #,##0.0_-;_-* &quot;-&quot;?_-;_-@_-">
                  <c:v>16.145464869494049</c:v>
                </c:pt>
                <c:pt idx="24" formatCode="_-* #,##0.0_-;\-* #,##0.0_-;_-* &quot;-&quot;?_-;_-@_-">
                  <c:v>17.205723389520067</c:v>
                </c:pt>
              </c:numCache>
            </c:numRef>
          </c:val>
          <c:smooth val="1"/>
          <c:extLst>
            <c:ext xmlns:c16="http://schemas.microsoft.com/office/drawing/2014/chart" uri="{C3380CC4-5D6E-409C-BE32-E72D297353CC}">
              <c16:uniqueId val="{00000003-182A-4CC2-B983-6FA3C842EAE0}"/>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Hoja1!$D$221:$D$245</c:f>
              <c:strCache>
                <c:ptCount val="25"/>
                <c:pt idx="0">
                  <c:v>Abr-2019</c:v>
                </c:pt>
                <c:pt idx="1">
                  <c:v>May-2019</c:v>
                </c:pt>
                <c:pt idx="2">
                  <c:v>Jun-2019</c:v>
                </c:pt>
                <c:pt idx="3">
                  <c:v>Jul-2019</c:v>
                </c:pt>
                <c:pt idx="4">
                  <c:v>Ago-2019</c:v>
                </c:pt>
                <c:pt idx="5">
                  <c:v>Sep-2019</c:v>
                </c:pt>
                <c:pt idx="6">
                  <c:v>Oct-2019</c:v>
                </c:pt>
                <c:pt idx="7">
                  <c:v>Nov-2019</c:v>
                </c:pt>
                <c:pt idx="8">
                  <c:v>Dic-2019</c:v>
                </c:pt>
                <c:pt idx="9">
                  <c:v>Ene-2020</c:v>
                </c:pt>
                <c:pt idx="10">
                  <c:v>Feb-2020</c:v>
                </c:pt>
                <c:pt idx="11">
                  <c:v>Mar-2020</c:v>
                </c:pt>
                <c:pt idx="12">
                  <c:v>Abr-2020</c:v>
                </c:pt>
                <c:pt idx="13">
                  <c:v>May-2020</c:v>
                </c:pt>
                <c:pt idx="14">
                  <c:v>Jun-2020</c:v>
                </c:pt>
                <c:pt idx="15">
                  <c:v>Jul-2020</c:v>
                </c:pt>
                <c:pt idx="16">
                  <c:v>Ago-2020</c:v>
                </c:pt>
                <c:pt idx="17">
                  <c:v>Sep-2020</c:v>
                </c:pt>
                <c:pt idx="18">
                  <c:v>Oct-2020</c:v>
                </c:pt>
                <c:pt idx="19">
                  <c:v>Nov-2020</c:v>
                </c:pt>
                <c:pt idx="20">
                  <c:v>Dic-2020</c:v>
                </c:pt>
                <c:pt idx="21">
                  <c:v>Ene-2021</c:v>
                </c:pt>
                <c:pt idx="22">
                  <c:v>Feb-2021</c:v>
                </c:pt>
                <c:pt idx="23">
                  <c:v>Mar-2021</c:v>
                </c:pt>
                <c:pt idx="24">
                  <c:v>Abr-2021</c:v>
                </c:pt>
              </c:strCache>
            </c:strRef>
          </c:cat>
          <c:val>
            <c:numRef>
              <c:f>Hoja1!$G$221:$G$245</c:f>
              <c:numCache>
                <c:formatCode>_-* #,##0.0_-;\-* #,##0.0_-;_-* "-"??_-;_-@_-</c:formatCode>
                <c:ptCount val="25"/>
                <c:pt idx="0">
                  <c:v>21.798450682064693</c:v>
                </c:pt>
                <c:pt idx="1">
                  <c:v>22.332837944871322</c:v>
                </c:pt>
                <c:pt idx="2">
                  <c:v>22.506083927797071</c:v>
                </c:pt>
                <c:pt idx="3">
                  <c:v>22.419827460442288</c:v>
                </c:pt>
                <c:pt idx="4">
                  <c:v>22.043098489811033</c:v>
                </c:pt>
                <c:pt idx="5">
                  <c:v>22.181572513535642</c:v>
                </c:pt>
                <c:pt idx="6">
                  <c:v>22.137657694532979</c:v>
                </c:pt>
                <c:pt idx="7">
                  <c:v>22.310130351388327</c:v>
                </c:pt>
                <c:pt idx="8">
                  <c:v>22.307298221858829</c:v>
                </c:pt>
                <c:pt idx="9">
                  <c:v>22.3856426496517</c:v>
                </c:pt>
                <c:pt idx="10">
                  <c:v>22.365635741262746</c:v>
                </c:pt>
                <c:pt idx="11">
                  <c:v>20.836542764377352</c:v>
                </c:pt>
                <c:pt idx="12">
                  <c:v>16.460701035633118</c:v>
                </c:pt>
                <c:pt idx="13">
                  <c:v>17.390853043894818</c:v>
                </c:pt>
                <c:pt idx="14">
                  <c:v>18.259717566238521</c:v>
                </c:pt>
                <c:pt idx="15">
                  <c:v>18.2147681881771</c:v>
                </c:pt>
                <c:pt idx="16">
                  <c:v>19.637766600889339</c:v>
                </c:pt>
                <c:pt idx="17">
                  <c:v>20.190360434569733</c:v>
                </c:pt>
                <c:pt idx="18">
                  <c:v>20.635993021874992</c:v>
                </c:pt>
                <c:pt idx="19">
                  <c:v>20.787040989858841</c:v>
                </c:pt>
                <c:pt idx="20" formatCode="_-* #,##0.0_-;\-* #,##0.0_-;_-* &quot;-&quot;?_-;_-@_-">
                  <c:v>20.956678963571839</c:v>
                </c:pt>
                <c:pt idx="21" formatCode="_-* #,##0.0_-;\-* #,##0.0_-;_-* &quot;-&quot;?_-;_-@_-">
                  <c:v>20.75083519342888</c:v>
                </c:pt>
                <c:pt idx="22" formatCode="_-* #,##0.0_-;\-* #,##0.0_-;_-* &quot;-&quot;?_-;_-@_-">
                  <c:v>21.137851370862229</c:v>
                </c:pt>
                <c:pt idx="23" formatCode="_-* #,##0.0_-;\-* #,##0.0_-;_-* &quot;-&quot;?_-;_-@_-">
                  <c:v>21.095821328298008</c:v>
                </c:pt>
                <c:pt idx="24" formatCode="_-* #,##0.0_-;\-* #,##0.0_-;_-* &quot;-&quot;?_-;_-@_-">
                  <c:v>20.396590825883571</c:v>
                </c:pt>
              </c:numCache>
            </c:numRef>
          </c:val>
          <c:smooth val="1"/>
          <c:extLst>
            <c:ext xmlns:c16="http://schemas.microsoft.com/office/drawing/2014/chart" uri="{C3380CC4-5D6E-409C-BE32-E72D297353CC}">
              <c16:uniqueId val="{00000000-E9AB-4779-807D-2D8F9C30A903}"/>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0.00565</cdr:x>
      <cdr:y>0.62647</cdr:y>
    </cdr:from>
    <cdr:to>
      <cdr:x>0.98361</cdr:x>
      <cdr:y>0.69056</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56083" y="3124369"/>
          <a:ext cx="9707491" cy="31963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0.05855</cdr:x>
      <cdr:y>0.03332</cdr:y>
    </cdr:from>
    <cdr:to>
      <cdr:x>0.96518</cdr:x>
      <cdr:y>0.0919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84139" y="168510"/>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0.00665</cdr:x>
      <cdr:y>0.26026</cdr:y>
    </cdr:from>
    <cdr:to>
      <cdr:x>0.96733</cdr:x>
      <cdr:y>0.32435</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67234" y="1248375"/>
          <a:ext cx="9709668" cy="30742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31/05/2021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5/31/2021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5/31/2021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5/31/2021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5/31/2021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5/31/2021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5/31/2021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5/31/2021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5/31/2021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5/31/2021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5/31/2021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5/31/2021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5/31/2021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Abril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Febrero 2021 – abril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mayo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febrero – abril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El sector económico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el sector agricultura, ganadería, caza, silvicultura y pesca con el 57,7%, </a:t>
            </a:r>
            <a:r>
              <a:rPr lang="es-ES" dirty="0">
                <a:solidFill>
                  <a:srgbClr val="395F9B"/>
                </a:solidFill>
                <a:ea typeface="Calibri" panose="020F0502020204030204" pitchFamily="34" charset="0"/>
                <a:cs typeface="Arial" panose="020B0604020202020204" pitchFamily="34" charset="0"/>
              </a:rPr>
              <a:t>quien presentó una variación de 0,3% respecto al mismo periodo del año anterior y una </a:t>
            </a:r>
            <a:r>
              <a:rPr lang="es-ES" b="1" dirty="0">
                <a:solidFill>
                  <a:srgbClr val="395F9B"/>
                </a:solidFill>
                <a:ea typeface="Calibri" panose="020F0502020204030204" pitchFamily="34" charset="0"/>
                <a:cs typeface="Arial" panose="020B0604020202020204" pitchFamily="34" charset="0"/>
              </a:rPr>
              <a:t>contribución de 0,2 puntos porcentuales</a:t>
            </a:r>
            <a:r>
              <a:rPr lang="es-ES" dirty="0">
                <a:solidFill>
                  <a:srgbClr val="395F9B"/>
                </a:solidFill>
                <a:ea typeface="Calibri" panose="020F0502020204030204" pitchFamily="34" charset="0"/>
                <a:cs typeface="Arial" panose="020B0604020202020204" pitchFamily="34" charset="0"/>
              </a:rPr>
              <a:t>.</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91001875"/>
              </p:ext>
            </p:extLst>
          </p:nvPr>
        </p:nvGraphicFramePr>
        <p:xfrm>
          <a:off x="518758" y="1544839"/>
          <a:ext cx="11097899" cy="3953385"/>
        </p:xfrm>
        <a:graphic>
          <a:graphicData uri="http://schemas.openxmlformats.org/drawingml/2006/table">
            <a:tbl>
              <a:tblPr>
                <a:tableStyleId>{2D5ABB26-0587-4C30-8999-92F81FD0307C}</a:tableStyleId>
              </a:tblPr>
              <a:tblGrid>
                <a:gridCol w="6487790">
                  <a:extLst>
                    <a:ext uri="{9D8B030D-6E8A-4147-A177-3AD203B41FA5}">
                      <a16:colId xmlns:a16="http://schemas.microsoft.com/office/drawing/2014/main" val="189227951"/>
                    </a:ext>
                  </a:extLst>
                </a:gridCol>
                <a:gridCol w="972000">
                  <a:extLst>
                    <a:ext uri="{9D8B030D-6E8A-4147-A177-3AD203B41FA5}">
                      <a16:colId xmlns:a16="http://schemas.microsoft.com/office/drawing/2014/main" val="4223561760"/>
                    </a:ext>
                  </a:extLst>
                </a:gridCol>
                <a:gridCol w="972000">
                  <a:extLst>
                    <a:ext uri="{9D8B030D-6E8A-4147-A177-3AD203B41FA5}">
                      <a16:colId xmlns:a16="http://schemas.microsoft.com/office/drawing/2014/main" val="4164489013"/>
                    </a:ext>
                  </a:extLst>
                </a:gridCol>
                <a:gridCol w="866109">
                  <a:extLst>
                    <a:ext uri="{9D8B030D-6E8A-4147-A177-3AD203B41FA5}">
                      <a16:colId xmlns:a16="http://schemas.microsoft.com/office/drawing/2014/main" val="3495393162"/>
                    </a:ext>
                  </a:extLst>
                </a:gridCol>
                <a:gridCol w="972000">
                  <a:extLst>
                    <a:ext uri="{9D8B030D-6E8A-4147-A177-3AD203B41FA5}">
                      <a16:colId xmlns:a16="http://schemas.microsoft.com/office/drawing/2014/main" val="3214949123"/>
                    </a:ext>
                  </a:extLst>
                </a:gridCol>
                <a:gridCol w="828000">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Feb 20 –  Abr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Feb 21 –  Abr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4.352</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4.452</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2,3</a:t>
                      </a:r>
                    </a:p>
                  </a:txBody>
                  <a:tcPr marL="9525" marR="9525" marT="9525" marB="0" anchor="ctr"/>
                </a:tc>
                <a:extLst>
                  <a:ext uri="{0D108BD9-81ED-4DB2-BD59-A6C34878D82A}">
                    <a16:rowId xmlns:a16="http://schemas.microsoft.com/office/drawing/2014/main" val="2106418088"/>
                  </a:ext>
                </a:extLst>
              </a:tr>
              <a:tr h="190500">
                <a:tc>
                  <a:txBody>
                    <a:bodyPr/>
                    <a:lstStyle/>
                    <a:p>
                      <a:pPr algn="l" rtl="0" fontAlgn="ctr"/>
                      <a:r>
                        <a:rPr lang="es-MX" sz="1400" b="1" i="0" u="none" strike="noStrike" dirty="0">
                          <a:solidFill>
                            <a:srgbClr val="009165"/>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165"/>
                          </a:solidFill>
                          <a:effectLst/>
                          <a:latin typeface="Arial" panose="020B0604020202020204" pitchFamily="34" charset="0"/>
                        </a:rPr>
                        <a:t>2.563</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165"/>
                          </a:solidFill>
                          <a:effectLst/>
                          <a:latin typeface="Arial" panose="020B0604020202020204" pitchFamily="34" charset="0"/>
                        </a:rPr>
                        <a:t>2.570</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165"/>
                          </a:solidFill>
                          <a:effectLst/>
                          <a:latin typeface="Arial" panose="020B0604020202020204" pitchFamily="34" charset="0"/>
                        </a:rPr>
                        <a:t>7</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165"/>
                          </a:solidFill>
                          <a:effectLst/>
                          <a:latin typeface="Arial" panose="020B0604020202020204" pitchFamily="34" charset="0"/>
                        </a:rPr>
                        <a:t>57,7</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165"/>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dirty="0">
                          <a:solidFill>
                            <a:srgbClr val="27689D"/>
                          </a:solidFill>
                          <a:effectLst/>
                          <a:latin typeface="Arial" panose="020B0604020202020204" pitchFamily="34" charset="0"/>
                        </a:rPr>
                        <a:t>Comercio y reparación de vehículos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357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421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298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254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CO" sz="1400" b="0" i="0" u="none" strike="noStrike" dirty="0">
                          <a:solidFill>
                            <a:srgbClr val="27689D"/>
                          </a:solidFill>
                          <a:effectLst/>
                          <a:latin typeface="Arial" panose="020B0604020202020204" pitchFamily="34" charset="0"/>
                        </a:rPr>
                        <a:t>Construcción</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0,8</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429049"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febrero – abril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361630"/>
            <a:ext cx="9492342"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el obrero, empleado particular (1,0 p.p) y el patrón o empleador (1,0 p.p). Por su parte las principales disminuciones en el número de ocupados se presentaron en el jornalero o peón (-0,8 p.p) y el empleado doméstico (-0,4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3211266393"/>
              </p:ext>
            </p:extLst>
          </p:nvPr>
        </p:nvGraphicFramePr>
        <p:xfrm>
          <a:off x="286178" y="2027691"/>
          <a:ext cx="11427301" cy="2665095"/>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323529">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Feb 20 - Abr 20</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Feb 21 - Abr 21</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4.352</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4.452</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2,3</a:t>
                      </a:r>
                    </a:p>
                  </a:txBody>
                  <a:tcPr marL="9525" marR="9525" marT="9525" marB="0" anchor="ctr"/>
                </a:tc>
                <a:extLst>
                  <a:ext uri="{0D108BD9-81ED-4DB2-BD59-A6C34878D82A}">
                    <a16:rowId xmlns:a16="http://schemas.microsoft.com/office/drawing/2014/main" val="2749224692"/>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particular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882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926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171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2.230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2.268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0,9</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252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288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0,8</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MX" sz="1400" b="0" i="0" u="none" strike="noStrike">
                          <a:solidFill>
                            <a:srgbClr val="27689D"/>
                          </a:solidFill>
                          <a:effectLst/>
                          <a:latin typeface="Arial" panose="020B0604020202020204" pitchFamily="34" charset="0"/>
                        </a:rPr>
                        <a:t>Trabajador sin remuneración en empresas de otros hogares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del gobierno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619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-0,8</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Abril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Febrero 2021 – abril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mayo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abril de 2019 – abril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abril</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15,0%</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831605"/>
            <a:ext cx="3158824" cy="2031325"/>
          </a:xfrm>
          <a:prstGeom prst="rect">
            <a:avLst/>
          </a:prstGeom>
        </p:spPr>
        <p:txBody>
          <a:bodyPr wrap="square">
            <a:spAutoFit/>
          </a:bodyPr>
          <a:lstStyle/>
          <a:p>
            <a:pPr algn="just"/>
            <a:r>
              <a:rPr lang="es-CO" dirty="0">
                <a:solidFill>
                  <a:srgbClr val="27689D"/>
                </a:solidFill>
                <a:latin typeface="+mj-lt"/>
                <a:ea typeface="Calibri" panose="020F0502020204030204" pitchFamily="34" charset="0"/>
                <a:cs typeface="Arial" panose="020B0604020202020204" pitchFamily="34" charset="0"/>
              </a:rPr>
              <a:t>inferior en 6,1 p.p </a:t>
            </a:r>
            <a:r>
              <a:rPr lang="es-CO" dirty="0">
                <a:solidFill>
                  <a:srgbClr val="27689D"/>
                </a:solidFill>
                <a:ea typeface="Calibri" panose="020F0502020204030204" pitchFamily="34" charset="0"/>
                <a:cs typeface="Arial" panose="020B0604020202020204" pitchFamily="34" charset="0"/>
              </a:rPr>
              <a:t>a la tasa de mayo de 2020 (21,1%) que ha sido la más alta de los meses en pandemia.</a:t>
            </a:r>
          </a:p>
          <a:p>
            <a:pPr algn="just"/>
            <a:r>
              <a:rPr lang="es-CO" b="1" dirty="0">
                <a:solidFill>
                  <a:srgbClr val="27689D"/>
                </a:solidFill>
                <a:latin typeface="+mj-lt"/>
                <a:cs typeface="Arial" panose="020B0604020202020204" pitchFamily="34" charset="0"/>
              </a:rPr>
              <a:t>Superior en 1,2 p.p a la tasa de marzo de 2021 </a:t>
            </a:r>
            <a:r>
              <a:rPr lang="es-CO" dirty="0">
                <a:solidFill>
                  <a:srgbClr val="27689D"/>
                </a:solidFill>
                <a:latin typeface="+mj-lt"/>
                <a:cs typeface="Arial" panose="020B0604020202020204" pitchFamily="34" charset="0"/>
              </a:rPr>
              <a:t>(13,9%).</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abril</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17,2%</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831502"/>
            <a:ext cx="3551318" cy="1754326"/>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7,2 p.p </a:t>
            </a:r>
            <a:r>
              <a:rPr lang="es-CO" b="1" dirty="0">
                <a:solidFill>
                  <a:srgbClr val="27689D"/>
                </a:solidFill>
                <a:ea typeface="Calibri" panose="020F0502020204030204" pitchFamily="34" charset="0"/>
                <a:cs typeface="Arial" panose="020B0604020202020204" pitchFamily="34" charset="0"/>
              </a:rPr>
              <a:t>a la tasa de mayo de 2020 </a:t>
            </a:r>
            <a:r>
              <a:rPr lang="es-CO" dirty="0">
                <a:solidFill>
                  <a:srgbClr val="27689D"/>
                </a:solidFill>
                <a:ea typeface="Calibri" panose="020F0502020204030204" pitchFamily="34" charset="0"/>
                <a:cs typeface="Arial" panose="020B0604020202020204" pitchFamily="34" charset="0"/>
              </a:rPr>
              <a:t>(24,4%) que ha sido la más alta de los meses en pandemia para este dominio.</a:t>
            </a:r>
          </a:p>
          <a:p>
            <a:pPr algn="just"/>
            <a:r>
              <a:rPr lang="es-CO" b="1" dirty="0">
                <a:solidFill>
                  <a:srgbClr val="27689D"/>
                </a:solidFill>
                <a:latin typeface="+mj-lt"/>
                <a:cs typeface="Arial" panose="020B0604020202020204" pitchFamily="34" charset="0"/>
              </a:rPr>
              <a:t>Superior en 1,1 p.p a la tasa de marzo de 2021 </a:t>
            </a:r>
            <a:r>
              <a:rPr lang="es-CO" dirty="0">
                <a:solidFill>
                  <a:srgbClr val="27689D"/>
                </a:solidFill>
                <a:latin typeface="+mj-lt"/>
                <a:cs typeface="Arial" panose="020B0604020202020204" pitchFamily="34" charset="0"/>
              </a:rPr>
              <a:t>(16,1%).</a:t>
            </a:r>
          </a:p>
        </p:txBody>
      </p:sp>
      <p:cxnSp>
        <p:nvCxnSpPr>
          <p:cNvPr id="3" name="Conector recto 2">
            <a:extLst>
              <a:ext uri="{FF2B5EF4-FFF2-40B4-BE49-F238E27FC236}">
                <a16:creationId xmlns:a16="http://schemas.microsoft.com/office/drawing/2014/main" id="{8C54B36E-CE70-4FC7-AB14-5E24B00B7560}"/>
              </a:ext>
            </a:extLst>
          </p:cNvPr>
          <p:cNvCxnSpPr>
            <a:cxnSpLocks/>
          </p:cNvCxnSpPr>
          <p:nvPr/>
        </p:nvCxnSpPr>
        <p:spPr>
          <a:xfrm>
            <a:off x="6372500" y="1274081"/>
            <a:ext cx="0" cy="262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F38C076-12C6-4823-BDDF-81797E417CB0}"/>
              </a:ext>
            </a:extLst>
          </p:cNvPr>
          <p:cNvCxnSpPr>
            <a:cxnSpLocks/>
          </p:cNvCxnSpPr>
          <p:nvPr/>
        </p:nvCxnSpPr>
        <p:spPr>
          <a:xfrm>
            <a:off x="11958718" y="1228175"/>
            <a:ext cx="0" cy="266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A19AD85-F6F5-4C41-A689-921BC3B0767C}"/>
              </a:ext>
            </a:extLst>
          </p:cNvPr>
          <p:cNvCxnSpPr>
            <a:cxnSpLocks/>
          </p:cNvCxnSpPr>
          <p:nvPr/>
        </p:nvCxnSpPr>
        <p:spPr>
          <a:xfrm flipV="1">
            <a:off x="6425065" y="3660648"/>
            <a:ext cx="554400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05710A5-D743-4048-9166-0788517BD02E}"/>
              </a:ext>
            </a:extLst>
          </p:cNvPr>
          <p:cNvSpPr txBox="1"/>
          <p:nvPr/>
        </p:nvSpPr>
        <p:spPr>
          <a:xfrm>
            <a:off x="8347233" y="3352871"/>
            <a:ext cx="2400757" cy="307777"/>
          </a:xfrm>
          <a:prstGeom prst="rect">
            <a:avLst/>
          </a:prstGeom>
          <a:noFill/>
        </p:spPr>
        <p:txBody>
          <a:bodyPr wrap="square" rtlCol="0">
            <a:spAutoFit/>
          </a:bodyPr>
          <a:lstStyle/>
          <a:p>
            <a:r>
              <a:rPr lang="es-CO" sz="1400" dirty="0">
                <a:solidFill>
                  <a:srgbClr val="0070C0"/>
                </a:solidFill>
              </a:rPr>
              <a:t>Periodo de pandemia</a:t>
            </a:r>
          </a:p>
        </p:txBody>
      </p:sp>
      <p:graphicFrame>
        <p:nvGraphicFramePr>
          <p:cNvPr id="23" name="Gráfico 22">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3603831864"/>
              </p:ext>
            </p:extLst>
          </p:nvPr>
        </p:nvGraphicFramePr>
        <p:xfrm>
          <a:off x="271216" y="1133234"/>
          <a:ext cx="11887199" cy="382288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ector recto 4">
            <a:extLst>
              <a:ext uri="{FF2B5EF4-FFF2-40B4-BE49-F238E27FC236}">
                <a16:creationId xmlns:a16="http://schemas.microsoft.com/office/drawing/2014/main" id="{CB3EFBD1-9D98-42E8-8943-6A9F7EE41E9A}"/>
              </a:ext>
            </a:extLst>
          </p:cNvPr>
          <p:cNvCxnSpPr/>
          <p:nvPr/>
        </p:nvCxnSpPr>
        <p:spPr>
          <a:xfrm>
            <a:off x="6716101" y="1492468"/>
            <a:ext cx="504000" cy="0"/>
          </a:xfrm>
          <a:prstGeom prst="line">
            <a:avLst/>
          </a:prstGeom>
          <a:ln w="3175">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A6C01DB1-1C31-4799-A32D-430EAEE0F143}"/>
              </a:ext>
            </a:extLst>
          </p:cNvPr>
          <p:cNvCxnSpPr/>
          <p:nvPr/>
        </p:nvCxnSpPr>
        <p:spPr>
          <a:xfrm>
            <a:off x="6731865" y="1928648"/>
            <a:ext cx="468000" cy="0"/>
          </a:xfrm>
          <a:prstGeom prst="line">
            <a:avLst/>
          </a:prstGeom>
          <a:ln w="3175">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abril de 2019 – abril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778271FC-5276-4458-817C-BA29F402FBE1}"/>
              </a:ext>
            </a:extLst>
          </p:cNvPr>
          <p:cNvCxnSpPr>
            <a:cxnSpLocks/>
          </p:cNvCxnSpPr>
          <p:nvPr/>
        </p:nvCxnSpPr>
        <p:spPr>
          <a:xfrm>
            <a:off x="6361993" y="1242548"/>
            <a:ext cx="0" cy="267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40EB57D-3977-493E-BA26-74388DD5B3C1}"/>
              </a:ext>
            </a:extLst>
          </p:cNvPr>
          <p:cNvCxnSpPr>
            <a:cxnSpLocks/>
          </p:cNvCxnSpPr>
          <p:nvPr/>
        </p:nvCxnSpPr>
        <p:spPr>
          <a:xfrm>
            <a:off x="11790556" y="1196642"/>
            <a:ext cx="0" cy="273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99675AB7-5818-4D32-BBCF-76F9E2B551FF}"/>
              </a:ext>
            </a:extLst>
          </p:cNvPr>
          <p:cNvCxnSpPr>
            <a:cxnSpLocks/>
          </p:cNvCxnSpPr>
          <p:nvPr/>
        </p:nvCxnSpPr>
        <p:spPr>
          <a:xfrm>
            <a:off x="6361978" y="3607667"/>
            <a:ext cx="540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6B9517C-D155-49A5-B6B6-FB89EBDFBD95}"/>
              </a:ext>
            </a:extLst>
          </p:cNvPr>
          <p:cNvSpPr txBox="1"/>
          <p:nvPr/>
        </p:nvSpPr>
        <p:spPr>
          <a:xfrm>
            <a:off x="8967338" y="3573507"/>
            <a:ext cx="2400757" cy="307777"/>
          </a:xfrm>
          <a:prstGeom prst="rect">
            <a:avLst/>
          </a:prstGeom>
          <a:noFill/>
        </p:spPr>
        <p:txBody>
          <a:bodyPr wrap="square" rtlCol="0">
            <a:spAutoFit/>
          </a:bodyPr>
          <a:lstStyle/>
          <a:p>
            <a:r>
              <a:rPr lang="es-CO" sz="1400" dirty="0">
                <a:solidFill>
                  <a:srgbClr val="0070C0"/>
                </a:solidFill>
              </a:rPr>
              <a:t>Periodo de pandemia</a:t>
            </a: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079534"/>
            <a:ext cx="9791101" cy="1477328"/>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abril del presente año con 20,4 millones, se observa que </a:t>
            </a:r>
            <a:r>
              <a:rPr lang="es-CO" b="1" dirty="0">
                <a:solidFill>
                  <a:srgbClr val="27689D"/>
                </a:solidFill>
                <a:latin typeface="+mj-lt"/>
                <a:ea typeface="Calibri" panose="020F0502020204030204" pitchFamily="34" charset="0"/>
                <a:cs typeface="Arial" panose="020B0604020202020204" pitchFamily="34" charset="0"/>
              </a:rPr>
              <a:t>3,9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CO" dirty="0">
                <a:solidFill>
                  <a:srgbClr val="27689D"/>
                </a:solidFill>
                <a:latin typeface="+mj-lt"/>
                <a:cs typeface="Arial" panose="020B0604020202020204" pitchFamily="34" charset="0"/>
              </a:rPr>
              <a:t>En abril de 2021 </a:t>
            </a:r>
            <a:r>
              <a:rPr lang="es-CO" b="1" dirty="0">
                <a:solidFill>
                  <a:srgbClr val="27689D"/>
                </a:solidFill>
                <a:latin typeface="+mj-lt"/>
                <a:cs typeface="Arial" panose="020B0604020202020204" pitchFamily="34" charset="0"/>
              </a:rPr>
              <a:t>el número de ocupados disminuyó en 699 mil personas </a:t>
            </a:r>
            <a:r>
              <a:rPr lang="es-CO" dirty="0">
                <a:solidFill>
                  <a:srgbClr val="27689D"/>
                </a:solidFill>
                <a:latin typeface="+mj-lt"/>
                <a:cs typeface="Arial" panose="020B0604020202020204" pitchFamily="34" charset="0"/>
              </a:rPr>
              <a:t>con respecto a marzo de 2021. </a:t>
            </a:r>
          </a:p>
        </p:txBody>
      </p:sp>
      <p:graphicFrame>
        <p:nvGraphicFramePr>
          <p:cNvPr id="13" name="Gráfico 12">
            <a:extLst>
              <a:ext uri="{FF2B5EF4-FFF2-40B4-BE49-F238E27FC236}">
                <a16:creationId xmlns:a16="http://schemas.microsoft.com/office/drawing/2014/main" id="{166E06D0-8641-4184-A005-38FC6A75EF99}"/>
              </a:ext>
            </a:extLst>
          </p:cNvPr>
          <p:cNvGraphicFramePr>
            <a:graphicFrameLocks/>
          </p:cNvGraphicFramePr>
          <p:nvPr>
            <p:extLst>
              <p:ext uri="{D42A27DB-BD31-4B8C-83A1-F6EECF244321}">
                <p14:modId xmlns:p14="http://schemas.microsoft.com/office/powerpoint/2010/main" val="3646678376"/>
              </p:ext>
            </p:extLst>
          </p:nvPr>
        </p:nvGraphicFramePr>
        <p:xfrm>
          <a:off x="236482" y="1280801"/>
          <a:ext cx="11719035" cy="3897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Últimos seis trimestres</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*Trimestres sin traslapar</a:t>
            </a:r>
            <a:endParaRPr lang="es-CO" sz="800" dirty="0">
              <a:solidFill>
                <a:srgbClr val="395F9B"/>
              </a:solidFill>
              <a:effectLs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79641204-25BF-4126-ACD9-B99447203217}"/>
              </a:ext>
            </a:extLst>
          </p:cNvPr>
          <p:cNvSpPr/>
          <p:nvPr/>
        </p:nvSpPr>
        <p:spPr>
          <a:xfrm>
            <a:off x="115664" y="5169717"/>
            <a:ext cx="3166894" cy="1200329"/>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Tasa de desempleo nacional:</a:t>
            </a:r>
            <a:r>
              <a:rPr lang="es-CO" dirty="0">
                <a:solidFill>
                  <a:srgbClr val="27689D"/>
                </a:solidFill>
                <a:latin typeface="+mj-lt"/>
                <a:ea typeface="Calibri" panose="020F0502020204030204" pitchFamily="34" charset="0"/>
                <a:cs typeface="Arial" panose="020B0604020202020204" pitchFamily="34" charset="0"/>
              </a:rPr>
              <a:t> </a:t>
            </a:r>
            <a:r>
              <a:rPr lang="es-CO" b="1" dirty="0">
                <a:solidFill>
                  <a:srgbClr val="00B050"/>
                </a:solidFill>
                <a:latin typeface="+mj-lt"/>
                <a:ea typeface="Calibri" panose="020F0502020204030204" pitchFamily="34" charset="0"/>
                <a:cs typeface="Arial" panose="020B0604020202020204" pitchFamily="34" charset="0"/>
              </a:rPr>
              <a:t>14,5%</a:t>
            </a:r>
          </a:p>
          <a:p>
            <a:r>
              <a:rPr lang="es-CO" dirty="0">
                <a:solidFill>
                  <a:srgbClr val="27689D"/>
                </a:solidFill>
                <a:latin typeface="+mj-lt"/>
                <a:cs typeface="Arial" panose="020B0604020202020204" pitchFamily="34" charset="0"/>
              </a:rPr>
              <a:t>La más baja en la pandemia</a:t>
            </a:r>
          </a:p>
          <a:p>
            <a:endParaRPr lang="es-CO" b="1" dirty="0">
              <a:solidFill>
                <a:srgbClr val="00B050"/>
              </a:solidFill>
              <a:latin typeface="+mj-lt"/>
              <a:ea typeface="Calibri" panose="020F050202020403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1B9EA60C-DF21-4175-B9C5-A03818E8413D}"/>
              </a:ext>
            </a:extLst>
          </p:cNvPr>
          <p:cNvSpPr/>
          <p:nvPr/>
        </p:nvSpPr>
        <p:spPr>
          <a:xfrm>
            <a:off x="341610" y="1262560"/>
            <a:ext cx="5213131" cy="646331"/>
          </a:xfrm>
          <a:prstGeom prst="rect">
            <a:avLst/>
          </a:prstGeom>
        </p:spPr>
        <p:txBody>
          <a:bodyPr wrap="square">
            <a:spAutoFit/>
          </a:bodyPr>
          <a:lstStyle/>
          <a:p>
            <a:pPr algn="ctr"/>
            <a:r>
              <a:rPr lang="es-CO" dirty="0">
                <a:solidFill>
                  <a:srgbClr val="27689D"/>
                </a:solidFill>
                <a:latin typeface="+mj-lt"/>
                <a:ea typeface="Calibri" panose="020F0502020204030204" pitchFamily="34" charset="0"/>
                <a:cs typeface="Arial" panose="020B0604020202020204" pitchFamily="34" charset="0"/>
              </a:rPr>
              <a:t>Tasa de desempleo y población ocupada total nacional desestacionalizada</a:t>
            </a:r>
            <a:endParaRPr lang="es-CO" dirty="0">
              <a:solidFill>
                <a:srgbClr val="27689D"/>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72EEDAD0-AC7E-42DD-8CA9-63D6C2A43F33}"/>
              </a:ext>
            </a:extLst>
          </p:cNvPr>
          <p:cNvSpPr/>
          <p:nvPr/>
        </p:nvSpPr>
        <p:spPr>
          <a:xfrm>
            <a:off x="6408690" y="1262559"/>
            <a:ext cx="5213131" cy="646331"/>
          </a:xfrm>
          <a:prstGeom prst="rect">
            <a:avLst/>
          </a:prstGeom>
        </p:spPr>
        <p:txBody>
          <a:bodyPr wrap="square">
            <a:spAutoFit/>
          </a:bodyPr>
          <a:lstStyle/>
          <a:p>
            <a:pPr algn="ctr"/>
            <a:r>
              <a:rPr lang="es-CO" dirty="0">
                <a:solidFill>
                  <a:srgbClr val="27689D"/>
                </a:solidFill>
                <a:latin typeface="+mj-lt"/>
                <a:ea typeface="Calibri" panose="020F0502020204030204" pitchFamily="34" charset="0"/>
                <a:cs typeface="Arial" panose="020B0604020202020204" pitchFamily="34" charset="0"/>
              </a:rPr>
              <a:t>Tasa de desempleo y población ocupada centros poblados y rural disperso</a:t>
            </a:r>
            <a:endParaRPr lang="es-CO" dirty="0">
              <a:solidFill>
                <a:srgbClr val="27689D"/>
              </a:solidFill>
              <a:latin typeface="+mj-lt"/>
              <a:cs typeface="Arial" panose="020B0604020202020204" pitchFamily="34" charset="0"/>
            </a:endParaRPr>
          </a:p>
        </p:txBody>
      </p:sp>
      <p:sp>
        <p:nvSpPr>
          <p:cNvPr id="12" name="CuadroTexto 11">
            <a:extLst>
              <a:ext uri="{FF2B5EF4-FFF2-40B4-BE49-F238E27FC236}">
                <a16:creationId xmlns:a16="http://schemas.microsoft.com/office/drawing/2014/main" id="{78C39F72-2793-4855-9B05-1CEBC4FC661B}"/>
              </a:ext>
            </a:extLst>
          </p:cNvPr>
          <p:cNvSpPr txBox="1"/>
          <p:nvPr/>
        </p:nvSpPr>
        <p:spPr>
          <a:xfrm>
            <a:off x="2811703" y="5209469"/>
            <a:ext cx="3248613" cy="1200329"/>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Ocupados (miles):</a:t>
            </a:r>
            <a:r>
              <a:rPr lang="es-CO" dirty="0">
                <a:solidFill>
                  <a:srgbClr val="27689D"/>
                </a:solidFill>
                <a:latin typeface="+mj-lt"/>
                <a:cs typeface="Arial" panose="020B0604020202020204" pitchFamily="34" charset="0"/>
              </a:rPr>
              <a:t> </a:t>
            </a:r>
          </a:p>
          <a:p>
            <a:pPr algn="ctr"/>
            <a:r>
              <a:rPr lang="es-CO" b="1" dirty="0">
                <a:solidFill>
                  <a:srgbClr val="00B050"/>
                </a:solidFill>
                <a:latin typeface="+mj-lt"/>
                <a:cs typeface="Arial" panose="020B0604020202020204" pitchFamily="34" charset="0"/>
              </a:rPr>
              <a:t>20.877</a:t>
            </a:r>
          </a:p>
          <a:p>
            <a:pPr algn="ctr"/>
            <a:r>
              <a:rPr lang="es-CO" dirty="0">
                <a:solidFill>
                  <a:srgbClr val="27689D"/>
                </a:solidFill>
                <a:latin typeface="+mj-lt"/>
                <a:cs typeface="Arial" panose="020B0604020202020204" pitchFamily="34" charset="0"/>
              </a:rPr>
              <a:t>La cifra más alta en la pandemia</a:t>
            </a:r>
          </a:p>
        </p:txBody>
      </p:sp>
      <p:cxnSp>
        <p:nvCxnSpPr>
          <p:cNvPr id="14" name="Conector recto 13">
            <a:extLst>
              <a:ext uri="{FF2B5EF4-FFF2-40B4-BE49-F238E27FC236}">
                <a16:creationId xmlns:a16="http://schemas.microsoft.com/office/drawing/2014/main" id="{AAFC90D2-F6CA-4842-AA44-CD109ED62DA0}"/>
              </a:ext>
            </a:extLst>
          </p:cNvPr>
          <p:cNvCxnSpPr>
            <a:cxnSpLocks/>
          </p:cNvCxnSpPr>
          <p:nvPr/>
        </p:nvCxnSpPr>
        <p:spPr>
          <a:xfrm>
            <a:off x="5828002" y="5328620"/>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19D5A765-C68E-42B0-B4E7-38A2D42C10E0}"/>
              </a:ext>
            </a:extLst>
          </p:cNvPr>
          <p:cNvSpPr/>
          <p:nvPr/>
        </p:nvSpPr>
        <p:spPr>
          <a:xfrm>
            <a:off x="6019411" y="5235308"/>
            <a:ext cx="2587585" cy="1200329"/>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r>
              <a:rPr lang="es-CO" dirty="0">
                <a:solidFill>
                  <a:srgbClr val="27689D"/>
                </a:solidFill>
                <a:latin typeface="+mj-lt"/>
                <a:ea typeface="Calibri" panose="020F0502020204030204" pitchFamily="34" charset="0"/>
                <a:cs typeface="Arial" panose="020B0604020202020204" pitchFamily="34" charset="0"/>
              </a:rPr>
              <a:t> </a:t>
            </a:r>
            <a:r>
              <a:rPr lang="es-CO" b="1" dirty="0">
                <a:solidFill>
                  <a:srgbClr val="00B050"/>
                </a:solidFill>
                <a:latin typeface="+mj-lt"/>
                <a:ea typeface="Calibri" panose="020F0502020204030204" pitchFamily="34" charset="0"/>
                <a:cs typeface="Arial" panose="020B0604020202020204" pitchFamily="34" charset="0"/>
              </a:rPr>
              <a:t>7,9%</a:t>
            </a:r>
          </a:p>
          <a:p>
            <a:pPr algn="ctr"/>
            <a:r>
              <a:rPr lang="es-CO" dirty="0">
                <a:solidFill>
                  <a:srgbClr val="27689D"/>
                </a:solidFill>
                <a:latin typeface="+mj-lt"/>
                <a:cs typeface="Arial" panose="020B0604020202020204" pitchFamily="34" charset="0"/>
              </a:rPr>
              <a:t>Segunda más baja en la pandemia</a:t>
            </a: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16696" y="5228017"/>
            <a:ext cx="3248613" cy="1200329"/>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Ocupados (miles):</a:t>
            </a:r>
            <a:r>
              <a:rPr lang="es-CO" dirty="0">
                <a:solidFill>
                  <a:srgbClr val="27689D"/>
                </a:solidFill>
                <a:latin typeface="+mj-lt"/>
                <a:cs typeface="Arial" panose="020B0604020202020204" pitchFamily="34" charset="0"/>
              </a:rPr>
              <a:t> </a:t>
            </a:r>
          </a:p>
          <a:p>
            <a:pPr algn="ctr"/>
            <a:r>
              <a:rPr lang="es-CO" b="1" dirty="0">
                <a:solidFill>
                  <a:srgbClr val="00B050"/>
                </a:solidFill>
                <a:latin typeface="+mj-lt"/>
                <a:cs typeface="Arial" panose="020B0604020202020204" pitchFamily="34" charset="0"/>
              </a:rPr>
              <a:t>4.540</a:t>
            </a:r>
          </a:p>
          <a:p>
            <a:pPr algn="ctr"/>
            <a:r>
              <a:rPr lang="es-CO" dirty="0">
                <a:solidFill>
                  <a:srgbClr val="27689D"/>
                </a:solidFill>
                <a:latin typeface="+mj-lt"/>
                <a:cs typeface="Arial" panose="020B0604020202020204" pitchFamily="34" charset="0"/>
              </a:rPr>
              <a:t>La segunda cifra más alta en la pandemia</a:t>
            </a:r>
          </a:p>
        </p:txBody>
      </p:sp>
      <p:sp>
        <p:nvSpPr>
          <p:cNvPr id="22" name="CuadroTexto 21">
            <a:extLst>
              <a:ext uri="{FF2B5EF4-FFF2-40B4-BE49-F238E27FC236}">
                <a16:creationId xmlns:a16="http://schemas.microsoft.com/office/drawing/2014/main" id="{6B05FB49-E6AF-4E21-9ADE-C5D12BD424E8}"/>
              </a:ext>
            </a:extLst>
          </p:cNvPr>
          <p:cNvSpPr txBox="1"/>
          <p:nvPr/>
        </p:nvSpPr>
        <p:spPr>
          <a:xfrm>
            <a:off x="3832942" y="4695314"/>
            <a:ext cx="4995745" cy="338554"/>
          </a:xfrm>
          <a:prstGeom prst="rect">
            <a:avLst/>
          </a:prstGeom>
          <a:noFill/>
        </p:spPr>
        <p:txBody>
          <a:bodyPr wrap="square">
            <a:spAutoFit/>
          </a:bodyPr>
          <a:lstStyle/>
          <a:p>
            <a:r>
              <a:rPr lang="es-CO" sz="1600" b="1" dirty="0">
                <a:solidFill>
                  <a:srgbClr val="27689D"/>
                </a:solidFill>
                <a:latin typeface="+mj-lt"/>
                <a:cs typeface="Arial" panose="020B0604020202020204" pitchFamily="34" charset="0"/>
              </a:rPr>
              <a:t>Trimestre móvil febrero 2020 – abril 2021</a:t>
            </a:r>
            <a:endParaRPr lang="es-CO" sz="1600" b="1" dirty="0"/>
          </a:p>
        </p:txBody>
      </p:sp>
      <p:cxnSp>
        <p:nvCxnSpPr>
          <p:cNvPr id="26" name="Conector recto 25">
            <a:extLst>
              <a:ext uri="{FF2B5EF4-FFF2-40B4-BE49-F238E27FC236}">
                <a16:creationId xmlns:a16="http://schemas.microsoft.com/office/drawing/2014/main" id="{FC445EF2-BB16-4298-9556-F6A8C6E3AB1A}"/>
              </a:ext>
            </a:extLst>
          </p:cNvPr>
          <p:cNvCxnSpPr>
            <a:cxnSpLocks/>
          </p:cNvCxnSpPr>
          <p:nvPr/>
        </p:nvCxnSpPr>
        <p:spPr>
          <a:xfrm>
            <a:off x="5182243" y="1908890"/>
            <a:ext cx="0" cy="226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34FD997-F421-4FCA-A950-4A267FA55EA0}"/>
              </a:ext>
            </a:extLst>
          </p:cNvPr>
          <p:cNvCxnSpPr>
            <a:cxnSpLocks/>
          </p:cNvCxnSpPr>
          <p:nvPr/>
        </p:nvCxnSpPr>
        <p:spPr>
          <a:xfrm>
            <a:off x="1927960" y="2058611"/>
            <a:ext cx="3744000" cy="37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292B08B5-995E-498A-B5A6-61EBC4E3311B}"/>
              </a:ext>
            </a:extLst>
          </p:cNvPr>
          <p:cNvCxnSpPr>
            <a:cxnSpLocks/>
          </p:cNvCxnSpPr>
          <p:nvPr/>
        </p:nvCxnSpPr>
        <p:spPr>
          <a:xfrm>
            <a:off x="2144393" y="2003480"/>
            <a:ext cx="0" cy="4320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563E1278-44BF-43C8-A0A7-E4480B40B0B9}"/>
              </a:ext>
            </a:extLst>
          </p:cNvPr>
          <p:cNvSpPr txBox="1"/>
          <p:nvPr/>
        </p:nvSpPr>
        <p:spPr>
          <a:xfrm>
            <a:off x="2776826" y="1861399"/>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sp>
        <p:nvSpPr>
          <p:cNvPr id="33" name="CuadroTexto 32">
            <a:extLst>
              <a:ext uri="{FF2B5EF4-FFF2-40B4-BE49-F238E27FC236}">
                <a16:creationId xmlns:a16="http://schemas.microsoft.com/office/drawing/2014/main" id="{29F95A56-4156-4562-B93E-2554075D7C2C}"/>
              </a:ext>
            </a:extLst>
          </p:cNvPr>
          <p:cNvSpPr txBox="1"/>
          <p:nvPr/>
        </p:nvSpPr>
        <p:spPr>
          <a:xfrm>
            <a:off x="8808703" y="1841674"/>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graphicFrame>
        <p:nvGraphicFramePr>
          <p:cNvPr id="23" name="Gráfico 22">
            <a:extLst>
              <a:ext uri="{FF2B5EF4-FFF2-40B4-BE49-F238E27FC236}">
                <a16:creationId xmlns:a16="http://schemas.microsoft.com/office/drawing/2014/main" id="{7CE37137-7A1C-461B-B74C-C77E23B0A1D3}"/>
              </a:ext>
            </a:extLst>
          </p:cNvPr>
          <p:cNvGraphicFramePr>
            <a:graphicFrameLocks/>
          </p:cNvGraphicFramePr>
          <p:nvPr>
            <p:extLst>
              <p:ext uri="{D42A27DB-BD31-4B8C-83A1-F6EECF244321}">
                <p14:modId xmlns:p14="http://schemas.microsoft.com/office/powerpoint/2010/main" val="888247093"/>
              </p:ext>
            </p:extLst>
          </p:nvPr>
        </p:nvGraphicFramePr>
        <p:xfrm>
          <a:off x="341610" y="2141481"/>
          <a:ext cx="559985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áfico 33">
            <a:extLst>
              <a:ext uri="{FF2B5EF4-FFF2-40B4-BE49-F238E27FC236}">
                <a16:creationId xmlns:a16="http://schemas.microsoft.com/office/drawing/2014/main" id="{82072E9E-D02D-4FF9-92F6-A6EFC228FE00}"/>
              </a:ext>
            </a:extLst>
          </p:cNvPr>
          <p:cNvGraphicFramePr>
            <a:graphicFrameLocks/>
          </p:cNvGraphicFramePr>
          <p:nvPr>
            <p:extLst>
              <p:ext uri="{D42A27DB-BD31-4B8C-83A1-F6EECF244321}">
                <p14:modId xmlns:p14="http://schemas.microsoft.com/office/powerpoint/2010/main" val="929175960"/>
              </p:ext>
            </p:extLst>
          </p:nvPr>
        </p:nvGraphicFramePr>
        <p:xfrm>
          <a:off x="6281004" y="2109951"/>
          <a:ext cx="5599854"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Conector recto 36">
            <a:extLst>
              <a:ext uri="{FF2B5EF4-FFF2-40B4-BE49-F238E27FC236}">
                <a16:creationId xmlns:a16="http://schemas.microsoft.com/office/drawing/2014/main" id="{C0CA8EC7-ACAB-4BA7-9B60-7E28B5915A3B}"/>
              </a:ext>
            </a:extLst>
          </p:cNvPr>
          <p:cNvCxnSpPr>
            <a:cxnSpLocks/>
          </p:cNvCxnSpPr>
          <p:nvPr/>
        </p:nvCxnSpPr>
        <p:spPr>
          <a:xfrm>
            <a:off x="11104803" y="1914141"/>
            <a:ext cx="0" cy="226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6B5DE08A-BAAE-4874-BC5E-F0AECB4D232B}"/>
              </a:ext>
            </a:extLst>
          </p:cNvPr>
          <p:cNvCxnSpPr>
            <a:cxnSpLocks/>
          </p:cNvCxnSpPr>
          <p:nvPr/>
        </p:nvCxnSpPr>
        <p:spPr>
          <a:xfrm>
            <a:off x="7850520" y="2063862"/>
            <a:ext cx="3744000" cy="37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F8A5AEC-9C96-4FE9-84CC-D3FE658896B8}"/>
              </a:ext>
            </a:extLst>
          </p:cNvPr>
          <p:cNvCxnSpPr>
            <a:cxnSpLocks/>
          </p:cNvCxnSpPr>
          <p:nvPr/>
        </p:nvCxnSpPr>
        <p:spPr>
          <a:xfrm>
            <a:off x="8066953" y="2008731"/>
            <a:ext cx="0" cy="79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5</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abril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abril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15,1%</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4,8 p.p</a:t>
            </a:r>
          </a:p>
          <a:p>
            <a:r>
              <a:rPr lang="es-CO" b="1" dirty="0">
                <a:solidFill>
                  <a:srgbClr val="27689D"/>
                </a:solidFill>
                <a:ea typeface="Calibri" panose="020F0502020204030204" pitchFamily="34" charset="0"/>
                <a:cs typeface="Arial" panose="020B0604020202020204" pitchFamily="34" charset="0"/>
              </a:rPr>
              <a:t>a la tasa del mismo mes un año atrás (19,8%)</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16445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abril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20,5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3,9 millones a la población ocupada en abril de 2020</a:t>
            </a:r>
          </a:p>
        </p:txBody>
      </p:sp>
      <p:graphicFrame>
        <p:nvGraphicFramePr>
          <p:cNvPr id="13" name="Gráfico 12">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677830032"/>
              </p:ext>
            </p:extLst>
          </p:nvPr>
        </p:nvGraphicFramePr>
        <p:xfrm>
          <a:off x="192254" y="969781"/>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abril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abril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3,9 millones de personas </a:t>
            </a:r>
            <a:r>
              <a:rPr lang="es-MX" dirty="0">
                <a:solidFill>
                  <a:srgbClr val="27689D"/>
                </a:solidFill>
                <a:latin typeface="+mj-lt"/>
                <a:ea typeface="Calibri" panose="020F0502020204030204" pitchFamily="34" charset="0"/>
                <a:cs typeface="Arial" panose="020B0604020202020204" pitchFamily="34" charset="0"/>
              </a:rPr>
              <a:t>con respecto a abril de 2020, pero </a:t>
            </a:r>
            <a:r>
              <a:rPr lang="es-MX" b="1" dirty="0">
                <a:solidFill>
                  <a:srgbClr val="27689D"/>
                </a:solidFill>
                <a:latin typeface="+mj-lt"/>
                <a:ea typeface="Calibri" panose="020F0502020204030204" pitchFamily="34" charset="0"/>
                <a:cs typeface="Arial" panose="020B0604020202020204" pitchFamily="34" charset="0"/>
              </a:rPr>
              <a:t>disminuyó en 1,4 millones de ocupados al compararse con abril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45039" y="464280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3" name="Tabla 2">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3469360771"/>
              </p:ext>
            </p:extLst>
          </p:nvPr>
        </p:nvGraphicFramePr>
        <p:xfrm>
          <a:off x="345039" y="1208926"/>
          <a:ext cx="11501922" cy="3447128"/>
        </p:xfrm>
        <a:graphic>
          <a:graphicData uri="http://schemas.openxmlformats.org/drawingml/2006/table">
            <a:tbl>
              <a:tblPr/>
              <a:tblGrid>
                <a:gridCol w="7164000">
                  <a:extLst>
                    <a:ext uri="{9D8B030D-6E8A-4147-A177-3AD203B41FA5}">
                      <a16:colId xmlns:a16="http://schemas.microsoft.com/office/drawing/2014/main" val="994517900"/>
                    </a:ext>
                  </a:extLst>
                </a:gridCol>
                <a:gridCol w="772209">
                  <a:extLst>
                    <a:ext uri="{9D8B030D-6E8A-4147-A177-3AD203B41FA5}">
                      <a16:colId xmlns:a16="http://schemas.microsoft.com/office/drawing/2014/main" val="4261950327"/>
                    </a:ext>
                  </a:extLst>
                </a:gridCol>
                <a:gridCol w="812852">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115377">
                <a:tc rowSpan="2">
                  <a:txBody>
                    <a:bodyPr/>
                    <a:lstStyle/>
                    <a:p>
                      <a:pPr algn="ctr" rtl="0" fontAlgn="ctr"/>
                      <a:r>
                        <a:rPr lang="es-CO" sz="1000" b="1" i="0" u="none" strike="noStrike">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Abril</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Abril</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Abril</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2019-2021</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199243">
                <a:tc>
                  <a:txBody>
                    <a:bodyPr/>
                    <a:lstStyle/>
                    <a:p>
                      <a:pPr algn="l" rtl="0" fontAlgn="ctr"/>
                      <a:r>
                        <a:rPr lang="es-CO" sz="1400" b="0" i="0" u="none" strike="noStrike" dirty="0">
                          <a:solidFill>
                            <a:srgbClr val="27689D"/>
                          </a:solidFill>
                          <a:effectLst/>
                          <a:latin typeface="Arial" panose="020B0604020202020204" pitchFamily="34" charset="0"/>
                        </a:rPr>
                        <a:t>Población ocupada</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21.896</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16.525</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20.465</a:t>
                      </a:r>
                    </a:p>
                  </a:txBody>
                  <a:tcPr marL="8302" marR="8302" marT="8302"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3.941</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-1.431</a:t>
                      </a:r>
                    </a:p>
                  </a:txBody>
                  <a:tcPr marL="9525" marR="9525" marT="9525" marB="0" anchor="ctr">
                    <a:lnL>
                      <a:noFill/>
                    </a:lnL>
                    <a:lnR>
                      <a:noFill/>
                    </a:lnR>
                    <a:lnT>
                      <a:noFill/>
                    </a:lnT>
                    <a:lnB>
                      <a:noFill/>
                    </a:lnB>
                  </a:tcPr>
                </a:tc>
                <a:extLst>
                  <a:ext uri="{0D108BD9-81ED-4DB2-BD59-A6C34878D82A}">
                    <a16:rowId xmlns:a16="http://schemas.microsoft.com/office/drawing/2014/main" val="3929140479"/>
                  </a:ext>
                </a:extLst>
              </a:tr>
              <a:tr h="199243">
                <a:tc>
                  <a:txBody>
                    <a:bodyPr/>
                    <a:lstStyle/>
                    <a:p>
                      <a:pPr algn="l" rtl="0" fontAlgn="ctr"/>
                      <a:r>
                        <a:rPr lang="es-MX" sz="1400" b="0" i="0" u="none" strike="noStrike" dirty="0">
                          <a:solidFill>
                            <a:srgbClr val="27689D"/>
                          </a:solidFill>
                          <a:effectLst/>
                          <a:latin typeface="Arial" panose="020B0604020202020204" pitchFamily="34" charset="0"/>
                        </a:rPr>
                        <a:t>Comercio y reparación de vehículos</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4.075</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3.132</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3.991</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859</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-84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1.521</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864</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1.459</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595</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-62</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CO" sz="1400" b="0" i="0" u="none" strike="noStrike" dirty="0">
                          <a:solidFill>
                            <a:srgbClr val="27689D"/>
                          </a:solidFill>
                          <a:effectLst/>
                          <a:latin typeface="Arial" panose="020B0604020202020204" pitchFamily="34" charset="0"/>
                        </a:rPr>
                        <a:t>Industrias manufactureras</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2.876</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1.858</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2.357</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499</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-519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1.490</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1.054</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1.523</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469</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 actividades de servicios</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2.049</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1.243</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1.608</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365</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-441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Administración pública y defensa, educación y atención de la salud humana</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2.536</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1.999</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2.356</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357</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-180</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CO" sz="1400" b="0" i="0" u="none" strike="noStrike" dirty="0">
                          <a:solidFill>
                            <a:srgbClr val="27689D"/>
                          </a:solidFill>
                          <a:effectLst/>
                          <a:latin typeface="Arial" panose="020B0604020202020204" pitchFamily="34" charset="0"/>
                        </a:rPr>
                        <a:t>Transporte y almacenamiento</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1.526</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1.224</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1.477</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253</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-49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1.414</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1.087</a:t>
                      </a:r>
                    </a:p>
                  </a:txBody>
                  <a:tcPr marL="8302" marR="8302" marT="8302"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1.317</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230</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-97</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8302" marR="8302" marT="8302"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3.062</a:t>
                      </a:r>
                    </a:p>
                  </a:txBody>
                  <a:tcPr marL="8302" marR="8302" marT="8302"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2.933</a:t>
                      </a:r>
                    </a:p>
                  </a:txBody>
                  <a:tcPr marL="8302" marR="8302" marT="8302"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3.091</a:t>
                      </a:r>
                    </a:p>
                  </a:txBody>
                  <a:tcPr marL="8302" marR="8302" marT="8302"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158</a:t>
                      </a:r>
                    </a:p>
                  </a:txBody>
                  <a:tcPr marL="8302" marR="8302" marT="8302"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29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221</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159</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276</a:t>
                      </a:r>
                    </a:p>
                  </a:txBody>
                  <a:tcPr marL="8302" marR="8302" marT="8302"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117</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55</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377</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385</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488</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103</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408</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284</a:t>
                      </a:r>
                    </a:p>
                  </a:txBody>
                  <a:tcPr marL="8302" marR="8302" marT="8302"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310</a:t>
                      </a:r>
                    </a:p>
                  </a:txBody>
                  <a:tcPr marL="8302" marR="8302" marT="8302"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26</a:t>
                      </a:r>
                    </a:p>
                  </a:txBody>
                  <a:tcPr marL="8302" marR="8302" marT="8302"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-98</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financieras y de seguros</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341</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272</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212</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-60</a:t>
                      </a:r>
                    </a:p>
                  </a:txBody>
                  <a:tcPr marL="8302" marR="8302" marT="8302"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-129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abril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158 mil ocupados en comparación </a:t>
            </a:r>
            <a:r>
              <a:rPr lang="es-MX" dirty="0">
                <a:solidFill>
                  <a:srgbClr val="27689D"/>
                </a:solidFill>
                <a:latin typeface="+mj-lt"/>
                <a:ea typeface="Calibri" panose="020F0502020204030204" pitchFamily="34" charset="0"/>
                <a:cs typeface="Arial" panose="020B0604020202020204" pitchFamily="34" charset="0"/>
              </a:rPr>
              <a:t>con abril de 2020</a:t>
            </a:r>
            <a:r>
              <a:rPr lang="es-MX" b="1" dirty="0">
                <a:solidFill>
                  <a:srgbClr val="27689D"/>
                </a:solidFill>
                <a:latin typeface="+mj-lt"/>
                <a:ea typeface="Calibri" panose="020F0502020204030204" pitchFamily="34" charset="0"/>
                <a:cs typeface="Arial" panose="020B0604020202020204" pitchFamily="34" charset="0"/>
              </a:rPr>
              <a:t> y creció en 29 mil ocupados </a:t>
            </a:r>
            <a:r>
              <a:rPr lang="es-MX" dirty="0">
                <a:solidFill>
                  <a:srgbClr val="27689D"/>
                </a:solidFill>
                <a:latin typeface="+mj-lt"/>
                <a:ea typeface="Calibri" panose="020F0502020204030204" pitchFamily="34" charset="0"/>
                <a:cs typeface="Arial" panose="020B0604020202020204" pitchFamily="34" charset="0"/>
              </a:rPr>
              <a:t>con respecto a abril de 2019 (mes sin COVID – 19).</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abril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abril, </a:t>
            </a:r>
            <a:r>
              <a:rPr lang="es-MX" b="1" dirty="0">
                <a:solidFill>
                  <a:srgbClr val="27689D"/>
                </a:solidFill>
                <a:ea typeface="Calibri" panose="020F0502020204030204" pitchFamily="34" charset="0"/>
                <a:cs typeface="Arial" panose="020B0604020202020204" pitchFamily="34" charset="0"/>
              </a:rPr>
              <a:t>la tasa de desempleo en el sector rural fue de 9,2%</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2,5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abril de 2020 (11,7%) </a:t>
            </a:r>
            <a:r>
              <a:rPr lang="es-MX" b="1" dirty="0">
                <a:solidFill>
                  <a:srgbClr val="27689D"/>
                </a:solidFill>
                <a:ea typeface="Calibri" panose="020F0502020204030204" pitchFamily="34" charset="0"/>
                <a:cs typeface="Arial" panose="020B0604020202020204" pitchFamily="34" charset="0"/>
              </a:rPr>
              <a:t>y un aumento de 1,9 puntos porcentuales con respecto a la tasa de desempleo presentada en abril de 2019 (7,3%).</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abril,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565 mil personas </a:t>
            </a:r>
            <a:r>
              <a:rPr lang="es-MX" dirty="0">
                <a:solidFill>
                  <a:srgbClr val="27689D"/>
                </a:solidFill>
                <a:latin typeface="+mj-lt"/>
                <a:ea typeface="Calibri" panose="020F0502020204030204" pitchFamily="34" charset="0"/>
                <a:cs typeface="Arial" panose="020B0604020202020204" pitchFamily="34" charset="0"/>
              </a:rPr>
              <a:t>con respecto a abril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3146757420"/>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9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Abril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Abril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4.351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4.851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500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fontAlgn="ctr"/>
                      <a:r>
                        <a:rPr lang="es-CO" sz="1600" b="1" i="0" u="none" strike="noStrike" dirty="0">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3.840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4.405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565</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fontAlgn="ctr"/>
                      <a:r>
                        <a:rPr lang="es-CO" sz="1600" b="1" i="0" u="none" strike="noStrike" dirty="0">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511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446</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-65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4.442</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4.007</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-435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fontAlgn="ctr"/>
                      <a:r>
                        <a:rPr lang="es-CO" sz="1600" b="1" i="0" u="none" strike="noStrike" dirty="0">
                          <a:solidFill>
                            <a:srgbClr val="1F4E78"/>
                          </a:solidFill>
                          <a:effectLst/>
                          <a:latin typeface="Arial" panose="020B0604020202020204" pitchFamily="34" charset="0"/>
                        </a:rPr>
                        <a:t>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11,7</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9,2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-2,5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fontAlgn="ctr"/>
                      <a:r>
                        <a:rPr lang="es-CO" sz="1600" b="1" i="0" u="none" strike="noStrike" dirty="0">
                          <a:solidFill>
                            <a:srgbClr val="1F4E78"/>
                          </a:solidFill>
                          <a:effectLst/>
                          <a:latin typeface="Arial" panose="020B0604020202020204" pitchFamily="34" charset="0"/>
                        </a:rPr>
                        <a:t>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43,7</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49,7</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6,0</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fontAlgn="ctr"/>
                      <a:r>
                        <a:rPr lang="es-CO" sz="1600" b="1" i="0" u="none" strike="noStrike" dirty="0">
                          <a:solidFill>
                            <a:srgbClr val="1F4E78"/>
                          </a:solidFill>
                          <a:effectLst/>
                          <a:latin typeface="Arial" panose="020B0604020202020204" pitchFamily="34" charset="0"/>
                        </a:rPr>
                        <a:t>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49,5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54,8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5,3</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2" name="Gráfico 11">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131606861"/>
              </p:ext>
            </p:extLst>
          </p:nvPr>
        </p:nvGraphicFramePr>
        <p:xfrm>
          <a:off x="6060756" y="1302808"/>
          <a:ext cx="6082394" cy="349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febrero – abril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47278"/>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35782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15,0%</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15298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0,4 p.p</a:t>
            </a:r>
          </a:p>
          <a:p>
            <a:r>
              <a:rPr lang="es-CO" b="1" dirty="0">
                <a:solidFill>
                  <a:srgbClr val="27689D"/>
                </a:solidFill>
                <a:ea typeface="Calibri" panose="020F0502020204030204" pitchFamily="34" charset="0"/>
                <a:cs typeface="Arial" panose="020B0604020202020204" pitchFamily="34" charset="0"/>
              </a:rPr>
              <a:t>a la tasa del mismo trimestre un año atrás (14,6%)</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14380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40040" y="536042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8,6%</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16101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0,2 p.p </a:t>
            </a:r>
          </a:p>
          <a:p>
            <a:r>
              <a:rPr lang="es-CO" b="1" dirty="0">
                <a:solidFill>
                  <a:srgbClr val="27689D"/>
                </a:solidFill>
                <a:ea typeface="Calibri" panose="020F0502020204030204" pitchFamily="34" charset="0"/>
                <a:cs typeface="Arial" panose="020B0604020202020204" pitchFamily="34" charset="0"/>
              </a:rPr>
              <a:t>a la tasa del mismo trimestre un año atrás (8,8%)</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3852352656"/>
              </p:ext>
            </p:extLst>
          </p:nvPr>
        </p:nvGraphicFramePr>
        <p:xfrm>
          <a:off x="598541" y="1093192"/>
          <a:ext cx="10994918"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febrero – abril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3,2 millones de ocupados (15,5%).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4156260422"/>
              </p:ext>
            </p:extLst>
          </p:nvPr>
        </p:nvGraphicFramePr>
        <p:xfrm>
          <a:off x="253549" y="1093475"/>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5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febrero – abril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8" name="Gráfico 7">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2615558702"/>
              </p:ext>
            </p:extLst>
          </p:nvPr>
        </p:nvGraphicFramePr>
        <p:xfrm>
          <a:off x="1311542" y="1219160"/>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febrero – abril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883519471"/>
              </p:ext>
            </p:extLst>
          </p:nvPr>
        </p:nvGraphicFramePr>
        <p:xfrm>
          <a:off x="253549" y="1173378"/>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febrero – abril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7 mil ocupados.</a:t>
            </a:r>
            <a:endParaRPr lang="es-CO" b="1" dirty="0">
              <a:latin typeface="+mj-lt"/>
              <a:cs typeface="Arial" panose="020B0604020202020204" pitchFamily="34" charset="0"/>
            </a:endParaRPr>
          </a:p>
        </p:txBody>
      </p:sp>
      <p:graphicFrame>
        <p:nvGraphicFramePr>
          <p:cNvPr id="11" name="Gráfico 1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574907193"/>
              </p:ext>
            </p:extLst>
          </p:nvPr>
        </p:nvGraphicFramePr>
        <p:xfrm>
          <a:off x="1116031" y="1303908"/>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60298A-848C-48FE-A8B3-61C81AA3D88D}"/>
</file>

<file path=customXml/itemProps2.xml><?xml version="1.0" encoding="utf-8"?>
<ds:datastoreItem xmlns:ds="http://schemas.openxmlformats.org/officeDocument/2006/customXml" ds:itemID="{3C78CB65-859D-44E0-814D-0828E1C71497}"/>
</file>

<file path=customXml/itemProps3.xml><?xml version="1.0" encoding="utf-8"?>
<ds:datastoreItem xmlns:ds="http://schemas.openxmlformats.org/officeDocument/2006/customXml" ds:itemID="{472F500B-18EF-480A-9E80-AEE3C6BF544A}"/>
</file>

<file path=docProps/app.xml><?xml version="1.0" encoding="utf-8"?>
<Properties xmlns="http://schemas.openxmlformats.org/officeDocument/2006/extended-properties" xmlns:vt="http://schemas.openxmlformats.org/officeDocument/2006/docPropsVTypes">
  <TotalTime>5548</TotalTime>
  <Words>1857</Words>
  <Application>Microsoft Office PowerPoint</Application>
  <PresentationFormat>Panorámica</PresentationFormat>
  <Paragraphs>488</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339</cp:revision>
  <dcterms:created xsi:type="dcterms:W3CDTF">2019-02-12T04:28:07Z</dcterms:created>
  <dcterms:modified xsi:type="dcterms:W3CDTF">2021-05-31T19:23:15Z</dcterms:modified>
</cp:coreProperties>
</file>