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1.xml" ContentType="application/vnd.openxmlformats-officedocument.drawingml.chartshape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charts/colors2.xml" ContentType="application/vnd.ms-office.chartcolor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6" r:id="rId4"/>
    <p:sldId id="279" r:id="rId5"/>
    <p:sldId id="280" r:id="rId6"/>
    <p:sldId id="281" r:id="rId7"/>
    <p:sldId id="273" r:id="rId8"/>
    <p:sldId id="27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874" autoAdjust="0"/>
  </p:normalViewPr>
  <p:slideViewPr>
    <p:cSldViewPr snapToGrid="0">
      <p:cViewPr varScale="1">
        <p:scale>
          <a:sx n="91" d="100"/>
          <a:sy n="91" d="100"/>
        </p:scale>
        <p:origin x="12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2-EMPLEO\2020\CUADR&#211;%20Y%20GR&#193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'TASA DE DESEMPLEO'!$D$235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DESEMPLEO'!$C$237:$C$255</c:f>
              <c:strCache>
                <c:ptCount val="19"/>
                <c:pt idx="0">
                  <c:v>Feb -Abr 2002</c:v>
                </c:pt>
                <c:pt idx="1">
                  <c:v>Feb -Abr 2003</c:v>
                </c:pt>
                <c:pt idx="2">
                  <c:v>Feb -Abr 2004</c:v>
                </c:pt>
                <c:pt idx="3">
                  <c:v>Feb -Abr 2005</c:v>
                </c:pt>
                <c:pt idx="4">
                  <c:v>Feb -Abr 2006</c:v>
                </c:pt>
                <c:pt idx="5">
                  <c:v>Feb -Abr 2007</c:v>
                </c:pt>
                <c:pt idx="6">
                  <c:v>Feb -Abr 2008</c:v>
                </c:pt>
                <c:pt idx="7">
                  <c:v>Feb -Abr 2009</c:v>
                </c:pt>
                <c:pt idx="8">
                  <c:v>Feb -Abr 2010</c:v>
                </c:pt>
                <c:pt idx="9">
                  <c:v>Feb -Abr 2011</c:v>
                </c:pt>
                <c:pt idx="10">
                  <c:v>Feb -Abr 2012</c:v>
                </c:pt>
                <c:pt idx="11">
                  <c:v>Feb -Abr 2013</c:v>
                </c:pt>
                <c:pt idx="12">
                  <c:v>Feb -Abr 2014</c:v>
                </c:pt>
                <c:pt idx="13">
                  <c:v>Feb -Abr 2015</c:v>
                </c:pt>
                <c:pt idx="14">
                  <c:v>Feb -Abr 2016</c:v>
                </c:pt>
                <c:pt idx="15">
                  <c:v>Feb -Abr 2017</c:v>
                </c:pt>
                <c:pt idx="16">
                  <c:v>Feb -Abr 2018</c:v>
                </c:pt>
                <c:pt idx="17">
                  <c:v>Feb -Abr 2019</c:v>
                </c:pt>
                <c:pt idx="18">
                  <c:v>Feb -Abr 2020</c:v>
                </c:pt>
              </c:strCache>
            </c:strRef>
          </c:cat>
          <c:val>
            <c:numRef>
              <c:f>'TASA DE DESEMPLEO'!$D$237:$D$255</c:f>
              <c:numCache>
                <c:formatCode>_(* #,##0.00_);_(* \(#,##0.00\);_(* "-"??_);_(@_)</c:formatCode>
                <c:ptCount val="19"/>
                <c:pt idx="0">
                  <c:v>15.70282817583603</c:v>
                </c:pt>
                <c:pt idx="1">
                  <c:v>14.68983143172535</c:v>
                </c:pt>
                <c:pt idx="2">
                  <c:v>14.66300743906627</c:v>
                </c:pt>
                <c:pt idx="3">
                  <c:v>13.079750890579772</c:v>
                </c:pt>
                <c:pt idx="4">
                  <c:v>12.116215587118944</c:v>
                </c:pt>
                <c:pt idx="5">
                  <c:v>11.88481074943113</c:v>
                </c:pt>
                <c:pt idx="6">
                  <c:v>11.444047752795553</c:v>
                </c:pt>
                <c:pt idx="7">
                  <c:v>12.205055462988508</c:v>
                </c:pt>
                <c:pt idx="8">
                  <c:v>12.214863032627196</c:v>
                </c:pt>
                <c:pt idx="9">
                  <c:v>11.637882363917642</c:v>
                </c:pt>
                <c:pt idx="10">
                  <c:v>11.032809677511242</c:v>
                </c:pt>
                <c:pt idx="11">
                  <c:v>10.725361120725662</c:v>
                </c:pt>
                <c:pt idx="12">
                  <c:v>9.7885932417566064</c:v>
                </c:pt>
                <c:pt idx="13">
                  <c:v>9.4071465796430633</c:v>
                </c:pt>
                <c:pt idx="14">
                  <c:v>9.7151027670266199</c:v>
                </c:pt>
                <c:pt idx="15">
                  <c:v>9.7004463484344239</c:v>
                </c:pt>
                <c:pt idx="16">
                  <c:v>9.8980746946057518</c:v>
                </c:pt>
                <c:pt idx="17">
                  <c:v>10.97868800805789</c:v>
                </c:pt>
                <c:pt idx="18">
                  <c:v>14.599226287597524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AF-4180-A18A-FE678F9D0A6F}"/>
            </c:ext>
          </c:extLst>
        </c:ser>
        <c:ser>
          <c:idx val="1"/>
          <c:order val="1"/>
          <c:tx>
            <c:strRef>
              <c:f>'TASA DE DESEMPLEO'!$E$235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DESEMPLEO'!$C$237:$C$255</c:f>
              <c:strCache>
                <c:ptCount val="19"/>
                <c:pt idx="0">
                  <c:v>Feb -Abr 2002</c:v>
                </c:pt>
                <c:pt idx="1">
                  <c:v>Feb -Abr 2003</c:v>
                </c:pt>
                <c:pt idx="2">
                  <c:v>Feb -Abr 2004</c:v>
                </c:pt>
                <c:pt idx="3">
                  <c:v>Feb -Abr 2005</c:v>
                </c:pt>
                <c:pt idx="4">
                  <c:v>Feb -Abr 2006</c:v>
                </c:pt>
                <c:pt idx="5">
                  <c:v>Feb -Abr 2007</c:v>
                </c:pt>
                <c:pt idx="6">
                  <c:v>Feb -Abr 2008</c:v>
                </c:pt>
                <c:pt idx="7">
                  <c:v>Feb -Abr 2009</c:v>
                </c:pt>
                <c:pt idx="8">
                  <c:v>Feb -Abr 2010</c:v>
                </c:pt>
                <c:pt idx="9">
                  <c:v>Feb -Abr 2011</c:v>
                </c:pt>
                <c:pt idx="10">
                  <c:v>Feb -Abr 2012</c:v>
                </c:pt>
                <c:pt idx="11">
                  <c:v>Feb -Abr 2013</c:v>
                </c:pt>
                <c:pt idx="12">
                  <c:v>Feb -Abr 2014</c:v>
                </c:pt>
                <c:pt idx="13">
                  <c:v>Feb -Abr 2015</c:v>
                </c:pt>
                <c:pt idx="14">
                  <c:v>Feb -Abr 2016</c:v>
                </c:pt>
                <c:pt idx="15">
                  <c:v>Feb -Abr 2017</c:v>
                </c:pt>
                <c:pt idx="16">
                  <c:v>Feb -Abr 2018</c:v>
                </c:pt>
                <c:pt idx="17">
                  <c:v>Feb -Abr 2019</c:v>
                </c:pt>
                <c:pt idx="18">
                  <c:v>Feb -Abr 2020</c:v>
                </c:pt>
              </c:strCache>
            </c:strRef>
          </c:cat>
          <c:val>
            <c:numRef>
              <c:f>'TASA DE DESEMPLEO'!$E$237:$E$255</c:f>
              <c:numCache>
                <c:formatCode>_(* #,##0.00_);_(* \(#,##0.00\);_(* "-"??_);_(@_)</c:formatCode>
                <c:ptCount val="19"/>
                <c:pt idx="0">
                  <c:v>17.44209462211769</c:v>
                </c:pt>
                <c:pt idx="1">
                  <c:v>16.56430197584557</c:v>
                </c:pt>
                <c:pt idx="2">
                  <c:v>16.242460987666753</c:v>
                </c:pt>
                <c:pt idx="3">
                  <c:v>14.804200079119296</c:v>
                </c:pt>
                <c:pt idx="4">
                  <c:v>13.29450739216152</c:v>
                </c:pt>
                <c:pt idx="5">
                  <c:v>13.019755889216563</c:v>
                </c:pt>
                <c:pt idx="6">
                  <c:v>12.475026076378043</c:v>
                </c:pt>
                <c:pt idx="7">
                  <c:v>13.382782708402802</c:v>
                </c:pt>
                <c:pt idx="8">
                  <c:v>13.223051527060623</c:v>
                </c:pt>
                <c:pt idx="9">
                  <c:v>12.744698677848888</c:v>
                </c:pt>
                <c:pt idx="10">
                  <c:v>12.10571689457416</c:v>
                </c:pt>
                <c:pt idx="11">
                  <c:v>11.84762117661864</c:v>
                </c:pt>
                <c:pt idx="12">
                  <c:v>10.670314701871405</c:v>
                </c:pt>
                <c:pt idx="13">
                  <c:v>10.485398579182105</c:v>
                </c:pt>
                <c:pt idx="14">
                  <c:v>10.774421257977282</c:v>
                </c:pt>
                <c:pt idx="15">
                  <c:v>10.787987894444242</c:v>
                </c:pt>
                <c:pt idx="16">
                  <c:v>11.139369811342606</c:v>
                </c:pt>
                <c:pt idx="17">
                  <c:v>11.988637520754946</c:v>
                </c:pt>
                <c:pt idx="18">
                  <c:v>16.107869703808849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AF-4180-A18A-FE678F9D0A6F}"/>
            </c:ext>
          </c:extLst>
        </c:ser>
        <c:ser>
          <c:idx val="2"/>
          <c:order val="2"/>
          <c:tx>
            <c:strRef>
              <c:f>'TASA DE DESEMPLEO'!$F$235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DESEMPLEO'!$C$237:$C$255</c:f>
              <c:strCache>
                <c:ptCount val="19"/>
                <c:pt idx="0">
                  <c:v>Feb -Abr 2002</c:v>
                </c:pt>
                <c:pt idx="1">
                  <c:v>Feb -Abr 2003</c:v>
                </c:pt>
                <c:pt idx="2">
                  <c:v>Feb -Abr 2004</c:v>
                </c:pt>
                <c:pt idx="3">
                  <c:v>Feb -Abr 2005</c:v>
                </c:pt>
                <c:pt idx="4">
                  <c:v>Feb -Abr 2006</c:v>
                </c:pt>
                <c:pt idx="5">
                  <c:v>Feb -Abr 2007</c:v>
                </c:pt>
                <c:pt idx="6">
                  <c:v>Feb -Abr 2008</c:v>
                </c:pt>
                <c:pt idx="7">
                  <c:v>Feb -Abr 2009</c:v>
                </c:pt>
                <c:pt idx="8">
                  <c:v>Feb -Abr 2010</c:v>
                </c:pt>
                <c:pt idx="9">
                  <c:v>Feb -Abr 2011</c:v>
                </c:pt>
                <c:pt idx="10">
                  <c:v>Feb -Abr 2012</c:v>
                </c:pt>
                <c:pt idx="11">
                  <c:v>Feb -Abr 2013</c:v>
                </c:pt>
                <c:pt idx="12">
                  <c:v>Feb -Abr 2014</c:v>
                </c:pt>
                <c:pt idx="13">
                  <c:v>Feb -Abr 2015</c:v>
                </c:pt>
                <c:pt idx="14">
                  <c:v>Feb -Abr 2016</c:v>
                </c:pt>
                <c:pt idx="15">
                  <c:v>Feb -Abr 2017</c:v>
                </c:pt>
                <c:pt idx="16">
                  <c:v>Feb -Abr 2018</c:v>
                </c:pt>
                <c:pt idx="17">
                  <c:v>Feb -Abr 2019</c:v>
                </c:pt>
                <c:pt idx="18">
                  <c:v>Feb -Abr 2020</c:v>
                </c:pt>
              </c:strCache>
            </c:strRef>
          </c:cat>
          <c:val>
            <c:numRef>
              <c:f>'TASA DE DESEMPLEO'!$F$237:$F$255</c:f>
              <c:numCache>
                <c:formatCode>_(* #,##0.00_);_(* \(#,##0.00\);_(* "-"??_);_(@_)</c:formatCode>
                <c:ptCount val="19"/>
                <c:pt idx="0">
                  <c:v>10.499354055852288</c:v>
                </c:pt>
                <c:pt idx="1">
                  <c:v>8.8738813970080788</c:v>
                </c:pt>
                <c:pt idx="2">
                  <c:v>9.7048884264829205</c:v>
                </c:pt>
                <c:pt idx="3">
                  <c:v>7.4925091486187725</c:v>
                </c:pt>
                <c:pt idx="4">
                  <c:v>8.1656539332416873</c:v>
                </c:pt>
                <c:pt idx="5">
                  <c:v>7.859578249967007</c:v>
                </c:pt>
                <c:pt idx="6">
                  <c:v>7.7704032690532747</c:v>
                </c:pt>
                <c:pt idx="7">
                  <c:v>7.9465808229332637</c:v>
                </c:pt>
                <c:pt idx="8">
                  <c:v>8.7270881552879338</c:v>
                </c:pt>
                <c:pt idx="9">
                  <c:v>7.5886759191833324</c:v>
                </c:pt>
                <c:pt idx="10">
                  <c:v>7.163906590301135</c:v>
                </c:pt>
                <c:pt idx="11">
                  <c:v>6.5012760725460641</c:v>
                </c:pt>
                <c:pt idx="12">
                  <c:v>6.3917213870723151</c:v>
                </c:pt>
                <c:pt idx="13">
                  <c:v>5.3485413841016767</c:v>
                </c:pt>
                <c:pt idx="14">
                  <c:v>5.643508406083285</c:v>
                </c:pt>
                <c:pt idx="15">
                  <c:v>5.5631502345450148</c:v>
                </c:pt>
                <c:pt idx="16">
                  <c:v>5.0933327198191032</c:v>
                </c:pt>
                <c:pt idx="17">
                  <c:v>6.9948202232244601</c:v>
                </c:pt>
                <c:pt idx="18">
                  <c:v>8.8221601148406954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AF-4180-A18A-FE678F9D0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250928"/>
        <c:axId val="-97252016"/>
      </c:lineChart>
      <c:catAx>
        <c:axId val="-9725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2016"/>
        <c:crosses val="autoZero"/>
        <c:auto val="1"/>
        <c:lblAlgn val="ctr"/>
        <c:lblOffset val="100"/>
        <c:noMultiLvlLbl val="0"/>
      </c:catAx>
      <c:valAx>
        <c:axId val="-97252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'OCUPADOS NACIONAL'!$C$4</c:f>
              <c:strCache>
                <c:ptCount val="1"/>
                <c:pt idx="0">
                  <c:v>Ocupados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F2C-47CA-B611-4067AFAEA9E8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C-47CA-B611-4067AFAEA9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NACIONAL'!$B$5:$B$20</c:f>
              <c:strCache>
                <c:ptCount val="16"/>
                <c:pt idx="0">
                  <c:v>Ocupados Total Nacional</c:v>
                </c:pt>
                <c:pt idx="1">
                  <c:v>No informa</c:v>
                </c:pt>
                <c:pt idx="2">
                  <c:v>Explotación de minas y canteras</c:v>
                </c:pt>
                <c:pt idx="3">
                  <c:v>Actividades inmobiliarias</c:v>
                </c:pt>
                <c:pt idx="4">
                  <c:v>Suministro de electricidad gas, agua y gestión de desechos</c:v>
                </c:pt>
                <c:pt idx="5">
                  <c:v>Actividades financieras y de seguros</c:v>
                </c:pt>
                <c:pt idx="6">
                  <c:v>Información y comunicaciones</c:v>
                </c:pt>
                <c:pt idx="7">
                  <c:v>Construcción</c:v>
                </c:pt>
                <c:pt idx="8">
                  <c:v>Actividades profesionales, científicas, técnicas y servicios administrativos</c:v>
                </c:pt>
                <c:pt idx="9">
                  <c:v>Alojamiento y servicios de comida</c:v>
                </c:pt>
                <c:pt idx="10">
                  <c:v>Transporte y almacenamiento</c:v>
                </c:pt>
                <c:pt idx="11">
                  <c:v>Actividades artísticas, entretenimiento, recreación y otras actividades de servicios</c:v>
                </c:pt>
                <c:pt idx="12">
                  <c:v>Industrias manufactureras</c:v>
                </c:pt>
                <c:pt idx="13">
                  <c:v>Administración pública y defensa, educación y atención de la salud humana</c:v>
                </c:pt>
                <c:pt idx="14">
                  <c:v>Agricultura, ganadería, caza, silvicultura y pesca</c:v>
                </c:pt>
                <c:pt idx="15">
                  <c:v>Comercio y reparación de vehículos</c:v>
                </c:pt>
              </c:strCache>
            </c:strRef>
          </c:cat>
          <c:val>
            <c:numRef>
              <c:f>'OCUPADOS NACIONAL'!$C$5:$C$20</c:f>
              <c:numCache>
                <c:formatCode>#,##0</c:formatCode>
                <c:ptCount val="16"/>
                <c:pt idx="0">
                  <c:v>19687.007666666665</c:v>
                </c:pt>
                <c:pt idx="1">
                  <c:v>16.298833333333334</c:v>
                </c:pt>
                <c:pt idx="2">
                  <c:v>176.85080000000002</c:v>
                </c:pt>
                <c:pt idx="3">
                  <c:v>217.4855</c:v>
                </c:pt>
                <c:pt idx="4">
                  <c:v>245.55849999999998</c:v>
                </c:pt>
                <c:pt idx="5">
                  <c:v>296.63806666666665</c:v>
                </c:pt>
                <c:pt idx="6">
                  <c:v>306.35506666666669</c:v>
                </c:pt>
                <c:pt idx="7">
                  <c:v>1258.0601666666664</c:v>
                </c:pt>
                <c:pt idx="8">
                  <c:v>1268.0436999999999</c:v>
                </c:pt>
                <c:pt idx="9">
                  <c:v>1480.9934666666668</c:v>
                </c:pt>
                <c:pt idx="10">
                  <c:v>1485.1456999999998</c:v>
                </c:pt>
                <c:pt idx="11">
                  <c:v>1659.8908666666666</c:v>
                </c:pt>
                <c:pt idx="12">
                  <c:v>2142.3462</c:v>
                </c:pt>
                <c:pt idx="13">
                  <c:v>2271.2747666666669</c:v>
                </c:pt>
                <c:pt idx="14">
                  <c:v>3200.9097666666662</c:v>
                </c:pt>
                <c:pt idx="15">
                  <c:v>3661.1562666666669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C-47CA-B611-4067AFAEA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NACIONAL'!$C$4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D-4725-9F31-52556D6B8B5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D-4725-9F31-52556D6B8B58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FD-4725-9F31-52556D6B8B5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FD-4725-9F31-52556D6B8B58}"/>
              </c:ext>
            </c:extLst>
          </c:dPt>
          <c:dLbls>
            <c:dLbl>
              <c:idx val="0"/>
              <c:layout>
                <c:manualLayout>
                  <c:x val="-4.7832247007925398E-2"/>
                  <c:y val="-1.867413402613189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D-4725-9F31-52556D6B8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NACIONAL'!$B$5:$B$20</c:f>
              <c:strCache>
                <c:ptCount val="16"/>
                <c:pt idx="0">
                  <c:v>Ocupados Total Nacional</c:v>
                </c:pt>
                <c:pt idx="1">
                  <c:v>Comercio y reparación de vehículos</c:v>
                </c:pt>
                <c:pt idx="2">
                  <c:v>Industrias manufactureras</c:v>
                </c:pt>
                <c:pt idx="3">
                  <c:v>Actividades artísticas, entretenimiento, recreación y otras actividades de servicios</c:v>
                </c:pt>
                <c:pt idx="4">
                  <c:v>Administración pública y defensa, educación y atención de la salud humana</c:v>
                </c:pt>
                <c:pt idx="5">
                  <c:v>Construcción</c:v>
                </c:pt>
                <c:pt idx="6">
                  <c:v>Agricultura, ganadería, caza, silvicultura y pesca</c:v>
                </c:pt>
                <c:pt idx="7">
                  <c:v>Alojamiento y servicios de comida</c:v>
                </c:pt>
                <c:pt idx="8">
                  <c:v>Transporte y almacenamiento</c:v>
                </c:pt>
                <c:pt idx="9">
                  <c:v>Actividades profesionales, científicas, técnicas y servicios administrativos</c:v>
                </c:pt>
                <c:pt idx="10">
                  <c:v>Información y comunicaciones</c:v>
                </c:pt>
                <c:pt idx="11">
                  <c:v>Actividades inmobiliarias</c:v>
                </c:pt>
                <c:pt idx="12">
                  <c:v>Actividades financieras y de seguros</c:v>
                </c:pt>
                <c:pt idx="13">
                  <c:v>Explotación de minas y canteras</c:v>
                </c:pt>
                <c:pt idx="14">
                  <c:v>No informa</c:v>
                </c:pt>
                <c:pt idx="15">
                  <c:v>Suministro de electricidad gas, agua y gestión de desechos</c:v>
                </c:pt>
              </c:strCache>
            </c:strRef>
          </c:cat>
          <c:val>
            <c:numRef>
              <c:f>'BALANCE NACIONAL'!$C$5:$C$20</c:f>
              <c:numCache>
                <c:formatCode>#,##0</c:formatCode>
                <c:ptCount val="16"/>
                <c:pt idx="0">
                  <c:v>-2340.0806666666649</c:v>
                </c:pt>
                <c:pt idx="1">
                  <c:v>-509.03860000000077</c:v>
                </c:pt>
                <c:pt idx="2">
                  <c:v>-481.26790000000028</c:v>
                </c:pt>
                <c:pt idx="3">
                  <c:v>-446.8139666666666</c:v>
                </c:pt>
                <c:pt idx="4">
                  <c:v>-284.83406666666633</c:v>
                </c:pt>
                <c:pt idx="5">
                  <c:v>-175.87023333333354</c:v>
                </c:pt>
                <c:pt idx="6">
                  <c:v>-117.32023333333336</c:v>
                </c:pt>
                <c:pt idx="7">
                  <c:v>-110.32306666666659</c:v>
                </c:pt>
                <c:pt idx="8">
                  <c:v>-96.003400000000056</c:v>
                </c:pt>
                <c:pt idx="9">
                  <c:v>-79.348600000000033</c:v>
                </c:pt>
                <c:pt idx="10">
                  <c:v>-50.82436666666672</c:v>
                </c:pt>
                <c:pt idx="11">
                  <c:v>-40.86869999999999</c:v>
                </c:pt>
                <c:pt idx="12">
                  <c:v>-35.227933333333397</c:v>
                </c:pt>
                <c:pt idx="13">
                  <c:v>-4.6815999999999462</c:v>
                </c:pt>
                <c:pt idx="14">
                  <c:v>16.298833333333334</c:v>
                </c:pt>
                <c:pt idx="15">
                  <c:v>76.04316666666665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FD-4725-9F31-52556D6B8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FE-490E-A0FE-4BF1A78A35C6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FE-490E-A0FE-4BF1A78A35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RURAL'!$B$5:$B$20</c:f>
              <c:strCache>
                <c:ptCount val="16"/>
                <c:pt idx="0">
                  <c:v>Ocupados Centros poblados y rural disperso</c:v>
                </c:pt>
                <c:pt idx="1">
                  <c:v>No informa</c:v>
                </c:pt>
                <c:pt idx="2">
                  <c:v>Actividades financieras y de seguros</c:v>
                </c:pt>
                <c:pt idx="3">
                  <c:v>Información y comunicaciones</c:v>
                </c:pt>
                <c:pt idx="4">
                  <c:v>Actividades inmobiliarias</c:v>
                </c:pt>
                <c:pt idx="5">
                  <c:v>Suministro de electricidad gas, agua y gestión de desechos</c:v>
                </c:pt>
                <c:pt idx="6">
                  <c:v>Actividades profesionales, científicas, técnicas y servicios administrativos</c:v>
                </c:pt>
                <c:pt idx="7">
                  <c:v>Explotación de minas y canteras</c:v>
                </c:pt>
                <c:pt idx="8">
                  <c:v>Administración pública y defensa, educación y atención de la salud humana</c:v>
                </c:pt>
                <c:pt idx="9">
                  <c:v>Transporte y almacenamiento</c:v>
                </c:pt>
                <c:pt idx="10">
                  <c:v>Construcción</c:v>
                </c:pt>
                <c:pt idx="11">
                  <c:v>Actividades artísticas, entretenimiento, recreación y otras actividades de servicios</c:v>
                </c:pt>
                <c:pt idx="12">
                  <c:v>Alojamiento y servicios de comida</c:v>
                </c:pt>
                <c:pt idx="13">
                  <c:v>Industrias manufactureras</c:v>
                </c:pt>
                <c:pt idx="14">
                  <c:v>Comercio y reparación de vehículos</c:v>
                </c:pt>
                <c:pt idx="15">
                  <c:v>Agricultura, ganadería, caza, silvicultura y pesca</c:v>
                </c:pt>
              </c:strCache>
            </c:strRef>
          </c:cat>
          <c:val>
            <c:numRef>
              <c:f>'OCUPADOS RURAL'!$C$5:$C$20</c:f>
              <c:numCache>
                <c:formatCode>#,##0</c:formatCode>
                <c:ptCount val="16"/>
                <c:pt idx="0">
                  <c:v>4352.3319333333338</c:v>
                </c:pt>
                <c:pt idx="1">
                  <c:v>0</c:v>
                </c:pt>
                <c:pt idx="2">
                  <c:v>5.3372000000000002</c:v>
                </c:pt>
                <c:pt idx="3">
                  <c:v>13.574199999999999</c:v>
                </c:pt>
                <c:pt idx="4">
                  <c:v>16.599399999999999</c:v>
                </c:pt>
                <c:pt idx="5">
                  <c:v>22.317833333333329</c:v>
                </c:pt>
                <c:pt idx="6">
                  <c:v>64.958700000000007</c:v>
                </c:pt>
                <c:pt idx="7">
                  <c:v>96.846600000000009</c:v>
                </c:pt>
                <c:pt idx="8">
                  <c:v>142.10843333333332</c:v>
                </c:pt>
                <c:pt idx="9">
                  <c:v>158.55213333333333</c:v>
                </c:pt>
                <c:pt idx="10">
                  <c:v>162.20806666666667</c:v>
                </c:pt>
                <c:pt idx="11">
                  <c:v>213.43960000000001</c:v>
                </c:pt>
                <c:pt idx="12">
                  <c:v>223.46003333333331</c:v>
                </c:pt>
                <c:pt idx="13">
                  <c:v>312.44166666666666</c:v>
                </c:pt>
                <c:pt idx="14">
                  <c:v>357.33273333333335</c:v>
                </c:pt>
                <c:pt idx="15">
                  <c:v>2563.1553333333336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FE-490E-A0FE-4BF1A78A3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RURAL'!$C$4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1B-49A8-9DE4-4C0EFE105731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1B-49A8-9DE4-4C0EFE1057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RURAL'!$B$5:$B$19</c:f>
              <c:strCache>
                <c:ptCount val="15"/>
                <c:pt idx="0">
                  <c:v>Ocupados Centros poblados y rural disperso</c:v>
                </c:pt>
                <c:pt idx="1">
                  <c:v>Agricultura, ganadería, caza, silvicultura y pesca</c:v>
                </c:pt>
                <c:pt idx="2">
                  <c:v>Comercio y reparación de vehículos</c:v>
                </c:pt>
                <c:pt idx="3">
                  <c:v>Administración pública y defensa, educación y atención de la salud humana</c:v>
                </c:pt>
                <c:pt idx="4">
                  <c:v>Actividades artísticas, entretenimiento, recreación y otras actividades de servicios</c:v>
                </c:pt>
                <c:pt idx="5">
                  <c:v>Industrias manufactureras</c:v>
                </c:pt>
                <c:pt idx="6">
                  <c:v>Transporte y almacenamiento</c:v>
                </c:pt>
                <c:pt idx="7">
                  <c:v>Actividades profesionales, científicas, técnicas y servicios administrativos</c:v>
                </c:pt>
                <c:pt idx="8">
                  <c:v>Información y comunicaciones</c:v>
                </c:pt>
                <c:pt idx="9">
                  <c:v>Actividades financieras y de seguros</c:v>
                </c:pt>
                <c:pt idx="10">
                  <c:v>No informa</c:v>
                </c:pt>
                <c:pt idx="11">
                  <c:v>Actividades inmobiliarias</c:v>
                </c:pt>
                <c:pt idx="12">
                  <c:v>Construcción</c:v>
                </c:pt>
                <c:pt idx="13">
                  <c:v>Suministro de electricidad gas, agua y gestión de desechos</c:v>
                </c:pt>
                <c:pt idx="14">
                  <c:v>Explotación de minas y canteras</c:v>
                </c:pt>
              </c:strCache>
            </c:strRef>
          </c:cat>
          <c:val>
            <c:numRef>
              <c:f>'BALANCE RURAL'!$C$5:$C$19</c:f>
              <c:numCache>
                <c:formatCode>_-* #,##0_-;\-* #,##0_-;_-* "-"??_-;_-@_-</c:formatCode>
                <c:ptCount val="15"/>
                <c:pt idx="0">
                  <c:v>-301.77863333333244</c:v>
                </c:pt>
                <c:pt idx="1">
                  <c:v>-110.20313333333297</c:v>
                </c:pt>
                <c:pt idx="2">
                  <c:v>-87.499533333333261</c:v>
                </c:pt>
                <c:pt idx="3">
                  <c:v>-54.80116666666666</c:v>
                </c:pt>
                <c:pt idx="4">
                  <c:v>-39.798000000000002</c:v>
                </c:pt>
                <c:pt idx="5">
                  <c:v>-19.802700000000016</c:v>
                </c:pt>
                <c:pt idx="6">
                  <c:v>-18.273900000000026</c:v>
                </c:pt>
                <c:pt idx="7">
                  <c:v>-15.804866666666669</c:v>
                </c:pt>
                <c:pt idx="8">
                  <c:v>-7.643833333333335</c:v>
                </c:pt>
                <c:pt idx="9">
                  <c:v>-1.5497333333333323</c:v>
                </c:pt>
                <c:pt idx="10">
                  <c:v>0</c:v>
                </c:pt>
                <c:pt idx="11">
                  <c:v>2.84</c:v>
                </c:pt>
                <c:pt idx="12">
                  <c:v>3.3445666666666511</c:v>
                </c:pt>
                <c:pt idx="13">
                  <c:v>4.7137333333333302</c:v>
                </c:pt>
                <c:pt idx="14">
                  <c:v>15.321866666666665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1B-49A8-9DE4-4C0EFE105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0.05511</cdr:x>
      <cdr:y>0.10027</cdr:y>
    </cdr:from>
    <cdr:to>
      <cdr:x>0.91603</cdr:x>
      <cdr:y>0.14489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43923" y="491714"/>
          <a:ext cx="10059853" cy="2188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0.56656</cdr:y>
    </cdr:from>
    <cdr:to>
      <cdr:x>0.947</cdr:x>
      <cdr:y>0.63065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0" y="2825566"/>
          <a:ext cx="9806127" cy="3196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0.05429</cdr:x>
      <cdr:y>0.04278</cdr:y>
    </cdr:from>
    <cdr:to>
      <cdr:x>0.96092</cdr:x>
      <cdr:y>0.08666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34430" y="226797"/>
          <a:ext cx="10593864" cy="2326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0.02338</cdr:x>
      <cdr:y>0.86481</cdr:y>
    </cdr:from>
    <cdr:to>
      <cdr:x>0.9754</cdr:x>
      <cdr:y>0.9289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236324" y="4148247"/>
          <a:ext cx="9622140" cy="3074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29/05/2020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99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79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09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Trimestre móvil 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febrero 2020 - abril 2020 </a:t>
            </a: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trimestre móvil febrero/20 – abril/20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14,60%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3,62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144133" y="514380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511216" y="5427388"/>
            <a:ext cx="115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8,82%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3" y="5161010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1,83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362479"/>
              </p:ext>
            </p:extLst>
          </p:nvPr>
        </p:nvGraphicFramePr>
        <p:xfrm>
          <a:off x="546541" y="1087527"/>
          <a:ext cx="10310635" cy="409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Ocupados a nivel nacional (miles) trimestre móvil febrero/20 – abril/20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632713"/>
              </p:ext>
            </p:extLst>
          </p:nvPr>
        </p:nvGraphicFramePr>
        <p:xfrm>
          <a:off x="120854" y="986589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con más ocupados en el país.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ES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Balance de ocupados por actividad económica a nivel nacional (miles) trimestre móvil </a:t>
            </a: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febrero/20 – abril/20</a:t>
            </a:r>
            <a:endParaRPr lang="es-ES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117 mil ocupados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857539"/>
              </p:ext>
            </p:extLst>
          </p:nvPr>
        </p:nvGraphicFramePr>
        <p:xfrm>
          <a:off x="788276" y="1217374"/>
          <a:ext cx="10354939" cy="498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Ocupados sector rural (miles) trimestre móvil febrero/20 – abril/20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actividad económica con más ocupados en el sector rural. </a:t>
            </a:r>
            <a:endParaRPr lang="es-CO" b="1" dirty="0"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974823"/>
              </p:ext>
            </p:extLst>
          </p:nvPr>
        </p:nvGraphicFramePr>
        <p:xfrm>
          <a:off x="253549" y="937327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437AC9BD-9CD3-4988-ABCF-2EC670A4EA17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3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276"/>
            <a:ext cx="12192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ES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Balance de ocupados por actividad económica a nivel rural (miles) trimestre móvil </a:t>
            </a: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febrero/20 – abril/20</a:t>
            </a:r>
            <a:endParaRPr lang="es-ES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110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440804"/>
              </p:ext>
            </p:extLst>
          </p:nvPr>
        </p:nvGraphicFramePr>
        <p:xfrm>
          <a:off x="945932" y="1140957"/>
          <a:ext cx="10107078" cy="47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62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 , variación y contribución  a la variación de la población ocupada según ramas de actividad centro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febrero/20 – abril/20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sector económico con la mayor participación en la generación de empleo en el campo, fue el sector agricultura, ganadería caza y pesca con el 58,9%, quien presentó una variación de -4,1% respecto al mismo periodo del año anterior y una contribución de -2,4 puntos porcentuales.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9DE9EF-B01F-4DE5-9DAD-826A6F56C32A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AF6CA6-20F0-4777-9FD7-B5DE3CDDB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83" t="27787" r="14075" b="33745"/>
          <a:stretch/>
        </p:blipFill>
        <p:spPr>
          <a:xfrm>
            <a:off x="786284" y="1827000"/>
            <a:ext cx="10697016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porcentual, variación y contribución a la variación de la población ocupada según posición ocupacional centros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febrero/20 – abril/20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posiciones ocupacionales con mayor participación durante el trimestre en los centros poblados y rural disperso fueron: trabajador por cuenta propia (51,2%) y obrero, empleado particular (20,3%). Estas dos posiciones concentraron el 71,5% de la población ocupada.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763505-EBC8-4C33-AA7C-D70FE93D4D5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C334C9-E6C1-423C-824C-66CC7D2BE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40" t="24674" r="14138" b="32261"/>
          <a:stretch/>
        </p:blipFill>
        <p:spPr>
          <a:xfrm>
            <a:off x="937852" y="1651396"/>
            <a:ext cx="10393879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CF9797-3681-4A31-8711-4CDE9449FC5E}"/>
</file>

<file path=customXml/itemProps2.xml><?xml version="1.0" encoding="utf-8"?>
<ds:datastoreItem xmlns:ds="http://schemas.openxmlformats.org/officeDocument/2006/customXml" ds:itemID="{F79E2206-9E89-459A-A63A-36887FE04B57}"/>
</file>

<file path=customXml/itemProps3.xml><?xml version="1.0" encoding="utf-8"?>
<ds:datastoreItem xmlns:ds="http://schemas.openxmlformats.org/officeDocument/2006/customXml" ds:itemID="{DFA6BC10-941F-4285-A2AC-F0E6D2D01811}"/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470</Words>
  <Application>Microsoft Office PowerPoint</Application>
  <PresentationFormat>Panorámica</PresentationFormat>
  <Paragraphs>57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136</cp:revision>
  <dcterms:created xsi:type="dcterms:W3CDTF">2019-02-12T04:28:07Z</dcterms:created>
  <dcterms:modified xsi:type="dcterms:W3CDTF">2020-05-29T16:28:31Z</dcterms:modified>
</cp:coreProperties>
</file>