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93" r:id="rId4"/>
    <p:sldId id="284" r:id="rId5"/>
    <p:sldId id="292" r:id="rId6"/>
    <p:sldId id="276" r:id="rId7"/>
    <p:sldId id="27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65"/>
    <a:srgbClr val="009267"/>
    <a:srgbClr val="27689D"/>
    <a:srgbClr val="276839"/>
    <a:srgbClr val="1F4E79"/>
    <a:srgbClr val="00916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903F8-BC77-4C2E-9F2B-B91B5EAF0D0D}" v="289" dt="2022-03-31T18:37:40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8:39:37.591" v="1395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8:39:19.191" v="1393" actId="6549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8:16:17.592" v="788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79280358642894E-2"/>
          <c:y val="3.9747075446037866E-2"/>
          <c:w val="0.95172067835704266"/>
          <c:h val="0.65327810558240518"/>
        </c:manualLayout>
      </c:layout>
      <c:lineChart>
        <c:grouping val="standard"/>
        <c:varyColors val="0"/>
        <c:ser>
          <c:idx val="0"/>
          <c:order val="0"/>
          <c:tx>
            <c:strRef>
              <c:f>[Empleo.xlsb]Hoja1!$F$2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C8F-43A6-BDF5-C094D6865EEC}"/>
                </c:ext>
              </c:extLst>
            </c:dLbl>
            <c:dLbl>
              <c:idx val="12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C8F-43A6-BDF5-C094D6865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Febrero-2021</c:v>
                </c:pt>
                <c:pt idx="1">
                  <c:v>Marzo-2021</c:v>
                </c:pt>
                <c:pt idx="2">
                  <c:v>Abril-2021</c:v>
                </c:pt>
                <c:pt idx="3">
                  <c:v>Mayo-2021</c:v>
                </c:pt>
                <c:pt idx="4">
                  <c:v>Junio-2021</c:v>
                </c:pt>
                <c:pt idx="5">
                  <c:v>Julio-2021</c:v>
                </c:pt>
                <c:pt idx="6">
                  <c:v>Agosto-2021</c:v>
                </c:pt>
                <c:pt idx="7">
                  <c:v>Septiembre-2021</c:v>
                </c:pt>
                <c:pt idx="8">
                  <c:v>Octubre-2021</c:v>
                </c:pt>
                <c:pt idx="9">
                  <c:v>Noviembre-2021</c:v>
                </c:pt>
                <c:pt idx="10">
                  <c:v>Diciembre-2021</c:v>
                </c:pt>
                <c:pt idx="11">
                  <c:v>Enero-2022</c:v>
                </c:pt>
                <c:pt idx="12">
                  <c:v>Febrero-2022</c:v>
                </c:pt>
              </c:strCache>
            </c:strRef>
          </c:cat>
          <c:val>
            <c:numRef>
              <c:f>[Empleo.xlsb]Hoja1!$F$3:$F$15</c:f>
              <c:numCache>
                <c:formatCode>0.0</c:formatCode>
                <c:ptCount val="13"/>
                <c:pt idx="0">
                  <c:v>15.537228941034442</c:v>
                </c:pt>
                <c:pt idx="1">
                  <c:v>14.717749941320108</c:v>
                </c:pt>
                <c:pt idx="2">
                  <c:v>15.488034241999999</c:v>
                </c:pt>
                <c:pt idx="3">
                  <c:v>15.204204747</c:v>
                </c:pt>
                <c:pt idx="4">
                  <c:v>14.646591578000001</c:v>
                </c:pt>
                <c:pt idx="5">
                  <c:v>13.058523088999999</c:v>
                </c:pt>
                <c:pt idx="6">
                  <c:v>12.861392995999999</c:v>
                </c:pt>
                <c:pt idx="7">
                  <c:v>11.961303547</c:v>
                </c:pt>
                <c:pt idx="8">
                  <c:v>11.995241041</c:v>
                </c:pt>
                <c:pt idx="9">
                  <c:v>11.533057524</c:v>
                </c:pt>
                <c:pt idx="10">
                  <c:v>11.096493065000001</c:v>
                </c:pt>
                <c:pt idx="11">
                  <c:v>14.647251143</c:v>
                </c:pt>
                <c:pt idx="12">
                  <c:v>12.905169722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C8F-43A6-BDF5-C094D6865EEC}"/>
            </c:ext>
          </c:extLst>
        </c:ser>
        <c:ser>
          <c:idx val="1"/>
          <c:order val="1"/>
          <c:tx>
            <c:strRef>
              <c:f>[Empleo.xlsb]Hoja1!$G$2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C8F-43A6-BDF5-C094D6865EEC}"/>
                </c:ext>
              </c:extLst>
            </c:dLbl>
            <c:dLbl>
              <c:idx val="12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C8F-43A6-BDF5-C094D6865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Febrero-2021</c:v>
                </c:pt>
                <c:pt idx="1">
                  <c:v>Marzo-2021</c:v>
                </c:pt>
                <c:pt idx="2">
                  <c:v>Abril-2021</c:v>
                </c:pt>
                <c:pt idx="3">
                  <c:v>Mayo-2021</c:v>
                </c:pt>
                <c:pt idx="4">
                  <c:v>Junio-2021</c:v>
                </c:pt>
                <c:pt idx="5">
                  <c:v>Julio-2021</c:v>
                </c:pt>
                <c:pt idx="6">
                  <c:v>Agosto-2021</c:v>
                </c:pt>
                <c:pt idx="7">
                  <c:v>Septiembre-2021</c:v>
                </c:pt>
                <c:pt idx="8">
                  <c:v>Octubre-2021</c:v>
                </c:pt>
                <c:pt idx="9">
                  <c:v>Noviembre-2021</c:v>
                </c:pt>
                <c:pt idx="10">
                  <c:v>Diciembre-2021</c:v>
                </c:pt>
                <c:pt idx="11">
                  <c:v>Enero-2022</c:v>
                </c:pt>
                <c:pt idx="12">
                  <c:v>Febrero-2022</c:v>
                </c:pt>
              </c:strCache>
            </c:strRef>
          </c:cat>
          <c:val>
            <c:numRef>
              <c:f>[Empleo.xlsb]Hoja1!$G$3:$G$15</c:f>
              <c:numCache>
                <c:formatCode>0.0</c:formatCode>
                <c:ptCount val="13"/>
                <c:pt idx="0">
                  <c:v>17.511967050121292</c:v>
                </c:pt>
                <c:pt idx="1">
                  <c:v>16.345318662364306</c:v>
                </c:pt>
                <c:pt idx="2">
                  <c:v>17.029618009</c:v>
                </c:pt>
                <c:pt idx="3">
                  <c:v>16.502707453999999</c:v>
                </c:pt>
                <c:pt idx="4">
                  <c:v>15.809591854000001</c:v>
                </c:pt>
                <c:pt idx="5">
                  <c:v>14.449081308</c:v>
                </c:pt>
                <c:pt idx="6">
                  <c:v>14.039502243999999</c:v>
                </c:pt>
                <c:pt idx="7">
                  <c:v>13.055948856000001</c:v>
                </c:pt>
                <c:pt idx="8">
                  <c:v>12.978658265</c:v>
                </c:pt>
                <c:pt idx="9">
                  <c:v>12.504003895</c:v>
                </c:pt>
                <c:pt idx="10">
                  <c:v>11.92545801</c:v>
                </c:pt>
                <c:pt idx="11">
                  <c:v>15.802908362</c:v>
                </c:pt>
                <c:pt idx="12">
                  <c:v>13.741029177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FC8F-43A6-BDF5-C094D6865EEC}"/>
            </c:ext>
          </c:extLst>
        </c:ser>
        <c:ser>
          <c:idx val="2"/>
          <c:order val="2"/>
          <c:tx>
            <c:strRef>
              <c:f>[Empleo.xlsb]Hoja1!$H$2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bg2">
                    <a:lumMod val="9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C8F-43A6-BDF5-C094D6865EEC}"/>
                </c:ext>
              </c:extLst>
            </c:dLbl>
            <c:dLbl>
              <c:idx val="12"/>
              <c:spPr>
                <a:solidFill>
                  <a:schemeClr val="bg2">
                    <a:lumMod val="9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C8F-43A6-BDF5-C094D6865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Febrero-2021</c:v>
                </c:pt>
                <c:pt idx="1">
                  <c:v>Marzo-2021</c:v>
                </c:pt>
                <c:pt idx="2">
                  <c:v>Abril-2021</c:v>
                </c:pt>
                <c:pt idx="3">
                  <c:v>Mayo-2021</c:v>
                </c:pt>
                <c:pt idx="4">
                  <c:v>Junio-2021</c:v>
                </c:pt>
                <c:pt idx="5">
                  <c:v>Julio-2021</c:v>
                </c:pt>
                <c:pt idx="6">
                  <c:v>Agosto-2021</c:v>
                </c:pt>
                <c:pt idx="7">
                  <c:v>Septiembre-2021</c:v>
                </c:pt>
                <c:pt idx="8">
                  <c:v>Octubre-2021</c:v>
                </c:pt>
                <c:pt idx="9">
                  <c:v>Noviembre-2021</c:v>
                </c:pt>
                <c:pt idx="10">
                  <c:v>Diciembre-2021</c:v>
                </c:pt>
                <c:pt idx="11">
                  <c:v>Enero-2022</c:v>
                </c:pt>
                <c:pt idx="12">
                  <c:v>Febrero-2022</c:v>
                </c:pt>
              </c:strCache>
            </c:strRef>
          </c:cat>
          <c:val>
            <c:numRef>
              <c:f>[Empleo.xlsb]Hoja1!$H$3:$H$15</c:f>
              <c:numCache>
                <c:formatCode>0.0</c:formatCode>
                <c:ptCount val="13"/>
                <c:pt idx="0">
                  <c:v>7.8661723190068038</c:v>
                </c:pt>
                <c:pt idx="1">
                  <c:v>8.3615132685249289</c:v>
                </c:pt>
                <c:pt idx="2">
                  <c:v>9.5435860899999998</c:v>
                </c:pt>
                <c:pt idx="3">
                  <c:v>10.207758418999999</c:v>
                </c:pt>
                <c:pt idx="4">
                  <c:v>10.13185421</c:v>
                </c:pt>
                <c:pt idx="5">
                  <c:v>7.652552054</c:v>
                </c:pt>
                <c:pt idx="6">
                  <c:v>8.3013218270000007</c:v>
                </c:pt>
                <c:pt idx="7">
                  <c:v>7.785532484</c:v>
                </c:pt>
                <c:pt idx="8">
                  <c:v>8.2857302970000006</c:v>
                </c:pt>
                <c:pt idx="9">
                  <c:v>7.7465963909999997</c:v>
                </c:pt>
                <c:pt idx="10">
                  <c:v>7.9893324379999999</c:v>
                </c:pt>
                <c:pt idx="11">
                  <c:v>10.096063974</c:v>
                </c:pt>
                <c:pt idx="12">
                  <c:v>9.6999999999999993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FC8F-43A6-BDF5-C094D6865EE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[Empleo.xlsb]Hoja1!$N$30</c:f>
              <c:strCache>
                <c:ptCount val="1"/>
                <c:pt idx="0">
                  <c:v>Febrero 2021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[Empleo.xlsb]Hoja1!$O$29:$Q$29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[Empleo.xlsb]Hoja1!$O$30:$Q$30</c:f>
              <c:numCache>
                <c:formatCode>0.0</c:formatCode>
                <c:ptCount val="3"/>
                <c:pt idx="0">
                  <c:v>15.537228941034442</c:v>
                </c:pt>
                <c:pt idx="1">
                  <c:v>17.511967050121292</c:v>
                </c:pt>
                <c:pt idx="2">
                  <c:v>7.8661723190068038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E-41E7-8CDF-0F0A24CFABE2}"/>
            </c:ext>
          </c:extLst>
        </c:ser>
        <c:ser>
          <c:idx val="1"/>
          <c:order val="1"/>
          <c:tx>
            <c:strRef>
              <c:f>[Empleo.xlsb]Hoja1!$N$31</c:f>
              <c:strCache>
                <c:ptCount val="1"/>
                <c:pt idx="0">
                  <c:v>Febrero 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[Empleo.xlsb]Hoja1!$O$29:$Q$29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[Empleo.xlsb]Hoja1!$O$31:$Q$31</c:f>
              <c:numCache>
                <c:formatCode>0.0</c:formatCode>
                <c:ptCount val="3"/>
                <c:pt idx="0">
                  <c:v>12.905169722</c:v>
                </c:pt>
                <c:pt idx="1">
                  <c:v>13.741029177</c:v>
                </c:pt>
                <c:pt idx="2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E-41E7-8CDF-0F0A24CFAB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[Empleo.xlsb]Hoja1!$N$36</c:f>
              <c:strCache>
                <c:ptCount val="1"/>
                <c:pt idx="0">
                  <c:v>Dic 20 - Feb 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[Empleo.xlsb]Hoja1!$O$29:$Q$29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[Empleo.xlsb]Hoja1!$O$36:$Q$36</c:f>
              <c:numCache>
                <c:formatCode>0.0</c:formatCode>
                <c:ptCount val="3"/>
                <c:pt idx="0">
                  <c:v>15.105563859825294</c:v>
                </c:pt>
                <c:pt idx="1">
                  <c:v>16.952254929808937</c:v>
                </c:pt>
                <c:pt idx="2">
                  <c:v>7.9751005922928693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9-4A8E-89EF-0346B0F0FDFB}"/>
            </c:ext>
          </c:extLst>
        </c:ser>
        <c:ser>
          <c:idx val="1"/>
          <c:order val="1"/>
          <c:tx>
            <c:strRef>
              <c:f>[Empleo.xlsb]Hoja1!$N$37</c:f>
              <c:strCache>
                <c:ptCount val="1"/>
                <c:pt idx="0">
                  <c:v>Dic 21 - Feb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[Empleo.xlsb]Hoja1!$O$29:$Q$29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[Empleo.xlsb]Hoja1!$O$37:$Q$37</c:f>
              <c:numCache>
                <c:formatCode>0.0</c:formatCode>
                <c:ptCount val="3"/>
                <c:pt idx="0">
                  <c:v>12.884850844083379</c:v>
                </c:pt>
                <c:pt idx="1">
                  <c:v>13.830765398684713</c:v>
                </c:pt>
                <c:pt idx="2">
                  <c:v>9.2573861566338884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9-4A8E-89EF-0346B0F0FD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1C-4747-9786-E30D7F48E3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[Empleo.xlsb]Salida!$B$125:$B$139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Información y comunicaciones</c:v>
                </c:pt>
                <c:pt idx="4">
                  <c:v>Actividades financieras y de seguros</c:v>
                </c:pt>
                <c:pt idx="5">
                  <c:v>Suministro de Electricidad Gas y Agua^</c:v>
                </c:pt>
                <c:pt idx="6">
                  <c:v>Alojamiento y servicios de comida</c:v>
                </c:pt>
                <c:pt idx="7">
                  <c:v>Transporte y almacenamiento</c:v>
                </c:pt>
                <c:pt idx="8">
                  <c:v>Construcción</c:v>
                </c:pt>
                <c:pt idx="9">
                  <c:v>Actividades profesionales, científicas, técnicas y servicios administrativos</c:v>
                </c:pt>
                <c:pt idx="10">
                  <c:v>Actividades artísticas, entretenimiento recreación y otras actividades de servicios</c:v>
                </c:pt>
                <c:pt idx="11">
                  <c:v>Industria manufacturera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[Empleo.xlsb]Salida!$C$125:$C$139</c:f>
              <c:numCache>
                <c:formatCode>_-* #,##0_-;\-* #,##0_-;_-* "-"??_-;_-@_-</c:formatCode>
                <c:ptCount val="15"/>
                <c:pt idx="0">
                  <c:v>21680.919000000002</c:v>
                </c:pt>
                <c:pt idx="1">
                  <c:v>9.0129999999999999</c:v>
                </c:pt>
                <c:pt idx="2">
                  <c:v>176.429</c:v>
                </c:pt>
                <c:pt idx="3">
                  <c:v>399.33</c:v>
                </c:pt>
                <c:pt idx="4">
                  <c:v>409.90600000000001</c:v>
                </c:pt>
                <c:pt idx="5">
                  <c:v>474.851</c:v>
                </c:pt>
                <c:pt idx="6">
                  <c:v>1475.626</c:v>
                </c:pt>
                <c:pt idx="7">
                  <c:v>1488.3340000000001</c:v>
                </c:pt>
                <c:pt idx="8">
                  <c:v>1552.1369999999999</c:v>
                </c:pt>
                <c:pt idx="9">
                  <c:v>1777.809</c:v>
                </c:pt>
                <c:pt idx="10">
                  <c:v>1838.8440000000001</c:v>
                </c:pt>
                <c:pt idx="11">
                  <c:v>2334.25</c:v>
                </c:pt>
                <c:pt idx="12">
                  <c:v>2555.64</c:v>
                </c:pt>
                <c:pt idx="13">
                  <c:v>3127.5450000000001</c:v>
                </c:pt>
                <c:pt idx="14">
                  <c:v>4061.2040000000002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C-4747-9786-E30D7F48E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A-46AB-A9E7-C99AD275B4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[Empleo.xlsb]Salida!$B$141:$B$155</c:f>
              <c:strCache>
                <c:ptCount val="15"/>
                <c:pt idx="0">
                  <c:v>Ocupados Total Nacional</c:v>
                </c:pt>
                <c:pt idx="1">
                  <c:v>Administración pública y defensa, educación y atención de la salud humana</c:v>
                </c:pt>
                <c:pt idx="2">
                  <c:v>No informa</c:v>
                </c:pt>
                <c:pt idx="3">
                  <c:v>Actividades inmobiliarias</c:v>
                </c:pt>
                <c:pt idx="4">
                  <c:v>Suministro de Electricidad Gas y Agua^</c:v>
                </c:pt>
                <c:pt idx="5">
                  <c:v>Información y comunicaciones</c:v>
                </c:pt>
                <c:pt idx="6">
                  <c:v>Agricultura, ganadería, caza, silvicultura y pesca</c:v>
                </c:pt>
                <c:pt idx="7">
                  <c:v>Actividades profesionales, científicas, técnicas y servicios administrativos</c:v>
                </c:pt>
                <c:pt idx="8">
                  <c:v>Actividades financieras y de seguros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Alojamiento y servicios de comida</c:v>
                </c:pt>
                <c:pt idx="12">
                  <c:v>Industria manufacturera</c:v>
                </c:pt>
                <c:pt idx="13">
                  <c:v>Actividades artísticas, entretenimiento recreación y otras actividades de servicios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[Empleo.xlsb]Salida!$C$141:$C$155</c:f>
              <c:numCache>
                <c:formatCode>_-* #,##0_-;\-* #,##0_-;_-* "-"??_-;_-@_-</c:formatCode>
                <c:ptCount val="15"/>
                <c:pt idx="0">
                  <c:v>1519.3052549111126</c:v>
                </c:pt>
                <c:pt idx="1">
                  <c:v>-84.038071721015967</c:v>
                </c:pt>
                <c:pt idx="2">
                  <c:v>-32.132169524883906</c:v>
                </c:pt>
                <c:pt idx="3">
                  <c:v>25.486484251324896</c:v>
                </c:pt>
                <c:pt idx="4">
                  <c:v>31.776493094571265</c:v>
                </c:pt>
                <c:pt idx="5">
                  <c:v>34.590968921518481</c:v>
                </c:pt>
                <c:pt idx="6">
                  <c:v>44.822463742041236</c:v>
                </c:pt>
                <c:pt idx="7">
                  <c:v>58.010011307370178</c:v>
                </c:pt>
                <c:pt idx="8">
                  <c:v>70.48195613780382</c:v>
                </c:pt>
                <c:pt idx="9">
                  <c:v>103.39797986836993</c:v>
                </c:pt>
                <c:pt idx="10">
                  <c:v>184.83263134438994</c:v>
                </c:pt>
                <c:pt idx="11">
                  <c:v>218.83248381972089</c:v>
                </c:pt>
                <c:pt idx="12">
                  <c:v>246.2828584545714</c:v>
                </c:pt>
                <c:pt idx="13">
                  <c:v>281.50662948691934</c:v>
                </c:pt>
                <c:pt idx="14">
                  <c:v>335.45353572840986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A-46AB-A9E7-C99AD275B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0.05476</cdr:x>
      <cdr:y>0.10093</cdr:y>
    </cdr:from>
    <cdr:to>
      <cdr:x>0.91568</cdr:x>
      <cdr:y>0.15308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2983" y="487634"/>
          <a:ext cx="1042250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0.11197</cdr:x>
      <cdr:y>0.53913</cdr:y>
    </cdr:from>
    <cdr:to>
      <cdr:x>0.97289</cdr:x>
      <cdr:y>0.59128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1355479" y="2604857"/>
          <a:ext cx="10422506" cy="2519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31/03/2022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anual, febrero 2021- febrero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4337481" y="5396861"/>
            <a:ext cx="333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5348261" y="5737004"/>
            <a:ext cx="131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12,9%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771190" y="6135300"/>
            <a:ext cx="710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2,6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(15,5%)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Las variaciones anuales solo son comparables con meses similares (febrero 2021 vs febrero 2022). Se grafican meses consecutivos por lo corta de la serie a modo ilustrativo. 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4449D14-FA36-47EF-BA3A-28405D987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209193"/>
              </p:ext>
            </p:extLst>
          </p:nvPr>
        </p:nvGraphicFramePr>
        <p:xfrm>
          <a:off x="0" y="1358167"/>
          <a:ext cx="12192000" cy="39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 febrero 2022 y trimestre móvil diciembre 2021 – febrero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9,7%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1,8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(7,9%)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9,3%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329585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1,3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(7,9%)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Los datos del trimestre diciembre 2020 – febrero de 2021 corresponden a la GEIH marco 2005 con proyecciones del CNPV 2018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212F2CE-6304-4675-9AB8-170CB5031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47022"/>
              </p:ext>
            </p:extLst>
          </p:nvPr>
        </p:nvGraphicFramePr>
        <p:xfrm>
          <a:off x="350797" y="1885214"/>
          <a:ext cx="5204614" cy="31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86B2825-BFEC-4438-8A13-7D9D6B72C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579072"/>
              </p:ext>
            </p:extLst>
          </p:nvPr>
        </p:nvGraphicFramePr>
        <p:xfrm>
          <a:off x="6496210" y="1870552"/>
          <a:ext cx="5204614" cy="31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Febrero (2021-2022)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Diciembre – febrero (2021-2022)</a:t>
            </a:r>
          </a:p>
        </p:txBody>
      </p:sp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en los centros poblados y rural disperso en febrero (2021-2022)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478706"/>
            <a:ext cx="118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febrero de 2022,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159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febrero de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febrero de 2022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la tasa de desempleo aumentó por el incremento de la población desocupada en 117 mil personas,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provenientes en su mayoría de la población que se encontraba por fuera de la fuerza laboral.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2A015AA-ECEB-4FE9-97D3-46F5C76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55185"/>
              </p:ext>
            </p:extLst>
          </p:nvPr>
        </p:nvGraphicFramePr>
        <p:xfrm>
          <a:off x="2648432" y="1463995"/>
          <a:ext cx="7123739" cy="2545080"/>
        </p:xfrm>
        <a:graphic>
          <a:graphicData uri="http://schemas.openxmlformats.org/drawingml/2006/table">
            <a:tbl>
              <a:tblPr/>
              <a:tblGrid>
                <a:gridCol w="4752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813665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Febrero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Febrero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4.887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4.661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54,4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59,0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61,8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febrero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febrero de 2022,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1,52 millones de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febrero de 2021.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97511"/>
              </p:ext>
            </p:extLst>
          </p:nvPr>
        </p:nvGraphicFramePr>
        <p:xfrm>
          <a:off x="309238" y="1226724"/>
          <a:ext cx="11808000" cy="4129499"/>
        </p:xfrm>
        <a:graphic>
          <a:graphicData uri="http://schemas.openxmlformats.org/drawingml/2006/table">
            <a:tbl>
              <a:tblPr/>
              <a:tblGrid>
                <a:gridCol w="8460000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Febrero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Febrero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 manufacturera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2.334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9165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165"/>
                          </a:solidFill>
                          <a:effectLst/>
                          <a:latin typeface="Arial" panose="020B0604020202020204" pitchFamily="34" charset="0"/>
                        </a:rPr>
                        <a:t>3.083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165"/>
                          </a:solidFill>
                          <a:effectLst/>
                          <a:latin typeface="Arial" panose="020B0604020202020204" pitchFamily="34" charset="0"/>
                        </a:rPr>
                        <a:t>3.128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165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 y Agua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febrero de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febrero con 3,13 millones de ocupados (14,4%).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740858"/>
              </p:ext>
            </p:extLst>
          </p:nvPr>
        </p:nvGraphicFramePr>
        <p:xfrm>
          <a:off x="42878" y="1199825"/>
          <a:ext cx="12106243" cy="483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45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febrero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BAADC8-61A7-45F7-988E-17C4D831A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11503"/>
              </p:ext>
            </p:extLst>
          </p:nvPr>
        </p:nvGraphicFramePr>
        <p:xfrm>
          <a:off x="42878" y="1199833"/>
          <a:ext cx="12106243" cy="483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1F06D3-72BA-4232-9125-F330BD7D99F1}"/>
</file>

<file path=customXml/itemProps2.xml><?xml version="1.0" encoding="utf-8"?>
<ds:datastoreItem xmlns:ds="http://schemas.openxmlformats.org/officeDocument/2006/customXml" ds:itemID="{58AB1B94-A758-49FA-93AF-03A34F3A7F5D}"/>
</file>

<file path=customXml/itemProps3.xml><?xml version="1.0" encoding="utf-8"?>
<ds:datastoreItem xmlns:ds="http://schemas.openxmlformats.org/officeDocument/2006/customXml" ds:itemID="{C8E94548-A243-434C-B278-2C65D79E3CE5}"/>
</file>

<file path=docProps/app.xml><?xml version="1.0" encoding="utf-8"?>
<Properties xmlns="http://schemas.openxmlformats.org/officeDocument/2006/extended-properties" xmlns:vt="http://schemas.openxmlformats.org/officeDocument/2006/docPropsVTypes">
  <TotalTime>8198</TotalTime>
  <Words>689</Words>
  <Application>Microsoft Office PowerPoint</Application>
  <PresentationFormat>Panorámica</PresentationFormat>
  <Paragraphs>172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2022-03-31T18:39:46Z</dcterms:modified>
</cp:coreProperties>
</file>