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1.xml" ContentType="application/vnd.openxmlformats-officedocument.drawingml.chartshape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charts/colors2.xml" ContentType="application/vnd.ms-office.chartcolor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olors4.xml" ContentType="application/vnd.ms-office.chartcolorstyle+xml"/>
  <Override PartName="/ppt/charts/style4.xml" ContentType="application/vnd.ms-office.chart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6" r:id="rId4"/>
    <p:sldId id="279" r:id="rId5"/>
    <p:sldId id="280" r:id="rId6"/>
    <p:sldId id="281" r:id="rId7"/>
    <p:sldId id="273" r:id="rId8"/>
    <p:sldId id="27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874" autoAdjust="0"/>
  </p:normalViewPr>
  <p:slideViewPr>
    <p:cSldViewPr snapToGrid="0">
      <p:cViewPr varScale="1">
        <p:scale>
          <a:sx n="91" d="100"/>
          <a:sy n="91" d="100"/>
        </p:scale>
        <p:origin x="12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0-INDICADORES%20ECON&#211;MICOS\2-EMPLEO\2020\CUADR&#211;%20Y%20GR&#193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F:\NESTOR%20JULIO%20HERNANDEZ\1-MADR\10-INDICADORES%20ECON&#211;MICOS\2-EMPLEO\2020\CUADR&#211;%20Y%20GR&#193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'TASA DE DESEMPLEO'!$D$234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DESEMPLEO'!$C$236:$C$254</c:f>
              <c:strCache>
                <c:ptCount val="19"/>
                <c:pt idx="0">
                  <c:v>Ene -Mar 2002</c:v>
                </c:pt>
                <c:pt idx="1">
                  <c:v>Ene -Mar 2003</c:v>
                </c:pt>
                <c:pt idx="2">
                  <c:v>Ene -Mar 2004</c:v>
                </c:pt>
                <c:pt idx="3">
                  <c:v>Ene -Mar 2005</c:v>
                </c:pt>
                <c:pt idx="4">
                  <c:v>Ene -Mar 2006</c:v>
                </c:pt>
                <c:pt idx="5">
                  <c:v>Ene -Mar 2007</c:v>
                </c:pt>
                <c:pt idx="6">
                  <c:v>Ene -Mar 2008</c:v>
                </c:pt>
                <c:pt idx="7">
                  <c:v>Ene -Mar 2009</c:v>
                </c:pt>
                <c:pt idx="8">
                  <c:v>Ene -Mar 2010</c:v>
                </c:pt>
                <c:pt idx="9">
                  <c:v>Ene -Mar 2011</c:v>
                </c:pt>
                <c:pt idx="10">
                  <c:v>Ene -Mar 2012</c:v>
                </c:pt>
                <c:pt idx="11">
                  <c:v>Ene -Mar 2013</c:v>
                </c:pt>
                <c:pt idx="12">
                  <c:v>Ene -Mar 2014</c:v>
                </c:pt>
                <c:pt idx="13">
                  <c:v>Ene -Mar 2015</c:v>
                </c:pt>
                <c:pt idx="14">
                  <c:v>Ene -Mar 2016</c:v>
                </c:pt>
                <c:pt idx="15">
                  <c:v>Ene -Mar 2017</c:v>
                </c:pt>
                <c:pt idx="16">
                  <c:v>Ene -Mar 2018</c:v>
                </c:pt>
                <c:pt idx="17">
                  <c:v>Ene -Mar 2019</c:v>
                </c:pt>
                <c:pt idx="18">
                  <c:v>Ene -Mar 2020</c:v>
                </c:pt>
              </c:strCache>
            </c:strRef>
          </c:cat>
          <c:val>
            <c:numRef>
              <c:f>'TASA DE DESEMPLEO'!$D$236:$D$254</c:f>
              <c:numCache>
                <c:formatCode>_(* #,##0.00_);_(* \(#,##0.00\);_(* "-"??_);_(@_)</c:formatCode>
                <c:ptCount val="19"/>
                <c:pt idx="0">
                  <c:v>16.239162090452449</c:v>
                </c:pt>
                <c:pt idx="1">
                  <c:v>15.123025611849917</c:v>
                </c:pt>
                <c:pt idx="2">
                  <c:v>15.441944021902335</c:v>
                </c:pt>
                <c:pt idx="3">
                  <c:v>13.465895991286095</c:v>
                </c:pt>
                <c:pt idx="4">
                  <c:v>12.578665496238106</c:v>
                </c:pt>
                <c:pt idx="5">
                  <c:v>12.879297098196464</c:v>
                </c:pt>
                <c:pt idx="6">
                  <c:v>12.084632762876813</c:v>
                </c:pt>
                <c:pt idx="7">
                  <c:v>12.896321169312779</c:v>
                </c:pt>
                <c:pt idx="8">
                  <c:v>13.009923689794633</c:v>
                </c:pt>
                <c:pt idx="9">
                  <c:v>12.427022853620858</c:v>
                </c:pt>
                <c:pt idx="10">
                  <c:v>11.568397428941312</c:v>
                </c:pt>
                <c:pt idx="11">
                  <c:v>11.359888730818451</c:v>
                </c:pt>
                <c:pt idx="12">
                  <c:v>10.507000380504632</c:v>
                </c:pt>
                <c:pt idx="13">
                  <c:v>9.8328938930718248</c:v>
                </c:pt>
                <c:pt idx="14">
                  <c:v>10.685249958317375</c:v>
                </c:pt>
                <c:pt idx="15">
                  <c:v>10.647837415862693</c:v>
                </c:pt>
                <c:pt idx="16">
                  <c:v>10.669031116351904</c:v>
                </c:pt>
                <c:pt idx="17">
                  <c:v>11.79380873177425</c:v>
                </c:pt>
                <c:pt idx="18">
                  <c:v>12.590009709168401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F0-4128-8A15-C83BA22BF400}"/>
            </c:ext>
          </c:extLst>
        </c:ser>
        <c:ser>
          <c:idx val="1"/>
          <c:order val="1"/>
          <c:tx>
            <c:strRef>
              <c:f>'TASA DE DESEMPLEO'!$E$234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DESEMPLEO'!$C$236:$C$254</c:f>
              <c:strCache>
                <c:ptCount val="19"/>
                <c:pt idx="0">
                  <c:v>Ene -Mar 2002</c:v>
                </c:pt>
                <c:pt idx="1">
                  <c:v>Ene -Mar 2003</c:v>
                </c:pt>
                <c:pt idx="2">
                  <c:v>Ene -Mar 2004</c:v>
                </c:pt>
                <c:pt idx="3">
                  <c:v>Ene -Mar 2005</c:v>
                </c:pt>
                <c:pt idx="4">
                  <c:v>Ene -Mar 2006</c:v>
                </c:pt>
                <c:pt idx="5">
                  <c:v>Ene -Mar 2007</c:v>
                </c:pt>
                <c:pt idx="6">
                  <c:v>Ene -Mar 2008</c:v>
                </c:pt>
                <c:pt idx="7">
                  <c:v>Ene -Mar 2009</c:v>
                </c:pt>
                <c:pt idx="8">
                  <c:v>Ene -Mar 2010</c:v>
                </c:pt>
                <c:pt idx="9">
                  <c:v>Ene -Mar 2011</c:v>
                </c:pt>
                <c:pt idx="10">
                  <c:v>Ene -Mar 2012</c:v>
                </c:pt>
                <c:pt idx="11">
                  <c:v>Ene -Mar 2013</c:v>
                </c:pt>
                <c:pt idx="12">
                  <c:v>Ene -Mar 2014</c:v>
                </c:pt>
                <c:pt idx="13">
                  <c:v>Ene -Mar 2015</c:v>
                </c:pt>
                <c:pt idx="14">
                  <c:v>Ene -Mar 2016</c:v>
                </c:pt>
                <c:pt idx="15">
                  <c:v>Ene -Mar 2017</c:v>
                </c:pt>
                <c:pt idx="16">
                  <c:v>Ene -Mar 2018</c:v>
                </c:pt>
                <c:pt idx="17">
                  <c:v>Ene -Mar 2019</c:v>
                </c:pt>
                <c:pt idx="18">
                  <c:v>Ene -Mar 2020</c:v>
                </c:pt>
              </c:strCache>
            </c:strRef>
          </c:cat>
          <c:val>
            <c:numRef>
              <c:f>'TASA DE DESEMPLEO'!$E$236:$E$254</c:f>
              <c:numCache>
                <c:formatCode>_(* #,##0.00_);_(* \(#,##0.00\);_(* "-"??_);_(@_)</c:formatCode>
                <c:ptCount val="19"/>
                <c:pt idx="0">
                  <c:v>18.047772561682169</c:v>
                </c:pt>
                <c:pt idx="1">
                  <c:v>17.186828769546651</c:v>
                </c:pt>
                <c:pt idx="2">
                  <c:v>17.063438102694043</c:v>
                </c:pt>
                <c:pt idx="3">
                  <c:v>15.022234562386775</c:v>
                </c:pt>
                <c:pt idx="4">
                  <c:v>13.881031503663484</c:v>
                </c:pt>
                <c:pt idx="5">
                  <c:v>14.152661364007876</c:v>
                </c:pt>
                <c:pt idx="6">
                  <c:v>13.128201410276089</c:v>
                </c:pt>
                <c:pt idx="7">
                  <c:v>14.1872332210325</c:v>
                </c:pt>
                <c:pt idx="8">
                  <c:v>14.184114084770272</c:v>
                </c:pt>
                <c:pt idx="9">
                  <c:v>13.672790410272132</c:v>
                </c:pt>
                <c:pt idx="10">
                  <c:v>12.717330778014333</c:v>
                </c:pt>
                <c:pt idx="11">
                  <c:v>12.674512893098033</c:v>
                </c:pt>
                <c:pt idx="12">
                  <c:v>11.44080150561763</c:v>
                </c:pt>
                <c:pt idx="13">
                  <c:v>10.85095387246337</c:v>
                </c:pt>
                <c:pt idx="14">
                  <c:v>11.915943956596617</c:v>
                </c:pt>
                <c:pt idx="15">
                  <c:v>11.719244716547331</c:v>
                </c:pt>
                <c:pt idx="16">
                  <c:v>11.957159746857817</c:v>
                </c:pt>
                <c:pt idx="17">
                  <c:v>13.006299698422003</c:v>
                </c:pt>
                <c:pt idx="18">
                  <c:v>13.763664749192714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F0-4128-8A15-C83BA22BF400}"/>
            </c:ext>
          </c:extLst>
        </c:ser>
        <c:ser>
          <c:idx val="2"/>
          <c:order val="2"/>
          <c:tx>
            <c:strRef>
              <c:f>'TASA DE DESEMPLEO'!$F$234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DESEMPLEO'!$C$236:$C$254</c:f>
              <c:strCache>
                <c:ptCount val="19"/>
                <c:pt idx="0">
                  <c:v>Ene -Mar 2002</c:v>
                </c:pt>
                <c:pt idx="1">
                  <c:v>Ene -Mar 2003</c:v>
                </c:pt>
                <c:pt idx="2">
                  <c:v>Ene -Mar 2004</c:v>
                </c:pt>
                <c:pt idx="3">
                  <c:v>Ene -Mar 2005</c:v>
                </c:pt>
                <c:pt idx="4">
                  <c:v>Ene -Mar 2006</c:v>
                </c:pt>
                <c:pt idx="5">
                  <c:v>Ene -Mar 2007</c:v>
                </c:pt>
                <c:pt idx="6">
                  <c:v>Ene -Mar 2008</c:v>
                </c:pt>
                <c:pt idx="7">
                  <c:v>Ene -Mar 2009</c:v>
                </c:pt>
                <c:pt idx="8">
                  <c:v>Ene -Mar 2010</c:v>
                </c:pt>
                <c:pt idx="9">
                  <c:v>Ene -Mar 2011</c:v>
                </c:pt>
                <c:pt idx="10">
                  <c:v>Ene -Mar 2012</c:v>
                </c:pt>
                <c:pt idx="11">
                  <c:v>Ene -Mar 2013</c:v>
                </c:pt>
                <c:pt idx="12">
                  <c:v>Ene -Mar 2014</c:v>
                </c:pt>
                <c:pt idx="13">
                  <c:v>Ene -Mar 2015</c:v>
                </c:pt>
                <c:pt idx="14">
                  <c:v>Ene -Mar 2016</c:v>
                </c:pt>
                <c:pt idx="15">
                  <c:v>Ene -Mar 2017</c:v>
                </c:pt>
                <c:pt idx="16">
                  <c:v>Ene -Mar 2018</c:v>
                </c:pt>
                <c:pt idx="17">
                  <c:v>Ene -Mar 2019</c:v>
                </c:pt>
                <c:pt idx="18">
                  <c:v>Ene -Mar 2020</c:v>
                </c:pt>
              </c:strCache>
            </c:strRef>
          </c:cat>
          <c:val>
            <c:numRef>
              <c:f>'TASA DE DESEMPLEO'!$F$236:$F$254</c:f>
              <c:numCache>
                <c:formatCode>_(* #,##0.00_);_(* \(#,##0.00\);_(* "-"??_);_(@_)</c:formatCode>
                <c:ptCount val="19"/>
                <c:pt idx="0">
                  <c:v>10.866036665327352</c:v>
                </c:pt>
                <c:pt idx="1">
                  <c:v>8.8892521325311957</c:v>
                </c:pt>
                <c:pt idx="2">
                  <c:v>10.344315731165576</c:v>
                </c:pt>
                <c:pt idx="3">
                  <c:v>8.4209875656712718</c:v>
                </c:pt>
                <c:pt idx="4">
                  <c:v>8.195845816355142</c:v>
                </c:pt>
                <c:pt idx="5">
                  <c:v>8.2965637545235893</c:v>
                </c:pt>
                <c:pt idx="6">
                  <c:v>8.3418721739838944</c:v>
                </c:pt>
                <c:pt idx="7">
                  <c:v>8.1883479099498917</c:v>
                </c:pt>
                <c:pt idx="8">
                  <c:v>8.9292569746313344</c:v>
                </c:pt>
                <c:pt idx="9">
                  <c:v>7.8876220555187544</c:v>
                </c:pt>
                <c:pt idx="10">
                  <c:v>7.4241315032194182</c:v>
                </c:pt>
                <c:pt idx="11">
                  <c:v>6.4391366348421517</c:v>
                </c:pt>
                <c:pt idx="12">
                  <c:v>6.9215129354104858</c:v>
                </c:pt>
                <c:pt idx="13">
                  <c:v>5.9324288501113003</c:v>
                </c:pt>
                <c:pt idx="14">
                  <c:v>5.8908747413012872</c:v>
                </c:pt>
                <c:pt idx="15">
                  <c:v>6.5004199027431504</c:v>
                </c:pt>
                <c:pt idx="16">
                  <c:v>5.6455702039740192</c:v>
                </c:pt>
                <c:pt idx="17">
                  <c:v>7.0416098301997927</c:v>
                </c:pt>
                <c:pt idx="18">
                  <c:v>8.0200822973404797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F0-4128-8A15-C83BA22BF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250928"/>
        <c:axId val="-97252016"/>
      </c:lineChart>
      <c:catAx>
        <c:axId val="-9725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2016"/>
        <c:crosses val="autoZero"/>
        <c:auto val="1"/>
        <c:lblAlgn val="ctr"/>
        <c:lblOffset val="100"/>
        <c:noMultiLvlLbl val="0"/>
      </c:catAx>
      <c:valAx>
        <c:axId val="-97252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Tase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'OCUPADOS NACIONAL'!$C$4</c:f>
              <c:strCache>
                <c:ptCount val="1"/>
                <c:pt idx="0">
                  <c:v>Ocupados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F2C-47CA-B611-4067AFAEA9E8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C-47CA-B611-4067AFAEA9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NACIONAL'!$B$5:$B$20</c:f>
              <c:strCache>
                <c:ptCount val="16"/>
                <c:pt idx="0">
                  <c:v>Ocupados Total Nacional</c:v>
                </c:pt>
                <c:pt idx="1">
                  <c:v>No informa</c:v>
                </c:pt>
                <c:pt idx="2">
                  <c:v>Explotación de minas y canteras</c:v>
                </c:pt>
                <c:pt idx="3">
                  <c:v>Suministro de electricidad gas, agua y gestión de desechos</c:v>
                </c:pt>
                <c:pt idx="4">
                  <c:v>Actividades inmobiliarias</c:v>
                </c:pt>
                <c:pt idx="5">
                  <c:v>Actividades financieras y de seguros</c:v>
                </c:pt>
                <c:pt idx="6">
                  <c:v>Información y comunicaciones</c:v>
                </c:pt>
                <c:pt idx="7">
                  <c:v>Actividades profesionales, científicas, técnicas y servicios administrativos</c:v>
                </c:pt>
                <c:pt idx="8">
                  <c:v>Construcción</c:v>
                </c:pt>
                <c:pt idx="9">
                  <c:v>Transporte y almacenamiento</c:v>
                </c:pt>
                <c:pt idx="10">
                  <c:v>Alojamiento y servicios de comida</c:v>
                </c:pt>
                <c:pt idx="11">
                  <c:v>Actividades artísticas, entretenimiento, recreación y otras actividades de servicios</c:v>
                </c:pt>
                <c:pt idx="12">
                  <c:v>Administración pública y defensa, educación y atención de la salud humana</c:v>
                </c:pt>
                <c:pt idx="13">
                  <c:v>Industrias manufactureras</c:v>
                </c:pt>
                <c:pt idx="14">
                  <c:v>Agricultura, ganadería, caza, silvicultura y pesca</c:v>
                </c:pt>
                <c:pt idx="15">
                  <c:v>Comercio y reparación de vehículos</c:v>
                </c:pt>
              </c:strCache>
            </c:strRef>
          </c:cat>
          <c:val>
            <c:numRef>
              <c:f>'OCUPADOS NACIONAL'!$C$5:$C$20</c:f>
              <c:numCache>
                <c:formatCode>#,##0</c:formatCode>
                <c:ptCount val="16"/>
                <c:pt idx="0">
                  <c:v>21360.414066666664</c:v>
                </c:pt>
                <c:pt idx="1">
                  <c:v>10.384466666666667</c:v>
                </c:pt>
                <c:pt idx="2">
                  <c:v>177.73543333333336</c:v>
                </c:pt>
                <c:pt idx="3">
                  <c:v>256.77119999999996</c:v>
                </c:pt>
                <c:pt idx="4">
                  <c:v>266.79939999999999</c:v>
                </c:pt>
                <c:pt idx="5">
                  <c:v>310.27963333333338</c:v>
                </c:pt>
                <c:pt idx="6">
                  <c:v>322.51916666666665</c:v>
                </c:pt>
                <c:pt idx="7">
                  <c:v>1380.5925333333332</c:v>
                </c:pt>
                <c:pt idx="8">
                  <c:v>1444.6912999999997</c:v>
                </c:pt>
                <c:pt idx="9">
                  <c:v>1593.0398666666667</c:v>
                </c:pt>
                <c:pt idx="10">
                  <c:v>1728.6763000000001</c:v>
                </c:pt>
                <c:pt idx="11">
                  <c:v>1961.3948333333335</c:v>
                </c:pt>
                <c:pt idx="12">
                  <c:v>2312.7501999999999</c:v>
                </c:pt>
                <c:pt idx="13">
                  <c:v>2338.8804</c:v>
                </c:pt>
                <c:pt idx="14">
                  <c:v>3299.9934333333331</c:v>
                </c:pt>
                <c:pt idx="15">
                  <c:v>3955.9058999999997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C-47CA-B611-4067AFAEA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NACIONAL'!$C$4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D-4725-9F31-52556D6B8B5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D-4725-9F31-52556D6B8B58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FD-4725-9F31-52556D6B8B58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FD-4725-9F31-52556D6B8B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NACIONAL'!$B$5:$B$20</c:f>
              <c:strCache>
                <c:ptCount val="16"/>
                <c:pt idx="0">
                  <c:v>Ocupados Total Nacional</c:v>
                </c:pt>
                <c:pt idx="1">
                  <c:v>Comercio y reparación de vehículos</c:v>
                </c:pt>
                <c:pt idx="2">
                  <c:v>Actividades artísticas, entretenimiento, recreación y otras actividades de servicios</c:v>
                </c:pt>
                <c:pt idx="3">
                  <c:v>Agricultura, ganadería, caza, silvicultura y pesca</c:v>
                </c:pt>
                <c:pt idx="4">
                  <c:v>Administración pública y defensa, educación y atención de la salud humana</c:v>
                </c:pt>
                <c:pt idx="5">
                  <c:v>Industrias manufactureras</c:v>
                </c:pt>
                <c:pt idx="6">
                  <c:v>Actividades financieras y de seguros</c:v>
                </c:pt>
                <c:pt idx="7">
                  <c:v>Actividades inmobiliarias</c:v>
                </c:pt>
                <c:pt idx="8">
                  <c:v>Explotación de minas y canteras</c:v>
                </c:pt>
                <c:pt idx="9">
                  <c:v>Transporte y almacenamiento</c:v>
                </c:pt>
                <c:pt idx="10">
                  <c:v>Información y comunicaciones</c:v>
                </c:pt>
                <c:pt idx="11">
                  <c:v>No informa</c:v>
                </c:pt>
                <c:pt idx="12">
                  <c:v>Construcción</c:v>
                </c:pt>
                <c:pt idx="13">
                  <c:v>Actividades profesionales, científicas, técnicas y servicios administrativos</c:v>
                </c:pt>
                <c:pt idx="14">
                  <c:v>Suministro de electricidad gas, agua y gestión de desechos</c:v>
                </c:pt>
                <c:pt idx="15">
                  <c:v>Alojamiento y servicios de comida</c:v>
                </c:pt>
              </c:strCache>
            </c:strRef>
          </c:cat>
          <c:val>
            <c:numRef>
              <c:f>'BALANCE NACIONAL'!$C$5:$C$20</c:f>
              <c:numCache>
                <c:formatCode>#,##0</c:formatCode>
                <c:ptCount val="16"/>
                <c:pt idx="0">
                  <c:v>-584.61846666666679</c:v>
                </c:pt>
                <c:pt idx="1">
                  <c:v>-306.66643333333377</c:v>
                </c:pt>
                <c:pt idx="2">
                  <c:v>-186.08976666666672</c:v>
                </c:pt>
                <c:pt idx="3">
                  <c:v>-158.38593333333347</c:v>
                </c:pt>
                <c:pt idx="4">
                  <c:v>-99.305400000000191</c:v>
                </c:pt>
                <c:pt idx="5">
                  <c:v>-91.717066666666597</c:v>
                </c:pt>
                <c:pt idx="6">
                  <c:v>-21.156066666666618</c:v>
                </c:pt>
                <c:pt idx="7">
                  <c:v>-16.638466666666659</c:v>
                </c:pt>
                <c:pt idx="8">
                  <c:v>-5.9995333333333178</c:v>
                </c:pt>
                <c:pt idx="9">
                  <c:v>-2.0147999999999229</c:v>
                </c:pt>
                <c:pt idx="10">
                  <c:v>5.2273666666666259</c:v>
                </c:pt>
                <c:pt idx="11">
                  <c:v>10.384466666666667</c:v>
                </c:pt>
                <c:pt idx="12">
                  <c:v>20.289466666666385</c:v>
                </c:pt>
                <c:pt idx="13">
                  <c:v>79.464833333333218</c:v>
                </c:pt>
                <c:pt idx="14">
                  <c:v>89.699666666666644</c:v>
                </c:pt>
                <c:pt idx="15">
                  <c:v>98.289200000000164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FD-4725-9F31-52556D6B8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FE-490E-A0FE-4BF1A78A35C6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FE-490E-A0FE-4BF1A78A35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RURAL'!$B$5:$B$20</c:f>
              <c:strCache>
                <c:ptCount val="16"/>
                <c:pt idx="0">
                  <c:v>Ocupados Centros poblados y rural disperso</c:v>
                </c:pt>
                <c:pt idx="1">
                  <c:v>No informa</c:v>
                </c:pt>
                <c:pt idx="2">
                  <c:v>Actividades financieras y de seguros</c:v>
                </c:pt>
                <c:pt idx="3">
                  <c:v>Actividades inmobiliarias</c:v>
                </c:pt>
                <c:pt idx="4">
                  <c:v>Información y comunicaciones</c:v>
                </c:pt>
                <c:pt idx="5">
                  <c:v>Suministro de electricidad gas, agua y gestión de desechos</c:v>
                </c:pt>
                <c:pt idx="6">
                  <c:v>Explotación de minas y canteras</c:v>
                </c:pt>
                <c:pt idx="7">
                  <c:v>Actividades profesionales, científicas, técnicas y servicios administrativos</c:v>
                </c:pt>
                <c:pt idx="8">
                  <c:v>Administración pública y defensa, educación y atención de la salud humana</c:v>
                </c:pt>
                <c:pt idx="9">
                  <c:v>Transporte y almacenamiento</c:v>
                </c:pt>
                <c:pt idx="10">
                  <c:v>Construcción</c:v>
                </c:pt>
                <c:pt idx="11">
                  <c:v>Alojamiento y servicios de comida</c:v>
                </c:pt>
                <c:pt idx="12">
                  <c:v>Actividades artísticas, entretenimiento, recreación y otras actividades de servicios</c:v>
                </c:pt>
                <c:pt idx="13">
                  <c:v>Industrias manufactureras</c:v>
                </c:pt>
                <c:pt idx="14">
                  <c:v>Comercio y reparación de vehículos</c:v>
                </c:pt>
                <c:pt idx="15">
                  <c:v>Agricultura, ganadería, caza, silvicultura y pesca</c:v>
                </c:pt>
              </c:strCache>
            </c:strRef>
          </c:cat>
          <c:val>
            <c:numRef>
              <c:f>'OCUPADOS RURAL'!$C$5:$C$20</c:f>
              <c:numCache>
                <c:formatCode>#,##0</c:formatCode>
                <c:ptCount val="16"/>
                <c:pt idx="0">
                  <c:v>4593.0348666666659</c:v>
                </c:pt>
                <c:pt idx="1">
                  <c:v>0</c:v>
                </c:pt>
                <c:pt idx="2">
                  <c:v>7.6597333333333326</c:v>
                </c:pt>
                <c:pt idx="3">
                  <c:v>17.540166666666664</c:v>
                </c:pt>
                <c:pt idx="4">
                  <c:v>18.217366666666667</c:v>
                </c:pt>
                <c:pt idx="5">
                  <c:v>21.676199999999998</c:v>
                </c:pt>
                <c:pt idx="6">
                  <c:v>70.267899999999997</c:v>
                </c:pt>
                <c:pt idx="7">
                  <c:v>82.144766666666669</c:v>
                </c:pt>
                <c:pt idx="8">
                  <c:v>132.42619999999999</c:v>
                </c:pt>
                <c:pt idx="9">
                  <c:v>158.89573333333334</c:v>
                </c:pt>
                <c:pt idx="10">
                  <c:v>202.24739999999997</c:v>
                </c:pt>
                <c:pt idx="11">
                  <c:v>253.23</c:v>
                </c:pt>
                <c:pt idx="12">
                  <c:v>255.09896666666666</c:v>
                </c:pt>
                <c:pt idx="13">
                  <c:v>294.4099333333333</c:v>
                </c:pt>
                <c:pt idx="14">
                  <c:v>390.67676666666665</c:v>
                </c:pt>
                <c:pt idx="15">
                  <c:v>2688.5437333333334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FE-490E-A0FE-4BF1A78A3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RURAL'!$C$4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1B-49A8-9DE4-4C0EFE105731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1B-49A8-9DE4-4C0EFE1057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RURAL'!$B$5:$B$19</c:f>
              <c:strCache>
                <c:ptCount val="15"/>
                <c:pt idx="0">
                  <c:v>Ocupados Centros poblados y rural disperso</c:v>
                </c:pt>
                <c:pt idx="1">
                  <c:v>Agricultura, ganadería, caza, silvicultura y pesca</c:v>
                </c:pt>
                <c:pt idx="2">
                  <c:v>Comercio y reparación de vehículos</c:v>
                </c:pt>
                <c:pt idx="3">
                  <c:v>Administración pública y defensa, educación y atención de la salud humana</c:v>
                </c:pt>
                <c:pt idx="4">
                  <c:v>Explotación de minas y canteras</c:v>
                </c:pt>
                <c:pt idx="5">
                  <c:v>Transporte y almacenamiento</c:v>
                </c:pt>
                <c:pt idx="6">
                  <c:v>Actividades artísticas, entretenimiento, recreación y otras actividades de servicios</c:v>
                </c:pt>
                <c:pt idx="7">
                  <c:v>Actividades financieras y de seguros</c:v>
                </c:pt>
                <c:pt idx="8">
                  <c:v>Información y comunicaciones</c:v>
                </c:pt>
                <c:pt idx="9">
                  <c:v>No informa</c:v>
                </c:pt>
                <c:pt idx="10">
                  <c:v>Suministro de electricidad gas, agua y gestión de desechos</c:v>
                </c:pt>
                <c:pt idx="11">
                  <c:v>Actividades inmobiliarias</c:v>
                </c:pt>
                <c:pt idx="12">
                  <c:v>Actividades profesionales, científicas, técnicas y servicios administrativos</c:v>
                </c:pt>
                <c:pt idx="13">
                  <c:v>Industrias manufactureras</c:v>
                </c:pt>
                <c:pt idx="14">
                  <c:v>Construcción</c:v>
                </c:pt>
              </c:strCache>
            </c:strRef>
          </c:cat>
          <c:val>
            <c:numRef>
              <c:f>'BALANCE RURAL'!$C$5:$C$19</c:f>
              <c:numCache>
                <c:formatCode>_-* #,##0_-;\-* #,##0_-;_-* "-"??_-;_-@_-</c:formatCode>
                <c:ptCount val="15"/>
                <c:pt idx="0">
                  <c:v>-108.2378666666682</c:v>
                </c:pt>
                <c:pt idx="1">
                  <c:v>-106.08493333333354</c:v>
                </c:pt>
                <c:pt idx="2">
                  <c:v>-68.371200000000044</c:v>
                </c:pt>
                <c:pt idx="3">
                  <c:v>-40.261666666666656</c:v>
                </c:pt>
                <c:pt idx="4">
                  <c:v>-18.277233333333342</c:v>
                </c:pt>
                <c:pt idx="5">
                  <c:v>-10.347700000000003</c:v>
                </c:pt>
                <c:pt idx="6">
                  <c:v>-2.0314333333333536</c:v>
                </c:pt>
                <c:pt idx="7">
                  <c:v>-1.2389666666666672</c:v>
                </c:pt>
                <c:pt idx="8">
                  <c:v>-0.23409999999999798</c:v>
                </c:pt>
                <c:pt idx="9">
                  <c:v>0</c:v>
                </c:pt>
                <c:pt idx="10">
                  <c:v>3.2926333333333311</c:v>
                </c:pt>
                <c:pt idx="11">
                  <c:v>4.0868333333333311</c:v>
                </c:pt>
                <c:pt idx="12">
                  <c:v>10.752799999999993</c:v>
                </c:pt>
                <c:pt idx="13">
                  <c:v>24.670566666666616</c:v>
                </c:pt>
                <c:pt idx="14">
                  <c:v>40.408333333333303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1B-49A8-9DE4-4C0EFE105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0.05511</cdr:x>
      <cdr:y>0.10027</cdr:y>
    </cdr:from>
    <cdr:to>
      <cdr:x>0.91603</cdr:x>
      <cdr:y>0.14489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43923" y="491714"/>
          <a:ext cx="10059853" cy="2188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0.7478</cdr:y>
    </cdr:from>
    <cdr:to>
      <cdr:x>0.947</cdr:x>
      <cdr:y>0.81189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0" y="3729453"/>
          <a:ext cx="9806152" cy="3196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0.05429</cdr:x>
      <cdr:y>0.04278</cdr:y>
    </cdr:from>
    <cdr:to>
      <cdr:x>0.96092</cdr:x>
      <cdr:y>0.08666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34430" y="226797"/>
          <a:ext cx="10593864" cy="2326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0.03898</cdr:x>
      <cdr:y>0.87138</cdr:y>
    </cdr:from>
    <cdr:to>
      <cdr:x>0.991</cdr:x>
      <cdr:y>0.93547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364875" y="4345759"/>
          <a:ext cx="8911472" cy="3196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30/04/2020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99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79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8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09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Trimestre móvil 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enero 2020 - marzo 2020 </a:t>
            </a: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abril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trimestre móvil enero/20 – marzo/20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12,59%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0,80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144133" y="514380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511216" y="5427388"/>
            <a:ext cx="115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8,02%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3" y="5161010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0,98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206047"/>
              </p:ext>
            </p:extLst>
          </p:nvPr>
        </p:nvGraphicFramePr>
        <p:xfrm>
          <a:off x="882874" y="904542"/>
          <a:ext cx="10142478" cy="412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Ocupados a nivel nacional (miles) trimestre móvil enero/20 – marzo/20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312667"/>
              </p:ext>
            </p:extLst>
          </p:nvPr>
        </p:nvGraphicFramePr>
        <p:xfrm>
          <a:off x="120854" y="986589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con más ocupados en el país.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ES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Balance de ocupados por actividad económica a nivel nacional (miles) trimestre móvil </a:t>
            </a: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enero/20 – marzo/20</a:t>
            </a:r>
            <a:endParaRPr lang="es-ES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158 mil ocupados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54671"/>
              </p:ext>
            </p:extLst>
          </p:nvPr>
        </p:nvGraphicFramePr>
        <p:xfrm>
          <a:off x="788276" y="1217374"/>
          <a:ext cx="10354939" cy="498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Ocupados sector rural (miles) trimestre móvil enero/20 – marzo/20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actividad económica con más ocupados en el sector rural. </a:t>
            </a:r>
            <a:endParaRPr lang="es-CO" b="1" dirty="0"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902235"/>
              </p:ext>
            </p:extLst>
          </p:nvPr>
        </p:nvGraphicFramePr>
        <p:xfrm>
          <a:off x="253549" y="937327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437AC9BD-9CD3-4988-ABCF-2EC670A4EA17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3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276"/>
            <a:ext cx="12192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ES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Balance de ocupados por actividad económica a nivel rural (miles) trimestre móvil </a:t>
            </a: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enero/20 – marzo/20</a:t>
            </a:r>
            <a:endParaRPr lang="es-ES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106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180027"/>
              </p:ext>
            </p:extLst>
          </p:nvPr>
        </p:nvGraphicFramePr>
        <p:xfrm>
          <a:off x="945932" y="1140957"/>
          <a:ext cx="10107078" cy="47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62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 , variación y contribución  a la variación de la población ocupada según ramas de actividad centro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enero/20 – marzo/20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sector económico con la mayor participación en la generación de empleo en el campo, fue el sector agricultura, ganadería caza y pesca con el 58,5%, quien presentó una variación de -3,8% respecto al mismo periodo del año anterior y una contribución de -2,3 puntos porcentuales.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9DE9EF-B01F-4DE5-9DAD-826A6F56C32A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529717-9D07-4BAE-8BDB-3746C1B4B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28" t="37854" r="17931" b="31035"/>
          <a:stretch/>
        </p:blipFill>
        <p:spPr>
          <a:xfrm>
            <a:off x="1219200" y="2026563"/>
            <a:ext cx="10121845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porcentual, variación y contribución a la variación de la población ocupada según posición ocupacional centros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enero/20 – marzo/20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posiciones ocupacionales con mayor participación durante el trimestre en los centros poblados y rural disperso fueron: trabajador por cuenta propia (50,6%) y Obrero, empleado particular (21,3%). Estas dos posiciones concentraron el 71,9% de la población ocupada.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763505-EBC8-4C33-AA7C-D70FE93D4D5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1AC2FEE-7CA1-41BA-9C98-2AFE042F9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17" t="19464" r="19655" b="44367"/>
          <a:stretch/>
        </p:blipFill>
        <p:spPr>
          <a:xfrm>
            <a:off x="1737779" y="1806974"/>
            <a:ext cx="9226087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DC703B-9BF7-44C2-A1C7-95DAD4AA2CCB}"/>
</file>

<file path=customXml/itemProps2.xml><?xml version="1.0" encoding="utf-8"?>
<ds:datastoreItem xmlns:ds="http://schemas.openxmlformats.org/officeDocument/2006/customXml" ds:itemID="{702515DB-D146-438E-924B-3CE511FF6186}"/>
</file>

<file path=customXml/itemProps3.xml><?xml version="1.0" encoding="utf-8"?>
<ds:datastoreItem xmlns:ds="http://schemas.openxmlformats.org/officeDocument/2006/customXml" ds:itemID="{311BB7B7-5611-4CCB-9B35-94C79B437F5C}"/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469</Words>
  <Application>Microsoft Office PowerPoint</Application>
  <PresentationFormat>Panorámica</PresentationFormat>
  <Paragraphs>56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132</cp:revision>
  <dcterms:created xsi:type="dcterms:W3CDTF">2019-02-12T04:28:07Z</dcterms:created>
  <dcterms:modified xsi:type="dcterms:W3CDTF">2020-04-30T17:21:44Z</dcterms:modified>
</cp:coreProperties>
</file>