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rawings/drawing3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notesMasterIdLst>
    <p:notesMasterId r:id="rId17"/>
  </p:notesMasterIdLst>
  <p:sldIdLst>
    <p:sldId id="277" r:id="rId5"/>
    <p:sldId id="274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93" r:id="rId14"/>
    <p:sldId id="300" r:id="rId15"/>
    <p:sldId id="279" r:id="rId16"/>
  </p:sldIdLst>
  <p:sldSz cx="12192000" cy="6858000"/>
  <p:notesSz cx="6858000" cy="9144000"/>
  <p:embeddedFontLst>
    <p:embeddedFont>
      <p:font typeface="Montserrat SemiBold" panose="00000700000000000000" pitchFamily="2" charset="0"/>
      <p:bold r:id="rId18"/>
      <p:boldItalic r:id="rId19"/>
    </p:embeddedFont>
    <p:embeddedFont>
      <p:font typeface="Nunito Sans" pitchFamily="2" charset="0"/>
      <p:regular r:id="rId20"/>
      <p:bold r:id="rId21"/>
      <p:italic r:id="rId22"/>
      <p:boldItalic r:id="rId23"/>
    </p:embeddedFont>
    <p:embeddedFont>
      <p:font typeface="Nunito Sans ExtraBold" pitchFamily="2" charset="0"/>
      <p:bold r:id="rId24"/>
      <p:boldItalic r:id="rId2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D9837"/>
    <a:srgbClr val="0070C0"/>
    <a:srgbClr val="27689D"/>
    <a:srgbClr val="236C95"/>
    <a:srgbClr val="2F753E"/>
    <a:srgbClr val="1F4E79"/>
    <a:srgbClr val="009165"/>
    <a:srgbClr val="009267"/>
    <a:srgbClr val="0091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8257" autoAdjust="0"/>
  </p:normalViewPr>
  <p:slideViewPr>
    <p:cSldViewPr snapToGrid="0">
      <p:cViewPr varScale="1">
        <p:scale>
          <a:sx n="100" d="100"/>
          <a:sy n="100" d="100"/>
        </p:scale>
        <p:origin x="9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238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font" Target="fonts/font1.fntdata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font" Target="fonts/font4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5" Type="http://schemas.openxmlformats.org/officeDocument/2006/relationships/font" Target="fonts/font8.fntdata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font" Target="fonts/font3.fntdata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font" Target="fonts/font7.fntdata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font" Target="fonts/font6.fntdata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font" Target="fonts/font2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font" Target="fonts/font5.fntdata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stor Julio Hernandez Bocker" userId="d7eb0401-c66a-46e7-bf78-bc7ceb5d99c7" providerId="ADAL" clId="{EB16DD83-87DD-47B6-B66F-148930922EB8}"/>
    <pc:docChg chg="modSld">
      <pc:chgData name="Nestor Julio Hernandez Bocker" userId="d7eb0401-c66a-46e7-bf78-bc7ceb5d99c7" providerId="ADAL" clId="{EB16DD83-87DD-47B6-B66F-148930922EB8}" dt="2024-02-29T17:38:41.012" v="2" actId="20577"/>
      <pc:docMkLst>
        <pc:docMk/>
      </pc:docMkLst>
      <pc:sldChg chg="modSp mod">
        <pc:chgData name="Nestor Julio Hernandez Bocker" userId="d7eb0401-c66a-46e7-bf78-bc7ceb5d99c7" providerId="ADAL" clId="{EB16DD83-87DD-47B6-B66F-148930922EB8}" dt="2024-02-29T17:37:26.889" v="0" actId="6549"/>
        <pc:sldMkLst>
          <pc:docMk/>
          <pc:sldMk cId="3675170584" sldId="279"/>
        </pc:sldMkLst>
        <pc:spChg chg="mod">
          <ac:chgData name="Nestor Julio Hernandez Bocker" userId="d7eb0401-c66a-46e7-bf78-bc7ceb5d99c7" providerId="ADAL" clId="{EB16DD83-87DD-47B6-B66F-148930922EB8}" dt="2024-02-29T17:37:26.889" v="0" actId="6549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d7eb0401-c66a-46e7-bf78-bc7ceb5d99c7" providerId="ADAL" clId="{EB16DD83-87DD-47B6-B66F-148930922EB8}" dt="2024-02-29T17:38:41.012" v="2" actId="20577"/>
        <pc:sldMkLst>
          <pc:docMk/>
          <pc:sldMk cId="1481064699" sldId="286"/>
        </pc:sldMkLst>
        <pc:spChg chg="mod">
          <ac:chgData name="Nestor Julio Hernandez Bocker" userId="d7eb0401-c66a-46e7-bf78-bc7ceb5d99c7" providerId="ADAL" clId="{EB16DD83-87DD-47B6-B66F-148930922EB8}" dt="2024-02-29T17:38:41.012" v="2" actId="20577"/>
          <ac:spMkLst>
            <pc:docMk/>
            <pc:sldMk cId="1481064699" sldId="286"/>
            <ac:spMk id="8" creationId="{2CC749D1-3BF6-BB4C-AF95-0DF8B9F37233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2-Empleo/Empleo.xlsb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2-Empleo/Empleo.xlsb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2-Empleo/Empleo.xlsb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2-Empleo/Empleo.xlsb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5.xml"/><Relationship Id="rId1" Type="http://schemas.microsoft.com/office/2011/relationships/chartStyle" Target="style5.xml"/><Relationship Id="rId5" Type="http://schemas.openxmlformats.org/officeDocument/2006/relationships/chartUserShapes" Target="../drawings/drawing1.xml"/><Relationship Id="rId4" Type="http://schemas.openxmlformats.org/officeDocument/2006/relationships/oleObject" Target="https://d.docs.live.net/a413b3be1cc3406f/4-INDICADORES%20ECON&#211;MICOS/2-Empleo/Empleo.xlsb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6.xml"/><Relationship Id="rId1" Type="http://schemas.microsoft.com/office/2011/relationships/chartStyle" Target="style6.xml"/><Relationship Id="rId5" Type="http://schemas.openxmlformats.org/officeDocument/2006/relationships/chartUserShapes" Target="../drawings/drawing2.xml"/><Relationship Id="rId4" Type="http://schemas.openxmlformats.org/officeDocument/2006/relationships/oleObject" Target="https://d.docs.live.net/a413b3be1cc3406f/4-INDICADORES%20ECON&#211;MICOS/2-Empleo/Empleo.xlsb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12-Informalidad/Informalidad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12-Informalidad/Informalidad.xlsx" TargetMode="Externa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chartUserShapes" Target="../drawings/drawing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244782788939404E-2"/>
          <c:y val="1.6852819278983334E-2"/>
          <c:w val="0.93296205047004876"/>
          <c:h val="0.71341210626199802"/>
        </c:manualLayout>
      </c:layout>
      <c:lineChart>
        <c:grouping val="standard"/>
        <c:varyColors val="0"/>
        <c:ser>
          <c:idx val="0"/>
          <c:order val="0"/>
          <c:tx>
            <c:strRef>
              <c:f>Salida!$C$5</c:f>
              <c:strCache>
                <c:ptCount val="1"/>
                <c:pt idx="0">
                  <c:v> TD Nacional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 rtl="0">
                    <a:defRPr lang="en-US" sz="800" b="1" i="0" u="none" strike="noStrike" kern="1200" baseline="0">
                      <a:solidFill>
                        <a:srgbClr val="0070C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968D-4430-A563-42700461F24E}"/>
                </c:ext>
              </c:extLst>
            </c:dLbl>
            <c:dLbl>
              <c:idx val="21"/>
              <c:layout>
                <c:manualLayout>
                  <c:x val="0"/>
                  <c:y val="3.4814498780869521E-2"/>
                </c:manualLayout>
              </c:layout>
              <c:spPr>
                <a:solidFill>
                  <a:srgbClr val="0070C0">
                    <a:alpha val="30000"/>
                  </a:srgb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0070C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68D-4430-A563-42700461F24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Salida!$B$6:$B$27</c:f>
              <c:strCache>
                <c:ptCount val="22"/>
                <c:pt idx="0">
                  <c:v>Enero-2003</c:v>
                </c:pt>
                <c:pt idx="1">
                  <c:v>Enero-2004</c:v>
                </c:pt>
                <c:pt idx="2">
                  <c:v>Enero-2005</c:v>
                </c:pt>
                <c:pt idx="3">
                  <c:v>Enero-2006</c:v>
                </c:pt>
                <c:pt idx="4">
                  <c:v>Enero-2007</c:v>
                </c:pt>
                <c:pt idx="5">
                  <c:v>Enero-2008</c:v>
                </c:pt>
                <c:pt idx="6">
                  <c:v>Enero-2009</c:v>
                </c:pt>
                <c:pt idx="7">
                  <c:v>Enero-2010</c:v>
                </c:pt>
                <c:pt idx="8">
                  <c:v>Enero-2011</c:v>
                </c:pt>
                <c:pt idx="9">
                  <c:v>Enero-2012</c:v>
                </c:pt>
                <c:pt idx="10">
                  <c:v>Enero-2013</c:v>
                </c:pt>
                <c:pt idx="11">
                  <c:v>Enero-2014</c:v>
                </c:pt>
                <c:pt idx="12">
                  <c:v>Enero-2015</c:v>
                </c:pt>
                <c:pt idx="13">
                  <c:v>Enero-2016</c:v>
                </c:pt>
                <c:pt idx="14">
                  <c:v>Enero-2017</c:v>
                </c:pt>
                <c:pt idx="15">
                  <c:v>Enero-2018</c:v>
                </c:pt>
                <c:pt idx="16">
                  <c:v>Enero-2019</c:v>
                </c:pt>
                <c:pt idx="17">
                  <c:v>Enero-2020</c:v>
                </c:pt>
                <c:pt idx="18">
                  <c:v>Enero-2021</c:v>
                </c:pt>
                <c:pt idx="19">
                  <c:v>Enero-2022</c:v>
                </c:pt>
                <c:pt idx="20">
                  <c:v>Enero-2023</c:v>
                </c:pt>
                <c:pt idx="21">
                  <c:v>Enero-2024</c:v>
                </c:pt>
              </c:strCache>
            </c:strRef>
          </c:cat>
          <c:val>
            <c:numRef>
              <c:f>Salida!$C$6:$C$27</c:f>
              <c:numCache>
                <c:formatCode>0.0</c:formatCode>
                <c:ptCount val="22"/>
                <c:pt idx="0">
                  <c:v>16.2715</c:v>
                </c:pt>
                <c:pt idx="1">
                  <c:v>17.256399999999999</c:v>
                </c:pt>
                <c:pt idx="2">
                  <c:v>13.262600000000001</c:v>
                </c:pt>
                <c:pt idx="3">
                  <c:v>13.3696</c:v>
                </c:pt>
                <c:pt idx="4">
                  <c:v>14.279167506</c:v>
                </c:pt>
                <c:pt idx="5">
                  <c:v>13.297503735999999</c:v>
                </c:pt>
                <c:pt idx="6">
                  <c:v>14.472402367000001</c:v>
                </c:pt>
                <c:pt idx="7">
                  <c:v>14.8787</c:v>
                </c:pt>
                <c:pt idx="8">
                  <c:v>13.8965</c:v>
                </c:pt>
                <c:pt idx="9">
                  <c:v>12.7911</c:v>
                </c:pt>
                <c:pt idx="10">
                  <c:v>12.3415</c:v>
                </c:pt>
                <c:pt idx="11">
                  <c:v>11.532400000000001</c:v>
                </c:pt>
                <c:pt idx="12">
                  <c:v>11.1517</c:v>
                </c:pt>
                <c:pt idx="13">
                  <c:v>12.1784</c:v>
                </c:pt>
                <c:pt idx="14">
                  <c:v>11.956899999999999</c:v>
                </c:pt>
                <c:pt idx="15">
                  <c:v>12.1374</c:v>
                </c:pt>
                <c:pt idx="16">
                  <c:v>13.075200000000001</c:v>
                </c:pt>
                <c:pt idx="17">
                  <c:v>13.458500000000001</c:v>
                </c:pt>
                <c:pt idx="18">
                  <c:v>17.563265669</c:v>
                </c:pt>
                <c:pt idx="19">
                  <c:v>14.647251143</c:v>
                </c:pt>
                <c:pt idx="20">
                  <c:v>13.704360068</c:v>
                </c:pt>
                <c:pt idx="21">
                  <c:v>12.661635826705913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968D-4430-A563-42700461F24E}"/>
            </c:ext>
          </c:extLst>
        </c:ser>
        <c:ser>
          <c:idx val="1"/>
          <c:order val="1"/>
          <c:tx>
            <c:strRef>
              <c:f>Salida!$D$5</c:f>
              <c:strCache>
                <c:ptCount val="1"/>
                <c:pt idx="0">
                  <c:v> TD Cabeceras 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 rtl="0">
                    <a:defRPr lang="en-US" sz="800" b="1" i="0" u="none" strike="noStrike" kern="1200" baseline="0">
                      <a:solidFill>
                        <a:srgbClr val="ED7D3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968D-4430-A563-42700461F24E}"/>
                </c:ext>
              </c:extLst>
            </c:dLbl>
            <c:dLbl>
              <c:idx val="21"/>
              <c:layout>
                <c:manualLayout>
                  <c:x val="0"/>
                  <c:y val="-4.1144407650118585E-2"/>
                </c:manualLayout>
              </c:layout>
              <c:spPr>
                <a:solidFill>
                  <a:schemeClr val="accent2">
                    <a:alpha val="2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68D-4430-A563-42700461F24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Salida!$B$6:$B$27</c:f>
              <c:strCache>
                <c:ptCount val="22"/>
                <c:pt idx="0">
                  <c:v>Enero-2003</c:v>
                </c:pt>
                <c:pt idx="1">
                  <c:v>Enero-2004</c:v>
                </c:pt>
                <c:pt idx="2">
                  <c:v>Enero-2005</c:v>
                </c:pt>
                <c:pt idx="3">
                  <c:v>Enero-2006</c:v>
                </c:pt>
                <c:pt idx="4">
                  <c:v>Enero-2007</c:v>
                </c:pt>
                <c:pt idx="5">
                  <c:v>Enero-2008</c:v>
                </c:pt>
                <c:pt idx="6">
                  <c:v>Enero-2009</c:v>
                </c:pt>
                <c:pt idx="7">
                  <c:v>Enero-2010</c:v>
                </c:pt>
                <c:pt idx="8">
                  <c:v>Enero-2011</c:v>
                </c:pt>
                <c:pt idx="9">
                  <c:v>Enero-2012</c:v>
                </c:pt>
                <c:pt idx="10">
                  <c:v>Enero-2013</c:v>
                </c:pt>
                <c:pt idx="11">
                  <c:v>Enero-2014</c:v>
                </c:pt>
                <c:pt idx="12">
                  <c:v>Enero-2015</c:v>
                </c:pt>
                <c:pt idx="13">
                  <c:v>Enero-2016</c:v>
                </c:pt>
                <c:pt idx="14">
                  <c:v>Enero-2017</c:v>
                </c:pt>
                <c:pt idx="15">
                  <c:v>Enero-2018</c:v>
                </c:pt>
                <c:pt idx="16">
                  <c:v>Enero-2019</c:v>
                </c:pt>
                <c:pt idx="17">
                  <c:v>Enero-2020</c:v>
                </c:pt>
                <c:pt idx="18">
                  <c:v>Enero-2021</c:v>
                </c:pt>
                <c:pt idx="19">
                  <c:v>Enero-2022</c:v>
                </c:pt>
                <c:pt idx="20">
                  <c:v>Enero-2023</c:v>
                </c:pt>
                <c:pt idx="21">
                  <c:v>Enero-2024</c:v>
                </c:pt>
              </c:strCache>
            </c:strRef>
          </c:cat>
          <c:val>
            <c:numRef>
              <c:f>Salida!$D$6:$D$27</c:f>
              <c:numCache>
                <c:formatCode>0.0</c:formatCode>
                <c:ptCount val="22"/>
                <c:pt idx="0">
                  <c:v>18.124600000000001</c:v>
                </c:pt>
                <c:pt idx="1">
                  <c:v>18.7074</c:v>
                </c:pt>
                <c:pt idx="2">
                  <c:v>14.8405</c:v>
                </c:pt>
                <c:pt idx="3">
                  <c:v>15.162699999999999</c:v>
                </c:pt>
                <c:pt idx="4">
                  <c:v>15.653468926752284</c:v>
                </c:pt>
                <c:pt idx="5">
                  <c:v>14.049332749579724</c:v>
                </c:pt>
                <c:pt idx="6">
                  <c:v>15.708028499287632</c:v>
                </c:pt>
                <c:pt idx="7">
                  <c:v>16.191199999999998</c:v>
                </c:pt>
                <c:pt idx="8">
                  <c:v>14.9297</c:v>
                </c:pt>
                <c:pt idx="9">
                  <c:v>13.854200000000001</c:v>
                </c:pt>
                <c:pt idx="10">
                  <c:v>13.625</c:v>
                </c:pt>
                <c:pt idx="11">
                  <c:v>12.562200000000001</c:v>
                </c:pt>
                <c:pt idx="12">
                  <c:v>12.146599999999999</c:v>
                </c:pt>
                <c:pt idx="13">
                  <c:v>13.642899999999999</c:v>
                </c:pt>
                <c:pt idx="14">
                  <c:v>13.295500000000001</c:v>
                </c:pt>
                <c:pt idx="15">
                  <c:v>13.5022</c:v>
                </c:pt>
                <c:pt idx="16">
                  <c:v>14.461399999999999</c:v>
                </c:pt>
                <c:pt idx="17">
                  <c:v>14.595800000000001</c:v>
                </c:pt>
                <c:pt idx="18">
                  <c:v>19.417143923000001</c:v>
                </c:pt>
                <c:pt idx="19">
                  <c:v>15.802908362</c:v>
                </c:pt>
                <c:pt idx="20">
                  <c:v>14.732731829</c:v>
                </c:pt>
                <c:pt idx="21">
                  <c:v>13.442087550156398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5-968D-4430-A563-42700461F24E}"/>
            </c:ext>
          </c:extLst>
        </c:ser>
        <c:ser>
          <c:idx val="2"/>
          <c:order val="2"/>
          <c:tx>
            <c:strRef>
              <c:f>Salida!$E$5</c:f>
              <c:strCache>
                <c:ptCount val="1"/>
                <c:pt idx="0">
                  <c:v> TD Rural 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 rtl="0">
                    <a:defRPr lang="en-US" sz="800" b="1" i="0" u="none" strike="noStrike" kern="1200" baseline="0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968D-4430-A563-42700461F24E}"/>
                </c:ext>
              </c:extLst>
            </c:dLbl>
            <c:dLbl>
              <c:idx val="21"/>
              <c:layout>
                <c:manualLayout>
                  <c:x val="-2.3239438468930325E-3"/>
                  <c:y val="5.0797643280228552E-2"/>
                </c:manualLayout>
              </c:layout>
              <c:spPr>
                <a:solidFill>
                  <a:schemeClr val="bg1">
                    <a:lumMod val="85000"/>
                    <a:alpha val="3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0701611862933055E-2"/>
                      <c:h val="6.045062970132797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968D-4430-A563-42700461F24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Salida!$B$6:$B$27</c:f>
              <c:strCache>
                <c:ptCount val="22"/>
                <c:pt idx="0">
                  <c:v>Enero-2003</c:v>
                </c:pt>
                <c:pt idx="1">
                  <c:v>Enero-2004</c:v>
                </c:pt>
                <c:pt idx="2">
                  <c:v>Enero-2005</c:v>
                </c:pt>
                <c:pt idx="3">
                  <c:v>Enero-2006</c:v>
                </c:pt>
                <c:pt idx="4">
                  <c:v>Enero-2007</c:v>
                </c:pt>
                <c:pt idx="5">
                  <c:v>Enero-2008</c:v>
                </c:pt>
                <c:pt idx="6">
                  <c:v>Enero-2009</c:v>
                </c:pt>
                <c:pt idx="7">
                  <c:v>Enero-2010</c:v>
                </c:pt>
                <c:pt idx="8">
                  <c:v>Enero-2011</c:v>
                </c:pt>
                <c:pt idx="9">
                  <c:v>Enero-2012</c:v>
                </c:pt>
                <c:pt idx="10">
                  <c:v>Enero-2013</c:v>
                </c:pt>
                <c:pt idx="11">
                  <c:v>Enero-2014</c:v>
                </c:pt>
                <c:pt idx="12">
                  <c:v>Enero-2015</c:v>
                </c:pt>
                <c:pt idx="13">
                  <c:v>Enero-2016</c:v>
                </c:pt>
                <c:pt idx="14">
                  <c:v>Enero-2017</c:v>
                </c:pt>
                <c:pt idx="15">
                  <c:v>Enero-2018</c:v>
                </c:pt>
                <c:pt idx="16">
                  <c:v>Enero-2019</c:v>
                </c:pt>
                <c:pt idx="17">
                  <c:v>Enero-2020</c:v>
                </c:pt>
                <c:pt idx="18">
                  <c:v>Enero-2021</c:v>
                </c:pt>
                <c:pt idx="19">
                  <c:v>Enero-2022</c:v>
                </c:pt>
                <c:pt idx="20">
                  <c:v>Enero-2023</c:v>
                </c:pt>
                <c:pt idx="21">
                  <c:v>Enero-2024</c:v>
                </c:pt>
              </c:strCache>
            </c:strRef>
          </c:cat>
          <c:val>
            <c:numRef>
              <c:f>Salida!$E$6:$E$27</c:f>
              <c:numCache>
                <c:formatCode>0.0</c:formatCode>
                <c:ptCount val="22"/>
                <c:pt idx="0">
                  <c:v>10.738113028327977</c:v>
                </c:pt>
                <c:pt idx="1">
                  <c:v>12.740850121203232</c:v>
                </c:pt>
                <c:pt idx="2">
                  <c:v>8.1279995882602822</c:v>
                </c:pt>
                <c:pt idx="3">
                  <c:v>7.4694742116591328</c:v>
                </c:pt>
                <c:pt idx="4">
                  <c:v>9.387747719527356</c:v>
                </c:pt>
                <c:pt idx="5">
                  <c:v>10.543577189368735</c:v>
                </c:pt>
                <c:pt idx="6">
                  <c:v>9.9212803542216026</c:v>
                </c:pt>
                <c:pt idx="7">
                  <c:v>10.315920545814812</c:v>
                </c:pt>
                <c:pt idx="8">
                  <c:v>10.293874532598526</c:v>
                </c:pt>
                <c:pt idx="9">
                  <c:v>9.099904380039419</c:v>
                </c:pt>
                <c:pt idx="10">
                  <c:v>7.7996946165040573</c:v>
                </c:pt>
                <c:pt idx="11">
                  <c:v>7.7695871673827082</c:v>
                </c:pt>
                <c:pt idx="12">
                  <c:v>7.4785712766928736</c:v>
                </c:pt>
                <c:pt idx="13">
                  <c:v>6.7699486514700178</c:v>
                </c:pt>
                <c:pt idx="14">
                  <c:v>7.1177950465480215</c:v>
                </c:pt>
                <c:pt idx="15">
                  <c:v>7.1905439117238581</c:v>
                </c:pt>
                <c:pt idx="16">
                  <c:v>7.9203615844943771</c:v>
                </c:pt>
                <c:pt idx="17">
                  <c:v>9.0741056460091514</c:v>
                </c:pt>
                <c:pt idx="18">
                  <c:v>9.9806044276197756</c:v>
                </c:pt>
                <c:pt idx="19">
                  <c:v>10.09606572467812</c:v>
                </c:pt>
                <c:pt idx="20">
                  <c:v>9.6907149113317566</c:v>
                </c:pt>
                <c:pt idx="21">
                  <c:v>9.5199715752035576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8-968D-4430-A563-42700461F24E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828963568"/>
        <c:axId val="1257264512"/>
      </c:lineChart>
      <c:catAx>
        <c:axId val="828963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800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257264512"/>
        <c:crosses val="autoZero"/>
        <c:auto val="1"/>
        <c:lblAlgn val="ctr"/>
        <c:lblOffset val="100"/>
        <c:noMultiLvlLbl val="0"/>
      </c:catAx>
      <c:valAx>
        <c:axId val="125726451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/>
                  <a:t>Tasa de desemploe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828963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5375848610204363"/>
          <c:y val="0.95074750800271846"/>
          <c:w val="0.28831436299952834"/>
          <c:h val="4.925249199728156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836569060583987E-2"/>
          <c:y val="1.8429552107941217E-2"/>
          <c:w val="0.91851514652345823"/>
          <c:h val="0.70607731200081736"/>
        </c:manualLayout>
      </c:layout>
      <c:lineChart>
        <c:grouping val="standard"/>
        <c:varyColors val="0"/>
        <c:ser>
          <c:idx val="1"/>
          <c:order val="0"/>
          <c:tx>
            <c:strRef>
              <c:f>Salida!$AT$5</c:f>
              <c:strCache>
                <c:ptCount val="1"/>
                <c:pt idx="0">
                  <c:v> Ocupados Nacional 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3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Salida!$AS$6:$AS$27</c:f>
              <c:strCache>
                <c:ptCount val="22"/>
                <c:pt idx="0">
                  <c:v>Enero-2003</c:v>
                </c:pt>
                <c:pt idx="1">
                  <c:v>Enero-2004</c:v>
                </c:pt>
                <c:pt idx="2">
                  <c:v>Enero-2005</c:v>
                </c:pt>
                <c:pt idx="3">
                  <c:v>Enero-2006</c:v>
                </c:pt>
                <c:pt idx="4">
                  <c:v>Enero-2007</c:v>
                </c:pt>
                <c:pt idx="5">
                  <c:v>Enero-2008</c:v>
                </c:pt>
                <c:pt idx="6">
                  <c:v>Enero-2009</c:v>
                </c:pt>
                <c:pt idx="7">
                  <c:v>Enero-2010</c:v>
                </c:pt>
                <c:pt idx="8">
                  <c:v>Enero-2011</c:v>
                </c:pt>
                <c:pt idx="9">
                  <c:v>Enero-2012</c:v>
                </c:pt>
                <c:pt idx="10">
                  <c:v>Enero-2013</c:v>
                </c:pt>
                <c:pt idx="11">
                  <c:v>Enero-2014</c:v>
                </c:pt>
                <c:pt idx="12">
                  <c:v>Enero-2015</c:v>
                </c:pt>
                <c:pt idx="13">
                  <c:v>Enero-2016</c:v>
                </c:pt>
                <c:pt idx="14">
                  <c:v>Enero-2017</c:v>
                </c:pt>
                <c:pt idx="15">
                  <c:v>Enero-2018</c:v>
                </c:pt>
                <c:pt idx="16">
                  <c:v>Enero-2019</c:v>
                </c:pt>
                <c:pt idx="17">
                  <c:v>Enero-2020</c:v>
                </c:pt>
                <c:pt idx="18">
                  <c:v>Enero-2021</c:v>
                </c:pt>
                <c:pt idx="19">
                  <c:v>Enero-2022</c:v>
                </c:pt>
                <c:pt idx="20">
                  <c:v>Enero-2023</c:v>
                </c:pt>
                <c:pt idx="21">
                  <c:v>Enero-2024</c:v>
                </c:pt>
              </c:strCache>
            </c:strRef>
          </c:cat>
          <c:val>
            <c:numRef>
              <c:f>Salida!$AT$6:$AT$27</c:f>
              <c:numCache>
                <c:formatCode>0.0</c:formatCode>
                <c:ptCount val="22"/>
                <c:pt idx="0">
                  <c:v>15.347740999999999</c:v>
                </c:pt>
                <c:pt idx="1">
                  <c:v>15.604545</c:v>
                </c:pt>
                <c:pt idx="2">
                  <c:v>16.059539000000001</c:v>
                </c:pt>
                <c:pt idx="3">
                  <c:v>16.319113999999999</c:v>
                </c:pt>
                <c:pt idx="4">
                  <c:v>15.572558000000001</c:v>
                </c:pt>
                <c:pt idx="5">
                  <c:v>16.271422000000001</c:v>
                </c:pt>
                <c:pt idx="6">
                  <c:v>16.579850999999998</c:v>
                </c:pt>
                <c:pt idx="7">
                  <c:v>17.699411000000001</c:v>
                </c:pt>
                <c:pt idx="8">
                  <c:v>18.369335</c:v>
                </c:pt>
                <c:pt idx="9">
                  <c:v>19.100206</c:v>
                </c:pt>
                <c:pt idx="10">
                  <c:v>19.322462999999999</c:v>
                </c:pt>
                <c:pt idx="11">
                  <c:v>19.74729</c:v>
                </c:pt>
                <c:pt idx="12">
                  <c:v>19.998214000000001</c:v>
                </c:pt>
                <c:pt idx="13">
                  <c:v>20.246302</c:v>
                </c:pt>
                <c:pt idx="14">
                  <c:v>20.355922</c:v>
                </c:pt>
                <c:pt idx="15">
                  <c:v>20.419275000000003</c:v>
                </c:pt>
                <c:pt idx="16">
                  <c:v>20.603150000000003</c:v>
                </c:pt>
                <c:pt idx="17">
                  <c:v>20.700828000000001</c:v>
                </c:pt>
                <c:pt idx="18">
                  <c:v>19.105577</c:v>
                </c:pt>
                <c:pt idx="19">
                  <c:v>20.695785000000001</c:v>
                </c:pt>
                <c:pt idx="20">
                  <c:v>21.491565999999999</c:v>
                </c:pt>
                <c:pt idx="21">
                  <c:v>22.024602220644805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A6D9-4911-B78C-C05835F949A0}"/>
            </c:ext>
          </c:extLst>
        </c:ser>
        <c:ser>
          <c:idx val="2"/>
          <c:order val="1"/>
          <c:tx>
            <c:strRef>
              <c:f>Salida!$AU$5</c:f>
              <c:strCache>
                <c:ptCount val="1"/>
                <c:pt idx="0">
                  <c:v> Ocupados Cabeceras 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3"/>
            <c:spPr>
              <a:solidFill>
                <a:srgbClr val="0070C0"/>
              </a:solidFill>
              <a:ln w="9525">
                <a:solidFill>
                  <a:srgbClr val="0070C0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Salida!$AS$6:$AS$27</c:f>
              <c:strCache>
                <c:ptCount val="22"/>
                <c:pt idx="0">
                  <c:v>Enero-2003</c:v>
                </c:pt>
                <c:pt idx="1">
                  <c:v>Enero-2004</c:v>
                </c:pt>
                <c:pt idx="2">
                  <c:v>Enero-2005</c:v>
                </c:pt>
                <c:pt idx="3">
                  <c:v>Enero-2006</c:v>
                </c:pt>
                <c:pt idx="4">
                  <c:v>Enero-2007</c:v>
                </c:pt>
                <c:pt idx="5">
                  <c:v>Enero-2008</c:v>
                </c:pt>
                <c:pt idx="6">
                  <c:v>Enero-2009</c:v>
                </c:pt>
                <c:pt idx="7">
                  <c:v>Enero-2010</c:v>
                </c:pt>
                <c:pt idx="8">
                  <c:v>Enero-2011</c:v>
                </c:pt>
                <c:pt idx="9">
                  <c:v>Enero-2012</c:v>
                </c:pt>
                <c:pt idx="10">
                  <c:v>Enero-2013</c:v>
                </c:pt>
                <c:pt idx="11">
                  <c:v>Enero-2014</c:v>
                </c:pt>
                <c:pt idx="12">
                  <c:v>Enero-2015</c:v>
                </c:pt>
                <c:pt idx="13">
                  <c:v>Enero-2016</c:v>
                </c:pt>
                <c:pt idx="14">
                  <c:v>Enero-2017</c:v>
                </c:pt>
                <c:pt idx="15">
                  <c:v>Enero-2018</c:v>
                </c:pt>
                <c:pt idx="16">
                  <c:v>Enero-2019</c:v>
                </c:pt>
                <c:pt idx="17">
                  <c:v>Enero-2020</c:v>
                </c:pt>
                <c:pt idx="18">
                  <c:v>Enero-2021</c:v>
                </c:pt>
                <c:pt idx="19">
                  <c:v>Enero-2022</c:v>
                </c:pt>
                <c:pt idx="20">
                  <c:v>Enero-2023</c:v>
                </c:pt>
                <c:pt idx="21">
                  <c:v>Enero-2024</c:v>
                </c:pt>
              </c:strCache>
            </c:strRef>
          </c:cat>
          <c:val>
            <c:numRef>
              <c:f>Salida!$AU$6:$AU$27</c:f>
              <c:numCache>
                <c:formatCode>0.0</c:formatCode>
                <c:ptCount val="22"/>
                <c:pt idx="0">
                  <c:v>11.242977000000002</c:v>
                </c:pt>
                <c:pt idx="1">
                  <c:v>11.602753</c:v>
                </c:pt>
                <c:pt idx="2">
                  <c:v>12.061028</c:v>
                </c:pt>
                <c:pt idx="3">
                  <c:v>12.256515</c:v>
                </c:pt>
                <c:pt idx="4">
                  <c:v>11.96202669</c:v>
                </c:pt>
                <c:pt idx="5">
                  <c:v>12.671085354000001</c:v>
                </c:pt>
                <c:pt idx="6">
                  <c:v>12.851216345999999</c:v>
                </c:pt>
                <c:pt idx="7">
                  <c:v>13.533503000000001</c:v>
                </c:pt>
                <c:pt idx="8">
                  <c:v>14.104277</c:v>
                </c:pt>
                <c:pt idx="9">
                  <c:v>14.648361000000001</c:v>
                </c:pt>
                <c:pt idx="10">
                  <c:v>14.844438999999999</c:v>
                </c:pt>
                <c:pt idx="11">
                  <c:v>15.323663</c:v>
                </c:pt>
                <c:pt idx="12">
                  <c:v>15.559901</c:v>
                </c:pt>
                <c:pt idx="13">
                  <c:v>15.666551999999999</c:v>
                </c:pt>
                <c:pt idx="14">
                  <c:v>15.702935</c:v>
                </c:pt>
                <c:pt idx="15">
                  <c:v>15.755132999999999</c:v>
                </c:pt>
                <c:pt idx="16">
                  <c:v>15.977986999999999</c:v>
                </c:pt>
                <c:pt idx="17">
                  <c:v>16.220890999999998</c:v>
                </c:pt>
                <c:pt idx="18">
                  <c:v>15.006902999999999</c:v>
                </c:pt>
                <c:pt idx="19">
                  <c:v>16.28134</c:v>
                </c:pt>
                <c:pt idx="20">
                  <c:v>16.904259</c:v>
                </c:pt>
                <c:pt idx="21">
                  <c:v>17.484335557086702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A6D9-4911-B78C-C05835F949A0}"/>
            </c:ext>
          </c:extLst>
        </c:ser>
        <c:ser>
          <c:idx val="3"/>
          <c:order val="2"/>
          <c:tx>
            <c:strRef>
              <c:f>Salida!$AV$5</c:f>
              <c:strCache>
                <c:ptCount val="1"/>
                <c:pt idx="0">
                  <c:v> Ocupados Rural </c:v>
                </c:pt>
              </c:strCache>
            </c:strRef>
          </c:tx>
          <c:spPr>
            <a:ln w="28575" cap="rnd">
              <a:solidFill>
                <a:schemeClr val="bg2">
                  <a:lumMod val="50000"/>
                </a:schemeClr>
              </a:solidFill>
              <a:round/>
            </a:ln>
            <a:effectLst/>
          </c:spPr>
          <c:marker>
            <c:symbol val="circle"/>
            <c:size val="3"/>
            <c:spPr>
              <a:solidFill>
                <a:schemeClr val="bg2">
                  <a:lumMod val="50000"/>
                </a:schemeClr>
              </a:solidFill>
              <a:ln w="9525">
                <a:solidFill>
                  <a:schemeClr val="bg2">
                    <a:lumMod val="5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Salida!$AS$6:$AS$27</c:f>
              <c:strCache>
                <c:ptCount val="22"/>
                <c:pt idx="0">
                  <c:v>Enero-2003</c:v>
                </c:pt>
                <c:pt idx="1">
                  <c:v>Enero-2004</c:v>
                </c:pt>
                <c:pt idx="2">
                  <c:v>Enero-2005</c:v>
                </c:pt>
                <c:pt idx="3">
                  <c:v>Enero-2006</c:v>
                </c:pt>
                <c:pt idx="4">
                  <c:v>Enero-2007</c:v>
                </c:pt>
                <c:pt idx="5">
                  <c:v>Enero-2008</c:v>
                </c:pt>
                <c:pt idx="6">
                  <c:v>Enero-2009</c:v>
                </c:pt>
                <c:pt idx="7">
                  <c:v>Enero-2010</c:v>
                </c:pt>
                <c:pt idx="8">
                  <c:v>Enero-2011</c:v>
                </c:pt>
                <c:pt idx="9">
                  <c:v>Enero-2012</c:v>
                </c:pt>
                <c:pt idx="10">
                  <c:v>Enero-2013</c:v>
                </c:pt>
                <c:pt idx="11">
                  <c:v>Enero-2014</c:v>
                </c:pt>
                <c:pt idx="12">
                  <c:v>Enero-2015</c:v>
                </c:pt>
                <c:pt idx="13">
                  <c:v>Enero-2016</c:v>
                </c:pt>
                <c:pt idx="14">
                  <c:v>Enero-2017</c:v>
                </c:pt>
                <c:pt idx="15">
                  <c:v>Enero-2018</c:v>
                </c:pt>
                <c:pt idx="16">
                  <c:v>Enero-2019</c:v>
                </c:pt>
                <c:pt idx="17">
                  <c:v>Enero-2020</c:v>
                </c:pt>
                <c:pt idx="18">
                  <c:v>Enero-2021</c:v>
                </c:pt>
                <c:pt idx="19">
                  <c:v>Enero-2022</c:v>
                </c:pt>
                <c:pt idx="20">
                  <c:v>Enero-2023</c:v>
                </c:pt>
                <c:pt idx="21">
                  <c:v>Enero-2024</c:v>
                </c:pt>
              </c:strCache>
            </c:strRef>
          </c:cat>
          <c:val>
            <c:numRef>
              <c:f>Salida!$AV$6:$AV$27</c:f>
              <c:numCache>
                <c:formatCode>0.0</c:formatCode>
                <c:ptCount val="22"/>
                <c:pt idx="0">
                  <c:v>4.1047639999999994</c:v>
                </c:pt>
                <c:pt idx="1">
                  <c:v>4.0017919999999991</c:v>
                </c:pt>
                <c:pt idx="2">
                  <c:v>3.9985110000000006</c:v>
                </c:pt>
                <c:pt idx="3">
                  <c:v>4.0625990000000005</c:v>
                </c:pt>
                <c:pt idx="4">
                  <c:v>3.6105313100000003</c:v>
                </c:pt>
                <c:pt idx="5">
                  <c:v>3.6003366459999997</c:v>
                </c:pt>
                <c:pt idx="6">
                  <c:v>3.7286346539999995</c:v>
                </c:pt>
                <c:pt idx="7">
                  <c:v>4.1659079999999991</c:v>
                </c:pt>
                <c:pt idx="8">
                  <c:v>4.2650579999999989</c:v>
                </c:pt>
                <c:pt idx="9">
                  <c:v>4.4518449999999978</c:v>
                </c:pt>
                <c:pt idx="10">
                  <c:v>4.4780239999999996</c:v>
                </c:pt>
                <c:pt idx="11">
                  <c:v>4.4236270000000006</c:v>
                </c:pt>
                <c:pt idx="12">
                  <c:v>4.438313</c:v>
                </c:pt>
                <c:pt idx="13">
                  <c:v>4.5797499999999998</c:v>
                </c:pt>
                <c:pt idx="14">
                  <c:v>4.6529869999999995</c:v>
                </c:pt>
                <c:pt idx="15">
                  <c:v>4.6641420000000018</c:v>
                </c:pt>
                <c:pt idx="16">
                  <c:v>4.6251630000000024</c:v>
                </c:pt>
                <c:pt idx="17">
                  <c:v>4.4799370000000014</c:v>
                </c:pt>
                <c:pt idx="18">
                  <c:v>4.0986740000000008</c:v>
                </c:pt>
                <c:pt idx="19">
                  <c:v>4.4144449999999997</c:v>
                </c:pt>
                <c:pt idx="20">
                  <c:v>4.5873070000000009</c:v>
                </c:pt>
                <c:pt idx="21">
                  <c:v>4.5402666635581044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A6D9-4911-B78C-C05835F949A0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614634496"/>
        <c:axId val="1614622848"/>
      </c:lineChart>
      <c:catAx>
        <c:axId val="1614634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700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614622848"/>
        <c:crosses val="autoZero"/>
        <c:auto val="1"/>
        <c:lblAlgn val="ctr"/>
        <c:lblOffset val="100"/>
        <c:noMultiLvlLbl val="0"/>
      </c:catAx>
      <c:valAx>
        <c:axId val="161462284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accent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 sz="900" dirty="0">
                    <a:latin typeface="+mn-lt"/>
                  </a:rPr>
                  <a:t>Población ocupada (millones de personas)</a:t>
                </a:r>
              </a:p>
            </c:rich>
          </c:tx>
          <c:layout>
            <c:manualLayout>
              <c:xMode val="edge"/>
              <c:yMode val="edge"/>
              <c:x val="7.7517712266657783E-3"/>
              <c:y val="6.4164970303652799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accent1">
                      <a:lumMod val="50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614634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661195567258382"/>
          <c:y val="0.94147777876153305"/>
          <c:w val="0.46776088654832365"/>
          <c:h val="5.85222212384669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700" b="0" i="0" u="none" strike="noStrike" kern="1200" baseline="0">
              <a:solidFill>
                <a:schemeClr val="accent1">
                  <a:lumMod val="50000"/>
                </a:schemeClr>
              </a:solidFill>
              <a:latin typeface="+mj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800">
          <a:solidFill>
            <a:schemeClr val="accent1">
              <a:lumMod val="50000"/>
            </a:schemeClr>
          </a:solidFill>
          <a:latin typeface="+mj-lt"/>
        </a:defRPr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Salida!$B$49</c:f>
              <c:strCache>
                <c:ptCount val="1"/>
                <c:pt idx="0">
                  <c:v>Enero-2023</c:v>
                </c:pt>
              </c:strCache>
            </c:strRef>
          </c:tx>
          <c:spPr>
            <a:solidFill>
              <a:srgbClr val="DEEBF7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Salida!$C$48:$E$48</c:f>
              <c:strCache>
                <c:ptCount val="3"/>
                <c:pt idx="0">
                  <c:v>TD Nacional</c:v>
                </c:pt>
                <c:pt idx="1">
                  <c:v>TD Cabeceras</c:v>
                </c:pt>
                <c:pt idx="2">
                  <c:v>TD Rural</c:v>
                </c:pt>
              </c:strCache>
            </c:strRef>
          </c:cat>
          <c:val>
            <c:numRef>
              <c:f>Salida!$C$49:$E$49</c:f>
              <c:numCache>
                <c:formatCode>0.0</c:formatCode>
                <c:ptCount val="3"/>
                <c:pt idx="0">
                  <c:v>13.704360068</c:v>
                </c:pt>
                <c:pt idx="1">
                  <c:v>14.732731829</c:v>
                </c:pt>
                <c:pt idx="2">
                  <c:v>9.6907149113317566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D9-4EDF-918F-9A4779FAA9A0}"/>
            </c:ext>
          </c:extLst>
        </c:ser>
        <c:ser>
          <c:idx val="1"/>
          <c:order val="1"/>
          <c:tx>
            <c:strRef>
              <c:f>Salida!$B$50</c:f>
              <c:strCache>
                <c:ptCount val="1"/>
                <c:pt idx="0">
                  <c:v>Enero-2024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Salida!$C$48:$E$48</c:f>
              <c:strCache>
                <c:ptCount val="3"/>
                <c:pt idx="0">
                  <c:v>TD Nacional</c:v>
                </c:pt>
                <c:pt idx="1">
                  <c:v>TD Cabeceras</c:v>
                </c:pt>
                <c:pt idx="2">
                  <c:v>TD Rural</c:v>
                </c:pt>
              </c:strCache>
            </c:strRef>
          </c:cat>
          <c:val>
            <c:numRef>
              <c:f>Salida!$C$50:$E$50</c:f>
              <c:numCache>
                <c:formatCode>0.0</c:formatCode>
                <c:ptCount val="3"/>
                <c:pt idx="0">
                  <c:v>12.661635826705913</c:v>
                </c:pt>
                <c:pt idx="1">
                  <c:v>13.442087550156398</c:v>
                </c:pt>
                <c:pt idx="2">
                  <c:v>9.5199715752035576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3D9-4EDF-918F-9A4779FAA9A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1"/>
        <c:overlap val="-27"/>
        <c:axId val="150229856"/>
        <c:axId val="150229440"/>
      </c:barChart>
      <c:catAx>
        <c:axId val="150229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50229440"/>
        <c:crosses val="autoZero"/>
        <c:auto val="1"/>
        <c:lblAlgn val="ctr"/>
        <c:lblOffset val="100"/>
        <c:noMultiLvlLbl val="0"/>
      </c:catAx>
      <c:valAx>
        <c:axId val="15022944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s-CO" sz="800" dirty="0"/>
                  <a:t>Tasa de desocupación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800" b="0" i="0" u="none" strike="noStrike" kern="1200" baseline="0">
                  <a:solidFill>
                    <a:srgbClr val="27689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50229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27689D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CO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rgbClr val="27689D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Salida!$B$55</c:f>
              <c:strCache>
                <c:ptCount val="1"/>
                <c:pt idx="0">
                  <c:v>Noviembre 22 - Enero 23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Salida!$C$54:$E$54</c:f>
              <c:strCache>
                <c:ptCount val="3"/>
                <c:pt idx="0">
                  <c:v>TD Nacional</c:v>
                </c:pt>
                <c:pt idx="1">
                  <c:v>TD Cabeceras</c:v>
                </c:pt>
                <c:pt idx="2">
                  <c:v>TD Rural</c:v>
                </c:pt>
              </c:strCache>
            </c:strRef>
          </c:cat>
          <c:val>
            <c:numRef>
              <c:f>Salida!$C$55:$E$55</c:f>
              <c:numCache>
                <c:formatCode>0.0</c:formatCode>
                <c:ptCount val="3"/>
                <c:pt idx="0">
                  <c:v>10.554167961438136</c:v>
                </c:pt>
                <c:pt idx="1">
                  <c:v>11.190307683471504</c:v>
                </c:pt>
                <c:pt idx="2">
                  <c:v>8.0080491839429193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A5-4D97-A8AD-5D28035A369F}"/>
            </c:ext>
          </c:extLst>
        </c:ser>
        <c:ser>
          <c:idx val="1"/>
          <c:order val="1"/>
          <c:tx>
            <c:strRef>
              <c:f>Salida!$B$56</c:f>
              <c:strCache>
                <c:ptCount val="1"/>
                <c:pt idx="0">
                  <c:v>Noviembre 23 - Enero 24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Salida!$C$54:$E$54</c:f>
              <c:strCache>
                <c:ptCount val="3"/>
                <c:pt idx="0">
                  <c:v>TD Nacional</c:v>
                </c:pt>
                <c:pt idx="1">
                  <c:v>TD Cabeceras</c:v>
                </c:pt>
                <c:pt idx="2">
                  <c:v>TD Rural</c:v>
                </c:pt>
              </c:strCache>
            </c:strRef>
          </c:cat>
          <c:val>
            <c:numRef>
              <c:f>Salida!$C$56:$E$56</c:f>
              <c:numCache>
                <c:formatCode>0.0</c:formatCode>
                <c:ptCount val="3"/>
                <c:pt idx="0">
                  <c:v>10.554167961438136</c:v>
                </c:pt>
                <c:pt idx="1">
                  <c:v>11.190307683471504</c:v>
                </c:pt>
                <c:pt idx="2">
                  <c:v>8.0080491839429193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BA5-4D97-A8AD-5D28035A369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1"/>
        <c:overlap val="-27"/>
        <c:axId val="150229856"/>
        <c:axId val="150229440"/>
      </c:barChart>
      <c:catAx>
        <c:axId val="150229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50229440"/>
        <c:crosses val="autoZero"/>
        <c:auto val="1"/>
        <c:lblAlgn val="ctr"/>
        <c:lblOffset val="100"/>
        <c:noMultiLvlLbl val="0"/>
      </c:catAx>
      <c:valAx>
        <c:axId val="15022944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s-CO" sz="800" dirty="0"/>
                  <a:t>Tasa de desocupación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800" b="0" i="0" u="none" strike="noStrike" kern="1200" baseline="0">
                  <a:solidFill>
                    <a:srgbClr val="27689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50229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27689D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27689D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9263934713695906"/>
          <c:y val="3.470932400593852E-2"/>
          <c:w val="0.46886963088241562"/>
          <c:h val="0.93651626131566579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D983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E32-44B4-9B65-985F6817AA9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Salida!$B$121:$B$135</c:f>
              <c:strCache>
                <c:ptCount val="15"/>
                <c:pt idx="0">
                  <c:v>Ocupados Total Nacional</c:v>
                </c:pt>
                <c:pt idx="1">
                  <c:v>No informa</c:v>
                </c:pt>
                <c:pt idx="2">
                  <c:v>Actividades inmobiliarias</c:v>
                </c:pt>
                <c:pt idx="3">
                  <c:v>Información y comunicaciones</c:v>
                </c:pt>
                <c:pt idx="4">
                  <c:v>Actividades financieras y de seguros</c:v>
                </c:pt>
                <c:pt idx="5">
                  <c:v>Suministro de electricidad, gas, agua y gestión de desechos</c:v>
                </c:pt>
                <c:pt idx="6">
                  <c:v>Construcción</c:v>
                </c:pt>
                <c:pt idx="7">
                  <c:v>Alojamiento y servicios de comida</c:v>
                </c:pt>
                <c:pt idx="8">
                  <c:v>Transporte y almacenamiento</c:v>
                </c:pt>
                <c:pt idx="9">
                  <c:v>Actividades profesionales, científicas, técnicas y de servicios administrativos</c:v>
                </c:pt>
                <c:pt idx="10">
                  <c:v>Actividades artísticas, entretenimiento, recreación y otras actividades de servicios</c:v>
                </c:pt>
                <c:pt idx="11">
                  <c:v>Industrias manufactureras</c:v>
                </c:pt>
                <c:pt idx="12">
                  <c:v>Administración pública y defensa, educación y atención de la salud humana</c:v>
                </c:pt>
                <c:pt idx="13">
                  <c:v>Agricultura, ganadería, caza, silvicultura y pesca</c:v>
                </c:pt>
                <c:pt idx="14">
                  <c:v>Comercio y reparación de vehículos</c:v>
                </c:pt>
              </c:strCache>
            </c:strRef>
          </c:cat>
          <c:val>
            <c:numRef>
              <c:f>Salida!$C$121:$C$135</c:f>
              <c:numCache>
                <c:formatCode>_-* #,##0_-;\-* #,##0_-;_-* "-"??_-;_-@_-</c:formatCode>
                <c:ptCount val="15"/>
                <c:pt idx="0">
                  <c:v>22024.602220644807</c:v>
                </c:pt>
                <c:pt idx="1">
                  <c:v>0.37918129100081954</c:v>
                </c:pt>
                <c:pt idx="2">
                  <c:v>283.84617013333559</c:v>
                </c:pt>
                <c:pt idx="3">
                  <c:v>361.86606099588676</c:v>
                </c:pt>
                <c:pt idx="4">
                  <c:v>422.54927367045786</c:v>
                </c:pt>
                <c:pt idx="5">
                  <c:v>571.03463662788931</c:v>
                </c:pt>
                <c:pt idx="6">
                  <c:v>1453.6677204486564</c:v>
                </c:pt>
                <c:pt idx="7">
                  <c:v>1547.5871443385918</c:v>
                </c:pt>
                <c:pt idx="8">
                  <c:v>1670.5325795693113</c:v>
                </c:pt>
                <c:pt idx="9">
                  <c:v>1851.8987991806068</c:v>
                </c:pt>
                <c:pt idx="10">
                  <c:v>1958.4049618807278</c:v>
                </c:pt>
                <c:pt idx="11">
                  <c:v>2385.2055829958822</c:v>
                </c:pt>
                <c:pt idx="12">
                  <c:v>2417.8316153702099</c:v>
                </c:pt>
                <c:pt idx="13">
                  <c:v>3201.5135059563904</c:v>
                </c:pt>
                <c:pt idx="14">
                  <c:v>3898.2849881858206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E32-44B4-9B65-985F6817AA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300711584"/>
        <c:axId val="300708056"/>
      </c:barChart>
      <c:catAx>
        <c:axId val="300711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300708056"/>
        <c:crosses val="autoZero"/>
        <c:auto val="1"/>
        <c:lblAlgn val="ctr"/>
        <c:lblOffset val="100"/>
        <c:noMultiLvlLbl val="0"/>
      </c:catAx>
      <c:valAx>
        <c:axId val="300708056"/>
        <c:scaling>
          <c:orientation val="minMax"/>
        </c:scaling>
        <c:delete val="1"/>
        <c:axPos val="b"/>
        <c:numFmt formatCode="_-* #,##0_-;\-* #,##0_-;_-* &quot;-&quot;??_-;_-@_-" sourceLinked="1"/>
        <c:majorTickMark val="none"/>
        <c:minorTickMark val="none"/>
        <c:tickLblPos val="nextTo"/>
        <c:crossAx val="300711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27689D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4">
    <c:autoUpdate val="0"/>
  </c:externalData>
  <c:userShapes r:id="rId5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5481501599143992"/>
          <c:y val="3.470932400593852E-2"/>
          <c:w val="0.50669396288833268"/>
          <c:h val="0.93651626131566579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D983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E22-49C5-9C62-D42D736AC0E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Salida!$B$137:$B$151</c:f>
              <c:strCache>
                <c:ptCount val="15"/>
                <c:pt idx="0">
                  <c:v>Ocupados Total Nacional</c:v>
                </c:pt>
                <c:pt idx="1">
                  <c:v>Información y comunicaciones</c:v>
                </c:pt>
                <c:pt idx="2">
                  <c:v>Actividades profesionales, científicas, técnicas y de servicios administrativos</c:v>
                </c:pt>
                <c:pt idx="3">
                  <c:v>Suministro de electricidad, gas, agua y gestión de desechos</c:v>
                </c:pt>
                <c:pt idx="4">
                  <c:v>Alojamiento y servicios de comida</c:v>
                </c:pt>
                <c:pt idx="5">
                  <c:v>Comercio y reparación de vehículos</c:v>
                </c:pt>
                <c:pt idx="6">
                  <c:v>No informa</c:v>
                </c:pt>
                <c:pt idx="7">
                  <c:v>Transporte y almacenamiento</c:v>
                </c:pt>
                <c:pt idx="8">
                  <c:v>Actividades inmobiliarias</c:v>
                </c:pt>
                <c:pt idx="9">
                  <c:v>Actividades financieras y de seguros</c:v>
                </c:pt>
                <c:pt idx="10">
                  <c:v>Construcción</c:v>
                </c:pt>
                <c:pt idx="11">
                  <c:v>Actividades artísticas, entretenimiento, recreación y otras actividades de servicios</c:v>
                </c:pt>
                <c:pt idx="12">
                  <c:v>Industrias manufactureras</c:v>
                </c:pt>
                <c:pt idx="13">
                  <c:v>Administración pública y defensa, educación y atención de la salud humana</c:v>
                </c:pt>
                <c:pt idx="14">
                  <c:v>Agricultura, ganadería, caza, silvicultura y pesca</c:v>
                </c:pt>
              </c:strCache>
            </c:strRef>
          </c:cat>
          <c:val>
            <c:numRef>
              <c:f>Salida!$C$137:$C$151</c:f>
              <c:numCache>
                <c:formatCode>_-* #,##0_-;\-* #,##0_-;_-* "-"??_-;_-@_-</c:formatCode>
                <c:ptCount val="15"/>
                <c:pt idx="0">
                  <c:v>533.03622064480805</c:v>
                </c:pt>
                <c:pt idx="1">
                  <c:v>-68.675939004113218</c:v>
                </c:pt>
                <c:pt idx="2">
                  <c:v>-61.646200819393243</c:v>
                </c:pt>
                <c:pt idx="3">
                  <c:v>-57.201363372110677</c:v>
                </c:pt>
                <c:pt idx="4">
                  <c:v>-43.95385566140817</c:v>
                </c:pt>
                <c:pt idx="5">
                  <c:v>-15.110011814179416</c:v>
                </c:pt>
                <c:pt idx="6">
                  <c:v>-3.7048187089991802</c:v>
                </c:pt>
                <c:pt idx="7">
                  <c:v>8.1445795693114178</c:v>
                </c:pt>
                <c:pt idx="8">
                  <c:v>38.404170133335583</c:v>
                </c:pt>
                <c:pt idx="9">
                  <c:v>42.394273670457892</c:v>
                </c:pt>
                <c:pt idx="10">
                  <c:v>51.360720448656366</c:v>
                </c:pt>
                <c:pt idx="11">
                  <c:v>109.54196188072774</c:v>
                </c:pt>
                <c:pt idx="12">
                  <c:v>115.15458299588227</c:v>
                </c:pt>
                <c:pt idx="13">
                  <c:v>174.07261537020986</c:v>
                </c:pt>
                <c:pt idx="14">
                  <c:v>244.25650595639036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E22-49C5-9C62-D42D736AC0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300711584"/>
        <c:axId val="300708056"/>
      </c:barChart>
      <c:catAx>
        <c:axId val="300711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300708056"/>
        <c:crosses val="autoZero"/>
        <c:auto val="1"/>
        <c:lblAlgn val="ctr"/>
        <c:lblOffset val="100"/>
        <c:noMultiLvlLbl val="0"/>
      </c:catAx>
      <c:valAx>
        <c:axId val="300708056"/>
        <c:scaling>
          <c:orientation val="minMax"/>
        </c:scaling>
        <c:delete val="1"/>
        <c:axPos val="b"/>
        <c:numFmt formatCode="_-* #,##0_-;\-* #,##0_-;_-* &quot;-&quot;??_-;_-@_-" sourceLinked="1"/>
        <c:majorTickMark val="none"/>
        <c:minorTickMark val="none"/>
        <c:tickLblPos val="nextTo"/>
        <c:crossAx val="300711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27689D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4">
    <c:autoUpdate val="0"/>
  </c:externalData>
  <c:userShapes r:id="rId5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654564552315373"/>
          <c:y val="4.6844956940866711E-2"/>
          <c:w val="0.84163785075303998"/>
          <c:h val="0.7220192758447013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'% informales'!$K$4</c:f>
              <c:strCache>
                <c:ptCount val="1"/>
                <c:pt idx="0">
                  <c:v>Oct - Dic-2022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rgbClr val="27689D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'% informales'!$J$5:$J$7</c:f>
              <c:strCache>
                <c:ptCount val="3"/>
                <c:pt idx="0">
                  <c:v> Nacional </c:v>
                </c:pt>
                <c:pt idx="1">
                  <c:v> Cabeceras </c:v>
                </c:pt>
                <c:pt idx="2">
                  <c:v>Centros poblados y rural disperso</c:v>
                </c:pt>
              </c:strCache>
            </c:strRef>
          </c:cat>
          <c:val>
            <c:numRef>
              <c:f>'% informales'!$K$5:$K$7</c:f>
              <c:numCache>
                <c:formatCode>_-* #,##0.0_-;\-* #,##0.0_-;_-* "-"??_-;_-@_-</c:formatCode>
                <c:ptCount val="3"/>
                <c:pt idx="0">
                  <c:v>57.600526668522456</c:v>
                </c:pt>
                <c:pt idx="1">
                  <c:v>50.513031771980245</c:v>
                </c:pt>
                <c:pt idx="2">
                  <c:v>84.689740100632562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8B-4694-AE50-B55691FB9927}"/>
            </c:ext>
          </c:extLst>
        </c:ser>
        <c:ser>
          <c:idx val="1"/>
          <c:order val="1"/>
          <c:tx>
            <c:strRef>
              <c:f>'% informales'!$L$4</c:f>
              <c:strCache>
                <c:ptCount val="1"/>
                <c:pt idx="0">
                  <c:v>Oct - Dic-2023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rgbClr val="27689D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'% informales'!$J$5:$J$7</c:f>
              <c:strCache>
                <c:ptCount val="3"/>
                <c:pt idx="0">
                  <c:v> Nacional </c:v>
                </c:pt>
                <c:pt idx="1">
                  <c:v> Cabeceras </c:v>
                </c:pt>
                <c:pt idx="2">
                  <c:v>Centros poblados y rural disperso</c:v>
                </c:pt>
              </c:strCache>
            </c:strRef>
          </c:cat>
          <c:val>
            <c:numRef>
              <c:f>'% informales'!$L$5:$L$7</c:f>
              <c:numCache>
                <c:formatCode>_-* #,##0.0_-;\-* #,##0.0_-;_-* "-"??_-;_-@_-</c:formatCode>
                <c:ptCount val="3"/>
                <c:pt idx="0">
                  <c:v>55.543228431334903</c:v>
                </c:pt>
                <c:pt idx="1">
                  <c:v>48.300305828662779</c:v>
                </c:pt>
                <c:pt idx="2">
                  <c:v>83.571332821321576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38B-4694-AE50-B55691FB992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0"/>
        <c:overlap val="-27"/>
        <c:axId val="414928047"/>
        <c:axId val="414920559"/>
      </c:barChart>
      <c:catAx>
        <c:axId val="4149280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27689D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414920559"/>
        <c:crosses val="autoZero"/>
        <c:auto val="1"/>
        <c:lblAlgn val="ctr"/>
        <c:lblOffset val="100"/>
        <c:noMultiLvlLbl val="0"/>
      </c:catAx>
      <c:valAx>
        <c:axId val="414920559"/>
        <c:scaling>
          <c:orientation val="minMax"/>
          <c:min val="4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rgbClr val="27689D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 sz="900" dirty="0"/>
                  <a:t>Porcentaje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rgbClr val="27689D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_-* #,##0.0_-;\-* #,##0.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rgbClr val="27689D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4149280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27689D"/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27689D"/>
          </a:solidFill>
        </a:defRPr>
      </a:pPr>
      <a:endParaRPr lang="es-CO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8718736838566717"/>
          <c:y val="2.6767158075681492E-2"/>
          <c:w val="0.51281263161433277"/>
          <c:h val="0.9232441790265036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'% informalidad actividades (2)'!$D$2</c:f>
              <c:strCache>
                <c:ptCount val="1"/>
                <c:pt idx="0">
                  <c:v>Oct - Dic 2023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'% informalidad actividades (2)'!$B$21:$B$33</c:f>
              <c:strCache>
                <c:ptCount val="13"/>
                <c:pt idx="0">
                  <c:v>Actividades financieras y de seguros</c:v>
                </c:pt>
                <c:pt idx="1">
                  <c:v>Administración pública y defensa, educación y atención de la salud humana</c:v>
                </c:pt>
                <c:pt idx="2">
                  <c:v>Información y comunicaciones</c:v>
                </c:pt>
                <c:pt idx="3">
                  <c:v>Actividades inmobiliarias</c:v>
                </c:pt>
                <c:pt idx="4">
                  <c:v>Industrias manufactureras</c:v>
                </c:pt>
                <c:pt idx="5">
                  <c:v>Suministro de electricidad, gas, agua y gestión de desechos</c:v>
                </c:pt>
                <c:pt idx="6">
                  <c:v>Actividades profesionales, científicas, técnicas y de servicios administrativos</c:v>
                </c:pt>
                <c:pt idx="7">
                  <c:v>Comercio y reparación de vehículos</c:v>
                </c:pt>
                <c:pt idx="8">
                  <c:v>Construcción</c:v>
                </c:pt>
                <c:pt idx="9">
                  <c:v>Transporte y almacenamiento</c:v>
                </c:pt>
                <c:pt idx="10">
                  <c:v>Actividades artísticas, entretenimiento, recreación y otras actividades de servicios</c:v>
                </c:pt>
                <c:pt idx="11">
                  <c:v>Alojamiento y servicios de comida</c:v>
                </c:pt>
                <c:pt idx="12">
                  <c:v>Agricultura, ganadería, caza, silvicultura y pesca</c:v>
                </c:pt>
              </c:strCache>
            </c:strRef>
          </c:cat>
          <c:val>
            <c:numRef>
              <c:f>'% informalidad actividades (2)'!$D$21:$D$33</c:f>
              <c:numCache>
                <c:formatCode>_-* #,##0.0_-;\-* #,##0.0_-;_-* "-"??_-;_-@_-</c:formatCode>
                <c:ptCount val="13"/>
                <c:pt idx="0">
                  <c:v>9.6624645236301401</c:v>
                </c:pt>
                <c:pt idx="1">
                  <c:v>12.558325845052359</c:v>
                </c:pt>
                <c:pt idx="2">
                  <c:v>14.529909733105391</c:v>
                </c:pt>
                <c:pt idx="3">
                  <c:v>18.734398681322581</c:v>
                </c:pt>
                <c:pt idx="4">
                  <c:v>43.724411752564777</c:v>
                </c:pt>
                <c:pt idx="5">
                  <c:v>46.069938317467006</c:v>
                </c:pt>
                <c:pt idx="6">
                  <c:v>47.147650913890253</c:v>
                </c:pt>
                <c:pt idx="7">
                  <c:v>57.768943256323688</c:v>
                </c:pt>
                <c:pt idx="8">
                  <c:v>67.528686206366501</c:v>
                </c:pt>
                <c:pt idx="9">
                  <c:v>69.079861963454178</c:v>
                </c:pt>
                <c:pt idx="10">
                  <c:v>72.011954089913004</c:v>
                </c:pt>
                <c:pt idx="11">
                  <c:v>76.038951581398223</c:v>
                </c:pt>
                <c:pt idx="12">
                  <c:v>85.411830988942668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756-41A8-99EF-7589BE158E85}"/>
            </c:ext>
          </c:extLst>
        </c:ser>
        <c:ser>
          <c:idx val="1"/>
          <c:order val="1"/>
          <c:tx>
            <c:strRef>
              <c:f>'% informalidad actividades (2)'!$C$2</c:f>
              <c:strCache>
                <c:ptCount val="1"/>
                <c:pt idx="0">
                  <c:v>Oct - Dic 2022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'% informalidad actividades (2)'!$B$21:$B$33</c:f>
              <c:strCache>
                <c:ptCount val="13"/>
                <c:pt idx="0">
                  <c:v>Actividades financieras y de seguros</c:v>
                </c:pt>
                <c:pt idx="1">
                  <c:v>Administración pública y defensa, educación y atención de la salud humana</c:v>
                </c:pt>
                <c:pt idx="2">
                  <c:v>Información y comunicaciones</c:v>
                </c:pt>
                <c:pt idx="3">
                  <c:v>Actividades inmobiliarias</c:v>
                </c:pt>
                <c:pt idx="4">
                  <c:v>Industrias manufactureras</c:v>
                </c:pt>
                <c:pt idx="5">
                  <c:v>Suministro de electricidad, gas, agua y gestión de desechos</c:v>
                </c:pt>
                <c:pt idx="6">
                  <c:v>Actividades profesionales, científicas, técnicas y de servicios administrativos</c:v>
                </c:pt>
                <c:pt idx="7">
                  <c:v>Comercio y reparación de vehículos</c:v>
                </c:pt>
                <c:pt idx="8">
                  <c:v>Construcción</c:v>
                </c:pt>
                <c:pt idx="9">
                  <c:v>Transporte y almacenamiento</c:v>
                </c:pt>
                <c:pt idx="10">
                  <c:v>Actividades artísticas, entretenimiento, recreación y otras actividades de servicios</c:v>
                </c:pt>
                <c:pt idx="11">
                  <c:v>Alojamiento y servicios de comida</c:v>
                </c:pt>
                <c:pt idx="12">
                  <c:v>Agricultura, ganadería, caza, silvicultura y pesca</c:v>
                </c:pt>
              </c:strCache>
            </c:strRef>
          </c:cat>
          <c:val>
            <c:numRef>
              <c:f>'% informalidad actividades (2)'!$C$21:$C$33</c:f>
              <c:numCache>
                <c:formatCode>_-* #,##0.0_-;\-* #,##0.0_-;_-* "-"??_-;_-@_-</c:formatCode>
                <c:ptCount val="13"/>
                <c:pt idx="0">
                  <c:v>14.49241805494173</c:v>
                </c:pt>
                <c:pt idx="1">
                  <c:v>14.345551115466462</c:v>
                </c:pt>
                <c:pt idx="2">
                  <c:v>16.338738631292049</c:v>
                </c:pt>
                <c:pt idx="3">
                  <c:v>20.662695495208823</c:v>
                </c:pt>
                <c:pt idx="4">
                  <c:v>48.410030105722342</c:v>
                </c:pt>
                <c:pt idx="5">
                  <c:v>50.463928522837321</c:v>
                </c:pt>
                <c:pt idx="6">
                  <c:v>48.150769492948598</c:v>
                </c:pt>
                <c:pt idx="7">
                  <c:v>59.553016485029843</c:v>
                </c:pt>
                <c:pt idx="8">
                  <c:v>70.040102036952135</c:v>
                </c:pt>
                <c:pt idx="9">
                  <c:v>70.425305031776887</c:v>
                </c:pt>
                <c:pt idx="10">
                  <c:v>75.61981229410263</c:v>
                </c:pt>
                <c:pt idx="11">
                  <c:v>75.914975603760666</c:v>
                </c:pt>
                <c:pt idx="12">
                  <c:v>86.668450163048348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756-41A8-99EF-7589BE158E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411078783"/>
        <c:axId val="411086271"/>
      </c:barChart>
      <c:catAx>
        <c:axId val="4110787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0"/>
          <a:lstStyle/>
          <a:p>
            <a:pPr>
              <a:defRPr sz="9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411086271"/>
        <c:crosses val="autoZero"/>
        <c:auto val="1"/>
        <c:lblAlgn val="ctr"/>
        <c:lblOffset val="100"/>
        <c:noMultiLvlLbl val="0"/>
      </c:catAx>
      <c:valAx>
        <c:axId val="411086271"/>
        <c:scaling>
          <c:orientation val="minMax"/>
        </c:scaling>
        <c:delete val="1"/>
        <c:axPos val="b"/>
        <c:numFmt formatCode="_-* #,##0.0_-;\-* #,##0.0_-;_-* &quot;-&quot;??_-;_-@_-" sourceLinked="1"/>
        <c:majorTickMark val="none"/>
        <c:minorTickMark val="none"/>
        <c:tickLblPos val="nextTo"/>
        <c:crossAx val="4110787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6456057368659672"/>
          <c:y val="0.95500770532389234"/>
          <c:w val="0.26760243090601749"/>
          <c:h val="4.49922946761076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0.05475</cdr:x>
      <cdr:y>0.10139</cdr:y>
    </cdr:from>
    <cdr:to>
      <cdr:x>0.91567</cdr:x>
      <cdr:y>0.15354</cdr:y>
    </cdr:to>
    <cdr:sp macro="" textlink="">
      <cdr:nvSpPr>
        <cdr:cNvPr id="5" name="Rectángulo 4">
          <a:extLst xmlns:a="http://schemas.openxmlformats.org/drawingml/2006/main">
            <a:ext uri="{FF2B5EF4-FFF2-40B4-BE49-F238E27FC236}">
              <a16:creationId xmlns:a16="http://schemas.microsoft.com/office/drawing/2014/main" id="{A0190109-F0EA-453C-A67E-383E24F82A64}"/>
            </a:ext>
          </a:extLst>
        </cdr:cNvPr>
        <cdr:cNvSpPr/>
      </cdr:nvSpPr>
      <cdr:spPr>
        <a:xfrm xmlns:a="http://schemas.openxmlformats.org/drawingml/2006/main">
          <a:off x="661981" y="471040"/>
          <a:ext cx="10410103" cy="242283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65000"/>
            <a:alpha val="14000"/>
          </a:schemeClr>
        </a:solidFill>
        <a:ln xmlns:a="http://schemas.openxmlformats.org/drawingml/2006/main">
          <a:noFill/>
        </a:ln>
        <a:effectLst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s-CO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0.05471</cdr:x>
      <cdr:y>0.03838</cdr:y>
    </cdr:from>
    <cdr:to>
      <cdr:x>0.91563</cdr:x>
      <cdr:y>0.09053</cdr:y>
    </cdr:to>
    <cdr:sp macro="" textlink="">
      <cdr:nvSpPr>
        <cdr:cNvPr id="2" name="Rectángulo 1">
          <a:extLst xmlns:a="http://schemas.openxmlformats.org/drawingml/2006/main">
            <a:ext uri="{FF2B5EF4-FFF2-40B4-BE49-F238E27FC236}">
              <a16:creationId xmlns:a16="http://schemas.microsoft.com/office/drawing/2014/main" id="{F3654E0E-ED47-4B95-A1D8-F4498355765A}"/>
            </a:ext>
          </a:extLst>
        </cdr:cNvPr>
        <cdr:cNvSpPr/>
      </cdr:nvSpPr>
      <cdr:spPr>
        <a:xfrm xmlns:a="http://schemas.openxmlformats.org/drawingml/2006/main">
          <a:off x="660050" y="185438"/>
          <a:ext cx="10386196" cy="251967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65000"/>
            <a:alpha val="14000"/>
          </a:schemeClr>
        </a:solidFill>
        <a:ln xmlns:a="http://schemas.openxmlformats.org/drawingml/2006/main">
          <a:noFill/>
        </a:ln>
        <a:effectLst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s-CO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0.01583</cdr:x>
      <cdr:y>0.02923</cdr:y>
    </cdr:from>
    <cdr:to>
      <cdr:x>0.99012</cdr:x>
      <cdr:y>0.09004</cdr:y>
    </cdr:to>
    <cdr:sp macro="" textlink="">
      <cdr:nvSpPr>
        <cdr:cNvPr id="2" name="Rectángulo 1">
          <a:extLst xmlns:a="http://schemas.openxmlformats.org/drawingml/2006/main">
            <a:ext uri="{FF2B5EF4-FFF2-40B4-BE49-F238E27FC236}">
              <a16:creationId xmlns:a16="http://schemas.microsoft.com/office/drawing/2014/main" id="{B42E232B-FEF7-1D3B-66FD-6A4F3E489B56}"/>
            </a:ext>
          </a:extLst>
        </cdr:cNvPr>
        <cdr:cNvSpPr/>
      </cdr:nvSpPr>
      <cdr:spPr>
        <a:xfrm xmlns:a="http://schemas.openxmlformats.org/drawingml/2006/main">
          <a:off x="114901" y="135236"/>
          <a:ext cx="7071809" cy="281343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65000"/>
            <a:alpha val="14000"/>
          </a:schemeClr>
        </a:solidFill>
        <a:ln xmlns:a="http://schemas.openxmlformats.org/drawingml/2006/main">
          <a:noFill/>
        </a:ln>
        <a:effectLst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s-CO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F08BD4-7D12-41EE-B6F2-011DE6E9A97D}" type="datetimeFigureOut">
              <a:rPr lang="es-CO" smtClean="0"/>
              <a:t>29/02/2024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F1DC31-9DF6-4E87-BB41-49CE280BEA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17303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sz="1200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Tasa de subocupación (TS):  Es la relación porcentual de la población ocupada que manifestó querer y poder trabajar más horas a la semana, mejorar sus ingresos y/o tener una labor más propia de sus competencias  (PS) y el número de personas que integran la fuerza laboral (FT)</a:t>
            </a:r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F1DC31-9DF6-4E87-BB41-49CE280BEA01}" type="slidenum">
              <a:rPr lang="es-CO" smtClean="0"/>
              <a:t>5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636718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F1DC31-9DF6-4E87-BB41-49CE280BEA01}" type="slidenum">
              <a:rPr lang="es-CO" smtClean="0"/>
              <a:t>9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83069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9A0BFF-752F-4F01-B705-5E9002A6E3F0}" type="slidenum">
              <a:rPr lang="es-ES" smtClean="0"/>
              <a:pPr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5221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>
            <a:normAutofit/>
          </a:bodyPr>
          <a:lstStyle>
            <a:lvl1pPr algn="ctr">
              <a:defRPr sz="44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editar el estilo de subtítulo del patrón</a:t>
            </a:r>
            <a:endParaRPr lang="en-U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523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060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766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475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236C95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1296243D-14A6-D015-775D-FF5D368A2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7469" y="465513"/>
            <a:ext cx="8357062" cy="10889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593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787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ill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F15CB6EF-F3A5-B296-939A-F66AEC903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1" y="2219499"/>
            <a:ext cx="8013468" cy="3084022"/>
          </a:xfr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089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839583"/>
            <a:ext cx="6172200" cy="55030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14AD67D3-0A7E-A282-6E58-765C3AA98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822" y="839584"/>
            <a:ext cx="4431203" cy="1512917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9" name="Marcador de texto 3">
            <a:extLst>
              <a:ext uri="{FF2B5EF4-FFF2-40B4-BE49-F238E27FC236}">
                <a16:creationId xmlns:a16="http://schemas.microsoft.com/office/drawing/2014/main" id="{E204B9DA-D131-4D2E-6032-4E41C46483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40822" y="2435629"/>
            <a:ext cx="4431203" cy="39069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190429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4196" y="856210"/>
            <a:ext cx="4713317" cy="1496291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201"/>
            <a:ext cx="7008812" cy="667423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24196" y="2435629"/>
            <a:ext cx="4713317" cy="39069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81341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1917469" y="465513"/>
            <a:ext cx="8357062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23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0" y="6367548"/>
            <a:ext cx="1338349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54713-5269-4F50-8B2F-CA7ED317C641}" type="datetimeFigureOut">
              <a:rPr lang="en-US" smtClean="0"/>
              <a:pPr/>
              <a:t>2/29/2024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772688" y="6367548"/>
            <a:ext cx="8646624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1553306" y="6367548"/>
            <a:ext cx="638694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FF117-CA8F-4489-8F53-44BE72E1A5B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497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7D9837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60FAEB9F-E66F-E330-5A1B-3F684F5D53B7}"/>
              </a:ext>
            </a:extLst>
          </p:cNvPr>
          <p:cNvSpPr txBox="1"/>
          <p:nvPr/>
        </p:nvSpPr>
        <p:spPr>
          <a:xfrm>
            <a:off x="191588" y="2921168"/>
            <a:ext cx="8168642" cy="101566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s-CO" sz="6000" b="1" dirty="0">
                <a:solidFill>
                  <a:schemeClr val="bg1"/>
                </a:solidFill>
                <a:latin typeface="+mj-lt"/>
              </a:rPr>
              <a:t>Mercado laboral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21EC463-48B1-DB62-853F-28EA07164E19}"/>
              </a:ext>
            </a:extLst>
          </p:cNvPr>
          <p:cNvSpPr txBox="1"/>
          <p:nvPr/>
        </p:nvSpPr>
        <p:spPr>
          <a:xfrm>
            <a:off x="191588" y="3936831"/>
            <a:ext cx="81686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200" dirty="0">
                <a:solidFill>
                  <a:schemeClr val="bg1"/>
                </a:solidFill>
                <a:cs typeface="Arial" panose="020B0604020202020204" pitchFamily="34" charset="0"/>
              </a:rPr>
              <a:t>Enero de 2024</a:t>
            </a:r>
          </a:p>
          <a:p>
            <a:pPr algn="ctr"/>
            <a:r>
              <a:rPr lang="es-CO" sz="2400" dirty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2F2D106-82B9-0335-7236-4CF3863660F7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Febrero 29 de 2024</a:t>
            </a:r>
          </a:p>
        </p:txBody>
      </p:sp>
    </p:spTree>
    <p:extLst>
      <p:ext uri="{BB962C8B-B14F-4D97-AF65-F5344CB8AC3E}">
        <p14:creationId xmlns:p14="http://schemas.microsoft.com/office/powerpoint/2010/main" val="1610350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60FAEB9F-E66F-E330-5A1B-3F684F5D53B7}"/>
              </a:ext>
            </a:extLst>
          </p:cNvPr>
          <p:cNvSpPr txBox="1"/>
          <p:nvPr/>
        </p:nvSpPr>
        <p:spPr>
          <a:xfrm>
            <a:off x="191588" y="3105834"/>
            <a:ext cx="8168642" cy="83099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s-MX" sz="4800" b="1" dirty="0">
                <a:solidFill>
                  <a:schemeClr val="bg1"/>
                </a:solidFill>
                <a:latin typeface="+mj-lt"/>
              </a:rPr>
              <a:t>Informalidad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21EC463-48B1-DB62-853F-28EA07164E19}"/>
              </a:ext>
            </a:extLst>
          </p:cNvPr>
          <p:cNvSpPr txBox="1"/>
          <p:nvPr/>
        </p:nvSpPr>
        <p:spPr>
          <a:xfrm>
            <a:off x="191588" y="3936831"/>
            <a:ext cx="816864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dirty="0">
                <a:solidFill>
                  <a:schemeClr val="bg1"/>
                </a:solidFill>
                <a:cs typeface="Arial" panose="020B0604020202020204" pitchFamily="34" charset="0"/>
              </a:rPr>
              <a:t>Trimestre móvil</a:t>
            </a:r>
          </a:p>
          <a:p>
            <a:pPr algn="ctr"/>
            <a:r>
              <a:rPr lang="es-MX" sz="3200" dirty="0">
                <a:solidFill>
                  <a:schemeClr val="bg1"/>
                </a:solidFill>
                <a:cs typeface="Arial" panose="020B0604020202020204" pitchFamily="34" charset="0"/>
              </a:rPr>
              <a:t>Octubre de 2023 - Diciembre de 2023</a:t>
            </a:r>
          </a:p>
          <a:p>
            <a:pPr algn="ctr"/>
            <a:r>
              <a:rPr lang="es-CO" sz="2400" dirty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2F2D106-82B9-0335-7236-4CF3863660F7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Febrero 29 de 2024</a:t>
            </a:r>
          </a:p>
        </p:txBody>
      </p:sp>
    </p:spTree>
    <p:extLst>
      <p:ext uri="{BB962C8B-B14F-4D97-AF65-F5344CB8AC3E}">
        <p14:creationId xmlns:p14="http://schemas.microsoft.com/office/powerpoint/2010/main" val="15427160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C60625E6-14F7-BBA3-F521-78723D87EC96}"/>
              </a:ext>
            </a:extLst>
          </p:cNvPr>
          <p:cNvSpPr/>
          <p:nvPr/>
        </p:nvSpPr>
        <p:spPr>
          <a:xfrm>
            <a:off x="0" y="5962584"/>
            <a:ext cx="2172052" cy="5992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3AF77547-FB99-469A-8718-978B8988598F}"/>
              </a:ext>
            </a:extLst>
          </p:cNvPr>
          <p:cNvSpPr/>
          <p:nvPr/>
        </p:nvSpPr>
        <p:spPr>
          <a:xfrm>
            <a:off x="14413" y="5762906"/>
            <a:ext cx="156088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Informalidad sector 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rural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D2832B9C-17B6-4D04-B5C1-949B300C241E}"/>
              </a:ext>
            </a:extLst>
          </p:cNvPr>
          <p:cNvSpPr/>
          <p:nvPr/>
        </p:nvSpPr>
        <p:spPr>
          <a:xfrm>
            <a:off x="1258436" y="5997954"/>
            <a:ext cx="11885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83,6%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DEFF068D-953C-4C5F-8B50-C7E1F717CAE9}"/>
              </a:ext>
            </a:extLst>
          </p:cNvPr>
          <p:cNvSpPr/>
          <p:nvPr/>
        </p:nvSpPr>
        <p:spPr>
          <a:xfrm>
            <a:off x="2396204" y="5764664"/>
            <a:ext cx="296572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27689D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Inferior en 1,1 p. p </a:t>
            </a:r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informalidad del mismo trimestre un año atrás</a:t>
            </a:r>
            <a:endParaRPr lang="es-CO" dirty="0">
              <a:solidFill>
                <a:srgbClr val="27689D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E3FAEE45-B7C7-4895-AF51-10F952241B9B}"/>
              </a:ext>
            </a:extLst>
          </p:cNvPr>
          <p:cNvCxnSpPr>
            <a:cxnSpLocks/>
          </p:cNvCxnSpPr>
          <p:nvPr/>
        </p:nvCxnSpPr>
        <p:spPr>
          <a:xfrm>
            <a:off x="5325189" y="5754382"/>
            <a:ext cx="0" cy="904541"/>
          </a:xfrm>
          <a:prstGeom prst="line">
            <a:avLst/>
          </a:prstGeom>
          <a:ln w="28575">
            <a:solidFill>
              <a:srgbClr val="395F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ángulo 24">
            <a:extLst>
              <a:ext uri="{FF2B5EF4-FFF2-40B4-BE49-F238E27FC236}">
                <a16:creationId xmlns:a16="http://schemas.microsoft.com/office/drawing/2014/main" id="{2C2D054A-CB9D-4969-9533-9DAC201BD6C0}"/>
              </a:ext>
            </a:extLst>
          </p:cNvPr>
          <p:cNvSpPr/>
          <p:nvPr/>
        </p:nvSpPr>
        <p:spPr>
          <a:xfrm>
            <a:off x="5376003" y="5767513"/>
            <a:ext cx="296573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Informalidad agricultura, ganadería, caza, silvicultura y pesca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7E3EB898-F77B-41D8-8631-7FAAB1CA6C44}"/>
              </a:ext>
            </a:extLst>
          </p:cNvPr>
          <p:cNvSpPr/>
          <p:nvPr/>
        </p:nvSpPr>
        <p:spPr>
          <a:xfrm>
            <a:off x="7593283" y="6028609"/>
            <a:ext cx="13463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85,4%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1 CuadroTexto">
            <a:extLst>
              <a:ext uri="{FF2B5EF4-FFF2-40B4-BE49-F238E27FC236}">
                <a16:creationId xmlns:a16="http://schemas.microsoft.com/office/drawing/2014/main" id="{72600D9A-ADD3-4635-A3E6-0938F69945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442452" y="1056643"/>
            <a:ext cx="536296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j-lt"/>
                <a:ea typeface="+mn-ea"/>
                <a:cs typeface="+mn-cs"/>
              </a:rPr>
              <a:t>Proporción de ocupados informales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j-lt"/>
                <a:ea typeface="+mn-ea"/>
                <a:cs typeface="+mn-cs"/>
              </a:rPr>
              <a:t>Trimestre octubre-diciembre (2022-2023)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9B29EB78-F2B6-6B35-52FC-F8E1916A1B1C}"/>
              </a:ext>
            </a:extLst>
          </p:cNvPr>
          <p:cNvSpPr/>
          <p:nvPr/>
        </p:nvSpPr>
        <p:spPr>
          <a:xfrm>
            <a:off x="8916130" y="5753646"/>
            <a:ext cx="345995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27689D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inferior en 1,3 p.p </a:t>
            </a:r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informalidad del mismo </a:t>
            </a:r>
          </a:p>
          <a:p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trimestre un año atrás</a:t>
            </a:r>
            <a:endParaRPr lang="es-CO" dirty="0">
              <a:solidFill>
                <a:srgbClr val="27689D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" name="1 CuadroTexto">
            <a:extLst>
              <a:ext uri="{FF2B5EF4-FFF2-40B4-BE49-F238E27FC236}">
                <a16:creationId xmlns:a16="http://schemas.microsoft.com/office/drawing/2014/main" id="{22AA596E-4AF8-A33C-C019-625C7E8EC0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4126" y="623889"/>
            <a:ext cx="638636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j-lt"/>
                <a:ea typeface="+mn-ea"/>
                <a:cs typeface="+mn-cs"/>
              </a:rPr>
              <a:t>Proporción de ocupados informales por actividad económica a nivel nacional trimestre octubre-diciembre (2022-2023)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A431D617-1A6D-47EF-43B2-30646561FA11}"/>
              </a:ext>
            </a:extLst>
          </p:cNvPr>
          <p:cNvSpPr/>
          <p:nvPr/>
        </p:nvSpPr>
        <p:spPr>
          <a:xfrm>
            <a:off x="33788" y="668443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A5444A0-973C-725A-76EF-F2E8F960651C}"/>
              </a:ext>
            </a:extLst>
          </p:cNvPr>
          <p:cNvSpPr txBox="1"/>
          <p:nvPr/>
        </p:nvSpPr>
        <p:spPr>
          <a:xfrm>
            <a:off x="828293" y="161703"/>
            <a:ext cx="1101299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altLang="es-CO" sz="2600" b="1" dirty="0">
                <a:solidFill>
                  <a:srgbClr val="7D9837"/>
                </a:solidFill>
                <a:latin typeface="+mj-lt"/>
                <a:ea typeface="+mj-ea"/>
                <a:cs typeface="+mj-cs"/>
              </a:rPr>
              <a:t>Población ocupada informal</a:t>
            </a:r>
            <a:endParaRPr lang="es-ES" sz="2600" b="1" dirty="0">
              <a:solidFill>
                <a:srgbClr val="7D9837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0D987E21-E7B3-ED4E-7508-20BF8900490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0997411"/>
              </p:ext>
            </p:extLst>
          </p:nvPr>
        </p:nvGraphicFramePr>
        <p:xfrm>
          <a:off x="2282" y="2095011"/>
          <a:ext cx="4655976" cy="29821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28C7100D-A2C5-49D7-8018-94FFBCDB107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8419774"/>
              </p:ext>
            </p:extLst>
          </p:nvPr>
        </p:nvGraphicFramePr>
        <p:xfrm>
          <a:off x="4941112" y="1129402"/>
          <a:ext cx="7258423" cy="46266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0734055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30C18376-DA66-1F87-172F-165ABF4CD9C3}"/>
              </a:ext>
            </a:extLst>
          </p:cNvPr>
          <p:cNvSpPr txBox="1"/>
          <p:nvPr/>
        </p:nvSpPr>
        <p:spPr>
          <a:xfrm>
            <a:off x="261257" y="2643326"/>
            <a:ext cx="80554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6000" dirty="0">
                <a:solidFill>
                  <a:schemeClr val="bg1"/>
                </a:solidFill>
                <a:latin typeface="Montserrat SemiBold" panose="00000700000000000000" pitchFamily="2" charset="0"/>
              </a:rPr>
              <a:t>Gracias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FEEF914-D9F7-B425-8EE4-B9C129921851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Febrero 29 de 2024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8BB7E7D-2FCF-CF3A-A826-6F3F6C68DF8B}"/>
              </a:ext>
            </a:extLst>
          </p:cNvPr>
          <p:cNvSpPr txBox="1"/>
          <p:nvPr/>
        </p:nvSpPr>
        <p:spPr>
          <a:xfrm>
            <a:off x="261256" y="3678636"/>
            <a:ext cx="805543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dirty="0">
                <a:solidFill>
                  <a:schemeClr val="bg1"/>
                </a:solidFill>
                <a:cs typeface="Arial" panose="020B0604020202020204" pitchFamily="34" charset="0"/>
              </a:rPr>
              <a:t>Visita nuestro portal</a:t>
            </a:r>
          </a:p>
          <a:p>
            <a:pPr algn="ctr"/>
            <a:r>
              <a:rPr lang="es-CO" sz="3200" b="1" i="1" dirty="0">
                <a:solidFill>
                  <a:schemeClr val="bg1"/>
                </a:solidFill>
                <a:cs typeface="Arial" panose="020B0604020202020204" pitchFamily="34" charset="0"/>
              </a:rPr>
              <a:t>upra.gov.co</a:t>
            </a:r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48392D0B-1E4A-B0EC-4842-7F205391CCA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8900000">
            <a:off x="5082813" y="4386907"/>
            <a:ext cx="579632" cy="579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170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0615" y="466388"/>
            <a:ext cx="9055510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800" dirty="0"/>
              <a:t>Tasa de desocupación total nacional, cabeceras y rural enero (2003- 2024)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3F0E8829-B673-5CAA-1E41-F1C886A09707}"/>
              </a:ext>
            </a:extLst>
          </p:cNvPr>
          <p:cNvSpPr/>
          <p:nvPr/>
        </p:nvSpPr>
        <p:spPr>
          <a:xfrm>
            <a:off x="4416" y="5486787"/>
            <a:ext cx="20300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Tasa de desocupación nacional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5552EB3D-2FD2-2B29-A305-45DE4C8ADB61}"/>
              </a:ext>
            </a:extLst>
          </p:cNvPr>
          <p:cNvSpPr/>
          <p:nvPr/>
        </p:nvSpPr>
        <p:spPr>
          <a:xfrm>
            <a:off x="1367865" y="5744507"/>
            <a:ext cx="11903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12,7%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A6B35B9D-0049-AC66-F7A2-4C2A615E499C}"/>
              </a:ext>
            </a:extLst>
          </p:cNvPr>
          <p:cNvSpPr/>
          <p:nvPr/>
        </p:nvSpPr>
        <p:spPr>
          <a:xfrm>
            <a:off x="2566388" y="5500339"/>
            <a:ext cx="31576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inferior en 1,0 p.p</a:t>
            </a:r>
          </a:p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tasa del mismo mes un año atrás (13,7%)</a:t>
            </a:r>
          </a:p>
        </p:txBody>
      </p: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96C358C8-E5EB-045B-E613-2B3036F8D5D7}"/>
              </a:ext>
            </a:extLst>
          </p:cNvPr>
          <p:cNvCxnSpPr>
            <a:cxnSpLocks/>
          </p:cNvCxnSpPr>
          <p:nvPr/>
        </p:nvCxnSpPr>
        <p:spPr>
          <a:xfrm>
            <a:off x="6035357" y="5452946"/>
            <a:ext cx="0" cy="904541"/>
          </a:xfrm>
          <a:prstGeom prst="line">
            <a:avLst/>
          </a:prstGeom>
          <a:ln w="28575">
            <a:solidFill>
              <a:srgbClr val="395F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ángulo 13">
            <a:extLst>
              <a:ext uri="{FF2B5EF4-FFF2-40B4-BE49-F238E27FC236}">
                <a16:creationId xmlns:a16="http://schemas.microsoft.com/office/drawing/2014/main" id="{00360640-285F-D23F-D2D4-B5452265B38B}"/>
              </a:ext>
            </a:extLst>
          </p:cNvPr>
          <p:cNvSpPr/>
          <p:nvPr/>
        </p:nvSpPr>
        <p:spPr>
          <a:xfrm>
            <a:off x="6259744" y="5491157"/>
            <a:ext cx="159148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Tasa de desocupación </a:t>
            </a:r>
          </a:p>
          <a:p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rural</a:t>
            </a:r>
            <a:endParaRPr lang="es-CO" dirty="0">
              <a:solidFill>
                <a:srgbClr val="27689D"/>
              </a:solidFill>
              <a:cs typeface="Arial" panose="020B0604020202020204" pitchFamily="34" charset="0"/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59EE458C-69E8-1372-1F90-B3F77176AA2C}"/>
              </a:ext>
            </a:extLst>
          </p:cNvPr>
          <p:cNvSpPr/>
          <p:nvPr/>
        </p:nvSpPr>
        <p:spPr>
          <a:xfrm>
            <a:off x="7785023" y="5759393"/>
            <a:ext cx="9510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9,5%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6D416BBC-D563-D8B2-4402-6C8A2EDB4B15}"/>
              </a:ext>
            </a:extLst>
          </p:cNvPr>
          <p:cNvSpPr/>
          <p:nvPr/>
        </p:nvSpPr>
        <p:spPr>
          <a:xfrm>
            <a:off x="8813602" y="5491157"/>
            <a:ext cx="337839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inferior en 0,2 p.p </a:t>
            </a:r>
          </a:p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tasa del mismo mes un año atrás (9,7%)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6285793"/>
              </p:ext>
            </p:extLst>
          </p:nvPr>
        </p:nvGraphicFramePr>
        <p:xfrm>
          <a:off x="-4401" y="1244851"/>
          <a:ext cx="12200803" cy="41126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ángulo 1">
            <a:extLst>
              <a:ext uri="{FF2B5EF4-FFF2-40B4-BE49-F238E27FC236}">
                <a16:creationId xmlns:a16="http://schemas.microsoft.com/office/drawing/2014/main" id="{C5F675E1-F64B-F7A9-4A6D-3B5379B324DA}"/>
              </a:ext>
            </a:extLst>
          </p:cNvPr>
          <p:cNvSpPr/>
          <p:nvPr/>
        </p:nvSpPr>
        <p:spPr>
          <a:xfrm>
            <a:off x="4416" y="6667837"/>
            <a:ext cx="416446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UPRA. 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1350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Población ocupada total nacional, cabeceras y rural </a:t>
            </a:r>
          </a:p>
          <a:p>
            <a:r>
              <a:rPr lang="es-MX" sz="2800" dirty="0"/>
              <a:t>Enero (2003- 2024)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C72A7609-CAB2-9EFE-0E76-35C3C74B0B37}"/>
              </a:ext>
            </a:extLst>
          </p:cNvPr>
          <p:cNvSpPr/>
          <p:nvPr/>
        </p:nvSpPr>
        <p:spPr>
          <a:xfrm>
            <a:off x="97122" y="5430921"/>
            <a:ext cx="14728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Población nacional 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ocupada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4A55E40E-7169-77C3-5055-C1209A014604}"/>
              </a:ext>
            </a:extLst>
          </p:cNvPr>
          <p:cNvSpPr/>
          <p:nvPr/>
        </p:nvSpPr>
        <p:spPr>
          <a:xfrm>
            <a:off x="1136057" y="5510078"/>
            <a:ext cx="15561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400" b="1" dirty="0">
                <a:solidFill>
                  <a:srgbClr val="7D9837"/>
                </a:solidFill>
                <a:ea typeface="Calibri" panose="020F0502020204030204" pitchFamily="34" charset="0"/>
                <a:cs typeface="Arial" panose="020B0604020202020204" pitchFamily="34" charset="0"/>
              </a:rPr>
              <a:t>22,0 millones</a:t>
            </a:r>
            <a:endParaRPr lang="es-CO" sz="2400" b="1" dirty="0">
              <a:solidFill>
                <a:srgbClr val="7D9837"/>
              </a:solidFill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4E33D9EB-67F9-76C5-0624-CACE64DE863E}"/>
              </a:ext>
            </a:extLst>
          </p:cNvPr>
          <p:cNvSpPr/>
          <p:nvPr/>
        </p:nvSpPr>
        <p:spPr>
          <a:xfrm>
            <a:off x="2696337" y="5467983"/>
            <a:ext cx="334232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cs typeface="Arial" panose="020B0604020202020204" pitchFamily="34" charset="0"/>
              </a:rPr>
              <a:t>Superior en 533 mil personas a la población ocupada en enero de 2023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FC7DC65C-2544-7C73-2066-B0B2DD1C2BCD}"/>
              </a:ext>
            </a:extLst>
          </p:cNvPr>
          <p:cNvSpPr/>
          <p:nvPr/>
        </p:nvSpPr>
        <p:spPr>
          <a:xfrm>
            <a:off x="6170385" y="5513186"/>
            <a:ext cx="14728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Población rural 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ocupada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BB2046AD-B8B4-F357-E680-BC2C345F457C}"/>
              </a:ext>
            </a:extLst>
          </p:cNvPr>
          <p:cNvSpPr/>
          <p:nvPr/>
        </p:nvSpPr>
        <p:spPr>
          <a:xfrm>
            <a:off x="7314241" y="5544843"/>
            <a:ext cx="15561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400" b="1" dirty="0">
                <a:solidFill>
                  <a:srgbClr val="7D9837"/>
                </a:solidFill>
                <a:ea typeface="Calibri" panose="020F0502020204030204" pitchFamily="34" charset="0"/>
                <a:cs typeface="Arial" panose="020B0604020202020204" pitchFamily="34" charset="0"/>
              </a:rPr>
              <a:t>4,5 millones</a:t>
            </a:r>
            <a:endParaRPr lang="es-CO" sz="2400" b="1" dirty="0">
              <a:solidFill>
                <a:srgbClr val="7D9837"/>
              </a:solidFill>
              <a:cs typeface="Arial" panose="020B0604020202020204" pitchFamily="34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52ECDF73-661B-A7DC-9B63-68A9BECF5C2E}"/>
              </a:ext>
            </a:extLst>
          </p:cNvPr>
          <p:cNvSpPr/>
          <p:nvPr/>
        </p:nvSpPr>
        <p:spPr>
          <a:xfrm>
            <a:off x="8964891" y="5498677"/>
            <a:ext cx="32115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cs typeface="Arial" panose="020B0604020202020204" pitchFamily="34" charset="0"/>
              </a:rPr>
              <a:t>Inferior en 47 mil personas a la población ocupada en enero de 2023 </a:t>
            </a: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CE1DCE53-9060-2406-76A4-2F83C898EEBC}"/>
              </a:ext>
            </a:extLst>
          </p:cNvPr>
          <p:cNvCxnSpPr>
            <a:cxnSpLocks/>
          </p:cNvCxnSpPr>
          <p:nvPr/>
        </p:nvCxnSpPr>
        <p:spPr>
          <a:xfrm>
            <a:off x="6066881" y="5445735"/>
            <a:ext cx="0" cy="904541"/>
          </a:xfrm>
          <a:prstGeom prst="line">
            <a:avLst/>
          </a:prstGeom>
          <a:ln w="28575">
            <a:solidFill>
              <a:srgbClr val="395F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00000000-0008-0000-0000-00000B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93619756"/>
              </p:ext>
            </p:extLst>
          </p:nvPr>
        </p:nvGraphicFramePr>
        <p:xfrm>
          <a:off x="103900" y="1212980"/>
          <a:ext cx="11984199" cy="42280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Rectángulo 8">
            <a:extLst>
              <a:ext uri="{FF2B5EF4-FFF2-40B4-BE49-F238E27FC236}">
                <a16:creationId xmlns:a16="http://schemas.microsoft.com/office/drawing/2014/main" id="{9E8A32EA-630B-FE8D-192C-2316A4BAFE6F}"/>
              </a:ext>
            </a:extLst>
          </p:cNvPr>
          <p:cNvSpPr/>
          <p:nvPr/>
        </p:nvSpPr>
        <p:spPr>
          <a:xfrm>
            <a:off x="4416" y="6667837"/>
            <a:ext cx="416446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UPRA. 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155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Tasa de desocupación total nacional, cabeceras y rural </a:t>
            </a:r>
          </a:p>
          <a:p>
            <a:r>
              <a:rPr lang="es-MX" sz="2800" dirty="0"/>
              <a:t>Enero de 2024 y trimestre móvil nov/23-ene/2024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0CD75E76-F6C9-537B-6C66-DC8BC88E0E8D}"/>
              </a:ext>
            </a:extLst>
          </p:cNvPr>
          <p:cNvSpPr/>
          <p:nvPr/>
        </p:nvSpPr>
        <p:spPr>
          <a:xfrm>
            <a:off x="20047" y="5440487"/>
            <a:ext cx="20300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Tasa de desocupación 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rural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A8C5619B-D259-2908-B529-648FB76BCC6E}"/>
              </a:ext>
            </a:extLst>
          </p:cNvPr>
          <p:cNvSpPr/>
          <p:nvPr/>
        </p:nvSpPr>
        <p:spPr>
          <a:xfrm>
            <a:off x="1305585" y="5724189"/>
            <a:ext cx="10952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9,5%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CA984F44-55E3-FE0B-48AD-DAFB3F597CFC}"/>
              </a:ext>
            </a:extLst>
          </p:cNvPr>
          <p:cNvSpPr/>
          <p:nvPr/>
        </p:nvSpPr>
        <p:spPr>
          <a:xfrm>
            <a:off x="2524653" y="5519349"/>
            <a:ext cx="346152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inferior en 0,2 p.p</a:t>
            </a:r>
          </a:p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tasa del mismo mes un año atrás (9,7%)</a:t>
            </a:r>
            <a:endParaRPr lang="es-CO" b="1" dirty="0">
              <a:solidFill>
                <a:srgbClr val="27689D"/>
              </a:solidFill>
              <a:cs typeface="Arial" panose="020B0604020202020204" pitchFamily="34" charset="0"/>
            </a:endParaRP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C6C27FC9-8221-B787-5E81-2DC03CDBA794}"/>
              </a:ext>
            </a:extLst>
          </p:cNvPr>
          <p:cNvCxnSpPr>
            <a:cxnSpLocks/>
          </p:cNvCxnSpPr>
          <p:nvPr/>
        </p:nvCxnSpPr>
        <p:spPr>
          <a:xfrm>
            <a:off x="6021616" y="5471956"/>
            <a:ext cx="0" cy="904541"/>
          </a:xfrm>
          <a:prstGeom prst="line">
            <a:avLst/>
          </a:prstGeom>
          <a:ln w="28575">
            <a:solidFill>
              <a:srgbClr val="395F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ángulo 5">
            <a:extLst>
              <a:ext uri="{FF2B5EF4-FFF2-40B4-BE49-F238E27FC236}">
                <a16:creationId xmlns:a16="http://schemas.microsoft.com/office/drawing/2014/main" id="{63805E5F-019B-6790-DB59-44D15F126754}"/>
              </a:ext>
            </a:extLst>
          </p:cNvPr>
          <p:cNvSpPr/>
          <p:nvPr/>
        </p:nvSpPr>
        <p:spPr>
          <a:xfrm>
            <a:off x="6259744" y="5510167"/>
            <a:ext cx="159148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Tasa de desocupación 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rural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DC36A5CD-7C1B-BF53-A5AA-169F19950947}"/>
              </a:ext>
            </a:extLst>
          </p:cNvPr>
          <p:cNvSpPr/>
          <p:nvPr/>
        </p:nvSpPr>
        <p:spPr>
          <a:xfrm>
            <a:off x="7660440" y="5726783"/>
            <a:ext cx="10698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8,0%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74E26FC3-A09F-0E1F-0837-CDC737F32056}"/>
              </a:ext>
            </a:extLst>
          </p:cNvPr>
          <p:cNvSpPr/>
          <p:nvPr/>
        </p:nvSpPr>
        <p:spPr>
          <a:xfrm>
            <a:off x="8804274" y="5518040"/>
            <a:ext cx="337839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similar </a:t>
            </a:r>
          </a:p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tasa del mismo trimestre un año atrás (8,0%)</a:t>
            </a:r>
            <a:endParaRPr lang="es-CO" b="1" dirty="0">
              <a:solidFill>
                <a:srgbClr val="27689D"/>
              </a:solidFill>
              <a:cs typeface="Arial" panose="020B0604020202020204" pitchFamily="34" charset="0"/>
            </a:endParaRPr>
          </a:p>
        </p:txBody>
      </p:sp>
      <p:sp>
        <p:nvSpPr>
          <p:cNvPr id="10" name="1 CuadroTexto">
            <a:extLst>
              <a:ext uri="{FF2B5EF4-FFF2-40B4-BE49-F238E27FC236}">
                <a16:creationId xmlns:a16="http://schemas.microsoft.com/office/drawing/2014/main" id="{334E2306-A029-FECA-4CAE-F08F04CDE7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126" y="1442282"/>
            <a:ext cx="536296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n-lt"/>
                <a:ea typeface="+mn-ea"/>
                <a:cs typeface="+mn-cs"/>
              </a:rPr>
              <a:t>Tasa de desocupación mensual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n-lt"/>
                <a:ea typeface="+mn-ea"/>
                <a:cs typeface="+mn-cs"/>
              </a:rPr>
              <a:t>Enero (2023-2024)</a:t>
            </a:r>
          </a:p>
        </p:txBody>
      </p:sp>
      <p:sp>
        <p:nvSpPr>
          <p:cNvPr id="11" name="1 CuadroTexto">
            <a:extLst>
              <a:ext uri="{FF2B5EF4-FFF2-40B4-BE49-F238E27FC236}">
                <a16:creationId xmlns:a16="http://schemas.microsoft.com/office/drawing/2014/main" id="{0927A3EF-722B-4845-C5A9-7173F708C7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60633" y="1445391"/>
            <a:ext cx="452324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n-lt"/>
                <a:ea typeface="+mn-ea"/>
                <a:cs typeface="+mn-cs"/>
              </a:rPr>
              <a:t>Tasa de desocupación trimestre móvil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n-lt"/>
                <a:ea typeface="+mn-ea"/>
                <a:cs typeface="+mn-cs"/>
              </a:rPr>
              <a:t>Noviembre-enero (2022-2023)</a:t>
            </a:r>
          </a:p>
        </p:txBody>
      </p:sp>
      <p:graphicFrame>
        <p:nvGraphicFramePr>
          <p:cNvPr id="14" name="Gráfico 13">
            <a:extLst>
              <a:ext uri="{FF2B5EF4-FFF2-40B4-BE49-F238E27FC236}">
                <a16:creationId xmlns:a16="http://schemas.microsoft.com/office/drawing/2014/main" id="{00000000-0008-0000-0000-000008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8837265"/>
              </p:ext>
            </p:extLst>
          </p:nvPr>
        </p:nvGraphicFramePr>
        <p:xfrm>
          <a:off x="373220" y="2048799"/>
          <a:ext cx="5194063" cy="31709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Gráfico 14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5626382"/>
              </p:ext>
            </p:extLst>
          </p:nvPr>
        </p:nvGraphicFramePr>
        <p:xfrm>
          <a:off x="6526655" y="2048797"/>
          <a:ext cx="5203597" cy="31709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Rectángulo 11">
            <a:extLst>
              <a:ext uri="{FF2B5EF4-FFF2-40B4-BE49-F238E27FC236}">
                <a16:creationId xmlns:a16="http://schemas.microsoft.com/office/drawing/2014/main" id="{FB465E34-DB97-EADA-6891-598C0E3FA489}"/>
              </a:ext>
            </a:extLst>
          </p:cNvPr>
          <p:cNvSpPr/>
          <p:nvPr/>
        </p:nvSpPr>
        <p:spPr>
          <a:xfrm>
            <a:off x="4416" y="6667837"/>
            <a:ext cx="416446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UPRA. 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3398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Principales indicadores del mercado laboral </a:t>
            </a:r>
          </a:p>
          <a:p>
            <a:r>
              <a:rPr lang="es-MX" sz="2800" dirty="0"/>
              <a:t>Centros poblados y rural disperso en enero </a:t>
            </a:r>
          </a:p>
          <a:p>
            <a:r>
              <a:rPr lang="es-MX" sz="2800" dirty="0"/>
              <a:t>(2023-2024)</a:t>
            </a:r>
            <a:endParaRPr lang="es-ES" sz="2800" dirty="0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A02A9FED-D204-D2C0-F764-8A1EC1C729D9}"/>
              </a:ext>
            </a:extLst>
          </p:cNvPr>
          <p:cNvSpPr/>
          <p:nvPr/>
        </p:nvSpPr>
        <p:spPr>
          <a:xfrm>
            <a:off x="103517" y="4668256"/>
            <a:ext cx="827273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enero de 2024, </a:t>
            </a:r>
            <a:r>
              <a:rPr lang="es-MX" b="1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población ocupada en el sector rural disminuyó en 47 mil personas (-1,0%) </a:t>
            </a:r>
            <a:r>
              <a:rPr lang="es-MX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 respecto a enero de 2023.</a:t>
            </a:r>
          </a:p>
          <a:p>
            <a:pPr algn="just"/>
            <a:endParaRPr lang="es-MX" dirty="0">
              <a:solidFill>
                <a:srgbClr val="236C95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disminución en la tasa de desocupación en el sector rural (-0,2 p.p.) se explica principalmente por la </a:t>
            </a:r>
            <a:r>
              <a:rPr lang="es-MX" b="1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disminución en el número de desocupados en 15 mil personas.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C76C8718-47F2-8AFE-2F8C-0D5D68FAE2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813308"/>
              </p:ext>
            </p:extLst>
          </p:nvPr>
        </p:nvGraphicFramePr>
        <p:xfrm>
          <a:off x="268766" y="1556375"/>
          <a:ext cx="7666189" cy="2859405"/>
        </p:xfrm>
        <a:graphic>
          <a:graphicData uri="http://schemas.openxmlformats.org/drawingml/2006/table">
            <a:tbl>
              <a:tblPr/>
              <a:tblGrid>
                <a:gridCol w="4727152">
                  <a:extLst>
                    <a:ext uri="{9D8B030D-6E8A-4147-A177-3AD203B41FA5}">
                      <a16:colId xmlns:a16="http://schemas.microsoft.com/office/drawing/2014/main" val="268872220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316560644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84198805"/>
                    </a:ext>
                  </a:extLst>
                </a:gridCol>
                <a:gridCol w="779037">
                  <a:extLst>
                    <a:ext uri="{9D8B030D-6E8A-4147-A177-3AD203B41FA5}">
                      <a16:colId xmlns:a16="http://schemas.microsoft.com/office/drawing/2014/main" val="1610604703"/>
                    </a:ext>
                  </a:extLst>
                </a:gridCol>
              </a:tblGrid>
              <a:tr h="33162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Concepto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Enero </a:t>
                      </a:r>
                    </a:p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Enero</a:t>
                      </a:r>
                    </a:p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Variación absoluta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04049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Fuerza de trabajo*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5.080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5.018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-62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758249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Ocupados*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4.587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4.540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-47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125153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Desocupados*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492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478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-15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000898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20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Población fuera de la fuerza laboral*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3.333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3.472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139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8238447"/>
                  </a:ext>
                </a:extLst>
              </a:tr>
              <a:tr h="25201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Tasa de desocupación – TD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9,7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9,5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-0,2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1195030"/>
                  </a:ext>
                </a:extLst>
              </a:tr>
              <a:tr h="116598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Tasa de subocupación – TS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7,7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6,9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-0,9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0287803"/>
                  </a:ext>
                </a:extLst>
              </a:tr>
              <a:tr h="116598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Tasa de ocupación – TO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54,5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53,5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-1,1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53553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2000" b="1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Tasa global de participación –TGP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60,4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59,1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-1,3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7560202"/>
                  </a:ext>
                </a:extLst>
              </a:tr>
            </a:tbl>
          </a:graphicData>
        </a:graphic>
      </p:graphicFrame>
      <p:sp>
        <p:nvSpPr>
          <p:cNvPr id="4" name="Rectángulo 3">
            <a:extLst>
              <a:ext uri="{FF2B5EF4-FFF2-40B4-BE49-F238E27FC236}">
                <a16:creationId xmlns:a16="http://schemas.microsoft.com/office/drawing/2014/main" id="{F0818577-48F7-6772-6D09-E8C054D0E911}"/>
              </a:ext>
            </a:extLst>
          </p:cNvPr>
          <p:cNvSpPr/>
          <p:nvPr/>
        </p:nvSpPr>
        <p:spPr>
          <a:xfrm>
            <a:off x="8376250" y="1615025"/>
            <a:ext cx="3712233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enero de 2024, </a:t>
            </a:r>
            <a:r>
              <a:rPr lang="es-CO" b="1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el 53,5% de la población en edad de trabajar en el sector rural, estuvo ocupada </a:t>
            </a:r>
            <a:r>
              <a:rPr lang="es-CO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(tasa de ocupación - TO), lo que representó una reducción de 1,1 p.p en comparación con enero de 2023.</a:t>
            </a:r>
          </a:p>
          <a:p>
            <a:pPr algn="just"/>
            <a:endParaRPr lang="es-CO" dirty="0">
              <a:solidFill>
                <a:srgbClr val="236C95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enero de 2024, </a:t>
            </a:r>
            <a:r>
              <a:rPr lang="es-CO" b="1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el 59,1% de la población en edad de trabajar en el sector rural, hizo parte de la fuerza laboral </a:t>
            </a:r>
            <a:r>
              <a:rPr lang="es-CO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(tasa global de participación - TGP), disminuyendo en 1,3 p.p en comparación con enero de 2023.</a:t>
            </a:r>
            <a:endParaRPr lang="es-MX" b="1" dirty="0">
              <a:solidFill>
                <a:srgbClr val="236C95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C3E8B067-853C-4E0E-9D7D-C4F841F4F605}"/>
              </a:ext>
            </a:extLst>
          </p:cNvPr>
          <p:cNvSpPr/>
          <p:nvPr/>
        </p:nvSpPr>
        <p:spPr>
          <a:xfrm>
            <a:off x="268766" y="4424597"/>
            <a:ext cx="105858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800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*Datos en miles</a:t>
            </a:r>
            <a:endParaRPr lang="es-CO" sz="700" dirty="0">
              <a:cs typeface="Arial" panose="020B0604020202020204" pitchFamily="34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1EEAE36D-271C-25BA-6B09-1BE369C7C4F7}"/>
              </a:ext>
            </a:extLst>
          </p:cNvPr>
          <p:cNvSpPr/>
          <p:nvPr/>
        </p:nvSpPr>
        <p:spPr>
          <a:xfrm>
            <a:off x="4416" y="6667837"/>
            <a:ext cx="416446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UPRA. 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7849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Población ocupada según rama de actividad económica en enero (2023-2024). Total</a:t>
            </a:r>
            <a:r>
              <a:rPr lang="es-MX" sz="2800" dirty="0">
                <a:solidFill>
                  <a:schemeClr val="bg1"/>
                </a:solidFill>
              </a:rPr>
              <a:t>,</a:t>
            </a:r>
            <a:r>
              <a:rPr lang="es-MX" sz="2800" dirty="0"/>
              <a:t> nacional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ED9550AB-AA87-96B8-B281-89D33F07FF70}"/>
              </a:ext>
            </a:extLst>
          </p:cNvPr>
          <p:cNvSpPr/>
          <p:nvPr/>
        </p:nvSpPr>
        <p:spPr>
          <a:xfrm>
            <a:off x="47194" y="5938721"/>
            <a:ext cx="121448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solidFill>
                  <a:srgbClr val="27689D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En enero de 2024 la población ocupada del país </a:t>
            </a:r>
            <a:r>
              <a:rPr lang="es-MX" b="1" dirty="0">
                <a:solidFill>
                  <a:srgbClr val="27689D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aumentó en 533 mil personas (2,5%) </a:t>
            </a:r>
            <a:r>
              <a:rPr lang="es-MX" dirty="0">
                <a:solidFill>
                  <a:srgbClr val="27689D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con respecto a enero de 2023.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7C9E76B-D59D-7CDE-0039-30545773C6E8}"/>
              </a:ext>
            </a:extLst>
          </p:cNvPr>
          <p:cNvSpPr/>
          <p:nvPr/>
        </p:nvSpPr>
        <p:spPr>
          <a:xfrm>
            <a:off x="15682" y="6677943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11503932-3E5D-8B4A-D5BD-CF1D139BED6E}"/>
              </a:ext>
            </a:extLst>
          </p:cNvPr>
          <p:cNvSpPr/>
          <p:nvPr/>
        </p:nvSpPr>
        <p:spPr>
          <a:xfrm>
            <a:off x="309238" y="5667734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rgbClr val="395F9B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Datos en miles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D57B21E4-E1DC-67A3-17C7-F98CE21FB3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2998335"/>
              </p:ext>
            </p:extLst>
          </p:nvPr>
        </p:nvGraphicFramePr>
        <p:xfrm>
          <a:off x="47194" y="1554661"/>
          <a:ext cx="11846855" cy="3986624"/>
        </p:xfrm>
        <a:graphic>
          <a:graphicData uri="http://schemas.openxmlformats.org/drawingml/2006/table">
            <a:tbl>
              <a:tblPr/>
              <a:tblGrid>
                <a:gridCol w="7416000">
                  <a:extLst>
                    <a:ext uri="{9D8B030D-6E8A-4147-A177-3AD203B41FA5}">
                      <a16:colId xmlns:a16="http://schemas.microsoft.com/office/drawing/2014/main" val="994517900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1994977086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490652956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3832016345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679695158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2058966082"/>
                    </a:ext>
                  </a:extLst>
                </a:gridCol>
              </a:tblGrid>
              <a:tr h="40787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Rama de actividad 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Enero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Enero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Variación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Variación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Participación (%)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011515"/>
                  </a:ext>
                </a:extLst>
              </a:tr>
              <a:tr h="16603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2024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absoluta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porcentual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s-CO" sz="105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9027799"/>
                  </a:ext>
                </a:extLst>
              </a:tr>
              <a:tr h="2224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Ocupados Total Nacional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21.492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22.025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2,5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100,0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9140479"/>
                  </a:ext>
                </a:extLst>
              </a:tr>
              <a:tr h="77285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Agricultura, ganadería, caza, silvicultura y pesca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2.957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3.202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244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8,3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14,5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Administración pública y defensa, educación y atención de la salud humana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2.244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2.418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7,8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11,0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1507775"/>
                  </a:ext>
                </a:extLst>
              </a:tr>
              <a:tr h="23036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Industrias manufactureras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2.270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2.385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5,1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10,8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6641266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artísticas, entretenimiento, recreación y otras actividades de servicios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1.849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1.958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5,9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8,9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476638"/>
                  </a:ext>
                </a:extLst>
              </a:tr>
              <a:tr h="17110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Construcción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1.402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1.454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6,6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6320903"/>
                  </a:ext>
                </a:extLst>
              </a:tr>
              <a:tr h="186986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financieras y de seguros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11,2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1,9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7408792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inmobiliarias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245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15,6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1,3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8401929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Transporte y almacenamiento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1.662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1.671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7,6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3461761"/>
                  </a:ext>
                </a:extLst>
              </a:tr>
              <a:tr h="22416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No informa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-90,7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55021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Comercio y reparación de vehículos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3.913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3.898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-0,4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17,7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545917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Alojamiento y servicios de comida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1.592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1.548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-2,8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7,0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8869721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Suministro de electricidad, gas, agua y gestión de desechos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628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-9,1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2,6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1516227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profesionales, científicas, técnicas y de servicios administrativos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1.914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1.852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-3,2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8,4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5818794"/>
                  </a:ext>
                </a:extLst>
              </a:tr>
              <a:tr h="11526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Información y comunicaciones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-16,0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1,6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18599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7339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Población ocupada según rama de actividad económica </a:t>
            </a:r>
          </a:p>
          <a:p>
            <a:r>
              <a:rPr lang="es-MX" sz="2800" dirty="0"/>
              <a:t>Total</a:t>
            </a:r>
            <a:r>
              <a:rPr lang="es-MX" sz="2800" dirty="0">
                <a:solidFill>
                  <a:schemeClr val="bg1"/>
                </a:solidFill>
              </a:rPr>
              <a:t>,</a:t>
            </a:r>
            <a:r>
              <a:rPr lang="es-MX" sz="2800" dirty="0"/>
              <a:t> nacional en enero de 2024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1503A387-094E-78D3-0B68-614DA91F2C5D}"/>
              </a:ext>
            </a:extLst>
          </p:cNvPr>
          <p:cNvSpPr/>
          <p:nvPr/>
        </p:nvSpPr>
        <p:spPr>
          <a:xfrm>
            <a:off x="50082" y="6082503"/>
            <a:ext cx="120114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rgbClr val="395F9B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La agricultura, ganadería, caza, silvicultura y pesca fue la segunda actividad económica que más personas ocupó en el mes de enero con 3,2 millones de ocupados (14,5%). </a:t>
            </a:r>
            <a:endParaRPr lang="es-CO" b="1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A4D46B5D-44D5-69A8-C765-C652BEE9CAA3}"/>
              </a:ext>
            </a:extLst>
          </p:cNvPr>
          <p:cNvSpPr/>
          <p:nvPr/>
        </p:nvSpPr>
        <p:spPr>
          <a:xfrm>
            <a:off x="13368" y="6675387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20F8EFB-07A7-C692-B34D-D7F4A5B722FC}"/>
              </a:ext>
            </a:extLst>
          </p:cNvPr>
          <p:cNvSpPr/>
          <p:nvPr/>
        </p:nvSpPr>
        <p:spPr>
          <a:xfrm>
            <a:off x="5547799" y="5862233"/>
            <a:ext cx="6594119" cy="2222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0"/>
              </a:spcAft>
            </a:pPr>
            <a:r>
              <a:rPr lang="es-CO" sz="800" dirty="0">
                <a:solidFill>
                  <a:srgbClr val="395F9B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Datos en miles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000-000009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9332256"/>
              </p:ext>
            </p:extLst>
          </p:nvPr>
        </p:nvGraphicFramePr>
        <p:xfrm>
          <a:off x="42878" y="1162553"/>
          <a:ext cx="12106243" cy="47195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54845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600" dirty="0"/>
              <a:t>Variación de la población ocupada según rama de actividad económica. Total</a:t>
            </a:r>
            <a:r>
              <a:rPr lang="es-MX" sz="2600" dirty="0">
                <a:solidFill>
                  <a:schemeClr val="bg1"/>
                </a:solidFill>
              </a:rPr>
              <a:t>,</a:t>
            </a:r>
            <a:r>
              <a:rPr lang="es-MX" sz="2600" dirty="0"/>
              <a:t> nacional enero 2024/2023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B3A14BC5-F797-9CD5-94F9-2A2B19DAE73C}"/>
              </a:ext>
            </a:extLst>
          </p:cNvPr>
          <p:cNvSpPr/>
          <p:nvPr/>
        </p:nvSpPr>
        <p:spPr>
          <a:xfrm>
            <a:off x="50082" y="6198768"/>
            <a:ext cx="120496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rgbClr val="395F9B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La agricultura, ganadería, caza, silvicultura y pesca </a:t>
            </a:r>
            <a:r>
              <a:rPr lang="es-ES" b="1" dirty="0">
                <a:solidFill>
                  <a:srgbClr val="395F9B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aumentó en 244 mil ocupados (8,3%).</a:t>
            </a:r>
            <a:endParaRPr lang="es-CO" b="1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5D61717A-822C-6CF4-39F1-F20CFA24E4A3}"/>
              </a:ext>
            </a:extLst>
          </p:cNvPr>
          <p:cNvSpPr/>
          <p:nvPr/>
        </p:nvSpPr>
        <p:spPr>
          <a:xfrm>
            <a:off x="13368" y="6675387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9EEDEF5A-71B4-E0CB-C7F1-8B22FC607261}"/>
              </a:ext>
            </a:extLst>
          </p:cNvPr>
          <p:cNvSpPr/>
          <p:nvPr/>
        </p:nvSpPr>
        <p:spPr>
          <a:xfrm>
            <a:off x="5547799" y="6041909"/>
            <a:ext cx="6594119" cy="2222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0"/>
              </a:spcAft>
            </a:pPr>
            <a:r>
              <a:rPr lang="es-CO" sz="800" dirty="0">
                <a:solidFill>
                  <a:srgbClr val="395F9B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Datos en miles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000-00000A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0879044"/>
              </p:ext>
            </p:extLst>
          </p:nvPr>
        </p:nvGraphicFramePr>
        <p:xfrm>
          <a:off x="63967" y="1339797"/>
          <a:ext cx="12064066" cy="48315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810646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765425" y="465513"/>
            <a:ext cx="9243589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600" dirty="0"/>
              <a:t>Población ocupada según rama de actividad económica en el trimestre móvil noviembre-enero en los </a:t>
            </a:r>
          </a:p>
          <a:p>
            <a:r>
              <a:rPr lang="es-MX" sz="2600" dirty="0"/>
              <a:t>Centros poblados y rural disperso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07D68B49-66A5-E384-9891-268A74C0946E}"/>
              </a:ext>
            </a:extLst>
          </p:cNvPr>
          <p:cNvSpPr/>
          <p:nvPr/>
        </p:nvSpPr>
        <p:spPr>
          <a:xfrm>
            <a:off x="1" y="5844399"/>
            <a:ext cx="121945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el trimestre nov/23-ene/24 la población ocupada en los centros poblados y rural disperso </a:t>
            </a:r>
            <a:r>
              <a:rPr lang="es-MX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aumentó en 48 mil personas (1,0%) </a:t>
            </a:r>
            <a:r>
              <a:rPr lang="es-MX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 respecto al mismo trimestre del año anterior, mientras que </a:t>
            </a:r>
            <a:r>
              <a:rPr lang="es-MX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agricultura, ganadería, caza, silvicultura y pesca aumentó en 126 mil ocupados (5,3%)</a:t>
            </a:r>
            <a:r>
              <a:rPr lang="es-MX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y participó con el 53,7% de los ocupados del sector rural.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1FC4D76E-9DD1-BA5A-9BE8-531B355A48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1241062"/>
              </p:ext>
            </p:extLst>
          </p:nvPr>
        </p:nvGraphicFramePr>
        <p:xfrm>
          <a:off x="47194" y="1436186"/>
          <a:ext cx="11846855" cy="4382864"/>
        </p:xfrm>
        <a:graphic>
          <a:graphicData uri="http://schemas.openxmlformats.org/drawingml/2006/table">
            <a:tbl>
              <a:tblPr/>
              <a:tblGrid>
                <a:gridCol w="7416000">
                  <a:extLst>
                    <a:ext uri="{9D8B030D-6E8A-4147-A177-3AD203B41FA5}">
                      <a16:colId xmlns:a16="http://schemas.microsoft.com/office/drawing/2014/main" val="994517900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1994977086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490652956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3832016345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679695158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2058966082"/>
                    </a:ext>
                  </a:extLst>
                </a:gridCol>
              </a:tblGrid>
              <a:tr h="40787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Rama de actividad 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Noviembre-enero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Abr-jun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Variación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Variación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Participación (%)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011515"/>
                  </a:ext>
                </a:extLst>
              </a:tr>
              <a:tr h="16603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absoluta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porcentual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s-CO" sz="105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9027799"/>
                  </a:ext>
                </a:extLst>
              </a:tr>
              <a:tr h="2224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Ocupados Total Centros Poblados y Rural Disperso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4.618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4.665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100,0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9140479"/>
                  </a:ext>
                </a:extLst>
              </a:tr>
              <a:tr h="2224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Agricultura, ganadería, caza, silvicultura y pesca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2.381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2.507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126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5,3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53,7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7495857"/>
                  </a:ext>
                </a:extLst>
              </a:tr>
              <a:tr h="2224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financieras y de seguros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133,0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inmobiliarias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39,9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1507775"/>
                  </a:ext>
                </a:extLst>
              </a:tr>
              <a:tr h="23036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artísticas, entretenimiento, recreación y otras actividades de servicios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273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277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6641266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profesionales, científicas, técnicas y de servicios administrativos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126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476638"/>
                  </a:ext>
                </a:extLst>
              </a:tr>
              <a:tr h="171103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Alojamiento y servicios de comida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238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240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6320903"/>
                  </a:ext>
                </a:extLst>
              </a:tr>
              <a:tr h="186986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Transporte y almacenamiento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186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187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7408792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No informa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17,0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8401929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Suministro de electricidad, gas, agua y gestión de desechos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-5,4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3461761"/>
                  </a:ext>
                </a:extLst>
              </a:tr>
              <a:tr h="224167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Explotación de minas y canteras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169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165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-2,4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55021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Información y comunicaciones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-34,8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545917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Administración pública y defensa, educación y atención de la salud humana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164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153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-6,6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8869721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Construcción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262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250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-4,6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1516227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Comercio y reparación de vehículos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426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397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-29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-6,9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8,5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5818794"/>
                  </a:ext>
                </a:extLst>
              </a:tr>
              <a:tr h="11526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Industrias manufactureras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331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292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-39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-11,8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6,3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1859933"/>
                  </a:ext>
                </a:extLst>
              </a:tr>
            </a:tbl>
          </a:graphicData>
        </a:graphic>
      </p:graphicFrame>
      <p:sp>
        <p:nvSpPr>
          <p:cNvPr id="4" name="Rectángulo 3">
            <a:extLst>
              <a:ext uri="{FF2B5EF4-FFF2-40B4-BE49-F238E27FC236}">
                <a16:creationId xmlns:a16="http://schemas.microsoft.com/office/drawing/2014/main" id="{0158BF07-4210-941F-7C2D-235788B3B6A4}"/>
              </a:ext>
            </a:extLst>
          </p:cNvPr>
          <p:cNvSpPr/>
          <p:nvPr/>
        </p:nvSpPr>
        <p:spPr>
          <a:xfrm>
            <a:off x="13368" y="6675387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0244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UPRA 202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36C9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UPRA 2023">
      <a:majorFont>
        <a:latin typeface="Nunito Sans ExtraBold"/>
        <a:ea typeface=""/>
        <a:cs typeface=""/>
      </a:majorFont>
      <a:minorFont>
        <a:latin typeface="Nunit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Arial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Arial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689f541-6f0a-46bd-8c13-86a1ba0ba003">
      <Terms xmlns="http://schemas.microsoft.com/office/infopath/2007/PartnerControls"/>
    </lcf76f155ced4ddcb4097134ff3c332f>
    <TaxCatchAll xmlns="344f0279-cae2-4899-8a1f-930fb84c6281" xsi:nil="true"/>
    <Fecha xmlns="a689f541-6f0a-46bd-8c13-86a1ba0ba00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0C1E38A4661484DB58C7124AF1E6938" ma:contentTypeVersion="17" ma:contentTypeDescription="Crear nuevo documento." ma:contentTypeScope="" ma:versionID="827eade3d7433f382e3d0e2d5fdfe168">
  <xsd:schema xmlns:xsd="http://www.w3.org/2001/XMLSchema" xmlns:xs="http://www.w3.org/2001/XMLSchema" xmlns:p="http://schemas.microsoft.com/office/2006/metadata/properties" xmlns:ns2="a689f541-6f0a-46bd-8c13-86a1ba0ba003" xmlns:ns3="344f0279-cae2-4899-8a1f-930fb84c6281" targetNamespace="http://schemas.microsoft.com/office/2006/metadata/properties" ma:root="true" ma:fieldsID="89c8a080a1b09d382c82bdf7561436f4" ns2:_="" ns3:_="">
    <xsd:import namespace="a689f541-6f0a-46bd-8c13-86a1ba0ba003"/>
    <xsd:import namespace="344f0279-cae2-4899-8a1f-930fb84c62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Fecha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89f541-6f0a-46bd-8c13-86a1ba0ba0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Fecha" ma:index="15" nillable="true" ma:displayName="Fecha" ma:format="DateOnly" ma:internalName="Fecha">
      <xsd:simpleType>
        <xsd:restriction base="dms:DateTime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a953dc2c-0b01-4691-9f90-5ef86a1698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4f0279-cae2-4899-8a1f-930fb84c628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c5c5ba2-5ee0-41be-a015-d96a52ad0961}" ma:internalName="TaxCatchAll" ma:showField="CatchAllData" ma:web="344f0279-cae2-4899-8a1f-930fb84c62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3803D3-5821-45A2-B4B3-DFB83F74B2D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0B42C7C-D391-4691-8746-20646D6DAEC2}">
  <ds:schemaRefs>
    <ds:schemaRef ds:uri="344f0279-cae2-4899-8a1f-930fb84c6281"/>
    <ds:schemaRef ds:uri="http://purl.org/dc/terms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a689f541-6f0a-46bd-8c13-86a1ba0ba003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889BD81-C29C-4897-8214-171457818A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89f541-6f0a-46bd-8c13-86a1ba0ba003"/>
    <ds:schemaRef ds:uri="344f0279-cae2-4899-8a1f-930fb84c62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2660</TotalTime>
  <Words>1320</Words>
  <Application>Microsoft Office PowerPoint</Application>
  <PresentationFormat>Panorámica</PresentationFormat>
  <Paragraphs>351</Paragraphs>
  <Slides>12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8" baseType="lpstr">
      <vt:lpstr>Calibri</vt:lpstr>
      <vt:lpstr>Montserrat SemiBold</vt:lpstr>
      <vt:lpstr>Nunito Sans ExtraBold</vt:lpstr>
      <vt:lpstr>Nunito Sans</vt:lpstr>
      <vt:lpstr>Arial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NESTOR JULIO HERNANDEZ BOCKER</cp:lastModifiedBy>
  <cp:revision>94</cp:revision>
  <dcterms:created xsi:type="dcterms:W3CDTF">2019-02-12T04:28:07Z</dcterms:created>
  <dcterms:modified xsi:type="dcterms:W3CDTF">2024-02-29T17:38:49Z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0x01010090C1E38A4661484DB58C7124AF1E6938</vt:lpwstr>
  </property>
  <property fmtid="{D5CDD505-2E9C-101B-9397-08002B2CF9AE}" pid="3" name="MediaServiceImageTags">
    <vt:lpwstr/>
  </property>
</Properties>
</file>