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84" r:id="rId4"/>
    <p:sldId id="292" r:id="rId5"/>
    <p:sldId id="276" r:id="rId6"/>
    <p:sldId id="27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27689D"/>
    <a:srgbClr val="276839"/>
    <a:srgbClr val="009165"/>
    <a:srgbClr val="1F4E79"/>
    <a:srgbClr val="00916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65CFB-D598-422C-9639-5CFA8B38373F}" v="392" dt="2022-02-28T22:44:58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79280358642894E-2"/>
          <c:y val="3.9747075446037866E-2"/>
          <c:w val="0.95172067835704266"/>
          <c:h val="0.68233067518246082"/>
        </c:manualLayout>
      </c:layout>
      <c:lineChart>
        <c:grouping val="standard"/>
        <c:varyColors val="0"/>
        <c:ser>
          <c:idx val="0"/>
          <c:order val="0"/>
          <c:tx>
            <c:strRef>
              <c:f>[Empleo.xlsb]Hoja1!$F$2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4F5-4D64-9F0E-66AA4A5E538A}"/>
                </c:ext>
              </c:extLst>
            </c:dLbl>
            <c:dLbl>
              <c:idx val="12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4F5-4D64-9F0E-66AA4A5E5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Enero-2021</c:v>
                </c:pt>
              </c:strCache>
            </c:strRef>
          </c:cat>
          <c:val>
            <c:numRef>
              <c:f>[Empleo.xlsb]Hoja1!$F$3:$F$15</c:f>
              <c:numCache>
                <c:formatCode>0.0</c:formatCode>
                <c:ptCount val="13"/>
                <c:pt idx="0">
                  <c:v>17.537611051838688</c:v>
                </c:pt>
                <c:pt idx="1">
                  <c:v>15.537228941034442</c:v>
                </c:pt>
                <c:pt idx="2">
                  <c:v>14.717749941320108</c:v>
                </c:pt>
                <c:pt idx="3">
                  <c:v>15.488034241999999</c:v>
                </c:pt>
                <c:pt idx="4">
                  <c:v>15.204204747</c:v>
                </c:pt>
                <c:pt idx="5">
                  <c:v>14.646591578000001</c:v>
                </c:pt>
                <c:pt idx="6">
                  <c:v>13.058523088999999</c:v>
                </c:pt>
                <c:pt idx="7">
                  <c:v>12.861392995999999</c:v>
                </c:pt>
                <c:pt idx="8">
                  <c:v>11.961303547</c:v>
                </c:pt>
                <c:pt idx="9">
                  <c:v>11.995241041</c:v>
                </c:pt>
                <c:pt idx="10">
                  <c:v>11.533057524</c:v>
                </c:pt>
                <c:pt idx="11">
                  <c:v>11.096493065000001</c:v>
                </c:pt>
                <c:pt idx="12">
                  <c:v>14.647251143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4F5-4D64-9F0E-66AA4A5E538A}"/>
            </c:ext>
          </c:extLst>
        </c:ser>
        <c:ser>
          <c:idx val="1"/>
          <c:order val="1"/>
          <c:tx>
            <c:strRef>
              <c:f>[Empleo.xlsb]Hoja1!$G$2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4F5-4D64-9F0E-66AA4A5E538A}"/>
                </c:ext>
              </c:extLst>
            </c:dLbl>
            <c:dLbl>
              <c:idx val="12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4F5-4D64-9F0E-66AA4A5E5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Enero-2021</c:v>
                </c:pt>
              </c:strCache>
            </c:strRef>
          </c:cat>
          <c:val>
            <c:numRef>
              <c:f>[Empleo.xlsb]Hoja1!$G$3:$G$15</c:f>
              <c:numCache>
                <c:formatCode>0.0</c:formatCode>
                <c:ptCount val="13"/>
                <c:pt idx="0">
                  <c:v>19.385192175598558</c:v>
                </c:pt>
                <c:pt idx="1">
                  <c:v>17.511967050121292</c:v>
                </c:pt>
                <c:pt idx="2">
                  <c:v>16.345318662364306</c:v>
                </c:pt>
                <c:pt idx="3">
                  <c:v>17.029618009</c:v>
                </c:pt>
                <c:pt idx="4">
                  <c:v>16.502707453999999</c:v>
                </c:pt>
                <c:pt idx="5">
                  <c:v>15.809591854000001</c:v>
                </c:pt>
                <c:pt idx="6">
                  <c:v>14.449081308</c:v>
                </c:pt>
                <c:pt idx="7">
                  <c:v>14.039502243999999</c:v>
                </c:pt>
                <c:pt idx="8">
                  <c:v>13.055948856000001</c:v>
                </c:pt>
                <c:pt idx="9">
                  <c:v>12.978658265</c:v>
                </c:pt>
                <c:pt idx="10">
                  <c:v>12.504003895</c:v>
                </c:pt>
                <c:pt idx="11">
                  <c:v>11.92545801</c:v>
                </c:pt>
                <c:pt idx="12">
                  <c:v>15.802908362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4F5-4D64-9F0E-66AA4A5E538A}"/>
            </c:ext>
          </c:extLst>
        </c:ser>
        <c:ser>
          <c:idx val="2"/>
          <c:order val="2"/>
          <c:tx>
            <c:strRef>
              <c:f>[Empleo.xlsb]Hoja1!$H$2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2">
                    <a:lumMod val="9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4F5-4D64-9F0E-66AA4A5E538A}"/>
                </c:ext>
              </c:extLst>
            </c:dLbl>
            <c:dLbl>
              <c:idx val="12"/>
              <c:spPr>
                <a:solidFill>
                  <a:schemeClr val="bg2">
                    <a:lumMod val="9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4F5-4D64-9F0E-66AA4A5E5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[Empleo.xlsb]Hoja1!$E$3:$E$15</c:f>
              <c:strCache>
                <c:ptCount val="13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Enero-2021</c:v>
                </c:pt>
              </c:strCache>
            </c:strRef>
          </c:cat>
          <c:val>
            <c:numRef>
              <c:f>[Empleo.xlsb]Hoja1!$H$3:$H$15</c:f>
              <c:numCache>
                <c:formatCode>0.0</c:formatCode>
                <c:ptCount val="13"/>
                <c:pt idx="0">
                  <c:v>9.9806014667814651</c:v>
                </c:pt>
                <c:pt idx="1">
                  <c:v>7.8661723190068038</c:v>
                </c:pt>
                <c:pt idx="2">
                  <c:v>8.3615132685249289</c:v>
                </c:pt>
                <c:pt idx="3">
                  <c:v>9.5435860899999998</c:v>
                </c:pt>
                <c:pt idx="4">
                  <c:v>10.207758418999999</c:v>
                </c:pt>
                <c:pt idx="5">
                  <c:v>10.13185421</c:v>
                </c:pt>
                <c:pt idx="6">
                  <c:v>7.652552054</c:v>
                </c:pt>
                <c:pt idx="7">
                  <c:v>8.3013218270000007</c:v>
                </c:pt>
                <c:pt idx="8">
                  <c:v>7.785532484</c:v>
                </c:pt>
                <c:pt idx="9">
                  <c:v>8.2857302970000006</c:v>
                </c:pt>
                <c:pt idx="10">
                  <c:v>7.7465963909999997</c:v>
                </c:pt>
                <c:pt idx="11">
                  <c:v>7.9893324379999999</c:v>
                </c:pt>
                <c:pt idx="12">
                  <c:v>10.096063974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4F5-4D64-9F0E-66AA4A5E53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6-4021-B114-A53F424FD8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[Empleo.xlsb]Salida!$B$125:$B$139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Información y comunicaciones</c:v>
                </c:pt>
                <c:pt idx="4">
                  <c:v>Actividades financieras y de seguros</c:v>
                </c:pt>
                <c:pt idx="5">
                  <c:v>Suministro de Electricidad Gas y Agua^</c:v>
                </c:pt>
                <c:pt idx="6">
                  <c:v>Alojamiento y servicios de comida</c:v>
                </c:pt>
                <c:pt idx="7">
                  <c:v>Transporte y almacenamiento</c:v>
                </c:pt>
                <c:pt idx="8">
                  <c:v>Construcción</c:v>
                </c:pt>
                <c:pt idx="9">
                  <c:v>Actividades artísticas, entretenimiento recreación y otras actividades de servicios</c:v>
                </c:pt>
                <c:pt idx="10">
                  <c:v>Actividades profesionales, científicas, técnicas y servicios administrativos</c:v>
                </c:pt>
                <c:pt idx="11">
                  <c:v>Industria manufacturera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[Empleo.xlsb]Salida!$C$125:$C$139</c:f>
              <c:numCache>
                <c:formatCode>_-* #,##0_-;\-* #,##0_-;_-* "-"??_-;_-@_-</c:formatCode>
                <c:ptCount val="15"/>
                <c:pt idx="0">
                  <c:v>20695.785</c:v>
                </c:pt>
                <c:pt idx="1">
                  <c:v>17.93</c:v>
                </c:pt>
                <c:pt idx="2">
                  <c:v>183.68899999999999</c:v>
                </c:pt>
                <c:pt idx="3">
                  <c:v>385.803</c:v>
                </c:pt>
                <c:pt idx="4">
                  <c:v>448.61900000000003</c:v>
                </c:pt>
                <c:pt idx="5">
                  <c:v>639.48099999999999</c:v>
                </c:pt>
                <c:pt idx="6">
                  <c:v>1255.3630000000001</c:v>
                </c:pt>
                <c:pt idx="7">
                  <c:v>1471.4570000000001</c:v>
                </c:pt>
                <c:pt idx="8">
                  <c:v>1550.701</c:v>
                </c:pt>
                <c:pt idx="9">
                  <c:v>1643.665</c:v>
                </c:pt>
                <c:pt idx="10">
                  <c:v>1705.7370000000001</c:v>
                </c:pt>
                <c:pt idx="11">
                  <c:v>2068.8580000000002</c:v>
                </c:pt>
                <c:pt idx="12">
                  <c:v>2457.4160000000002</c:v>
                </c:pt>
                <c:pt idx="13">
                  <c:v>2963.3240000000001</c:v>
                </c:pt>
                <c:pt idx="14">
                  <c:v>3903.741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5-43B4-842B-457FCB994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91-4CB7-A36F-B243F4AFF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[Empleo.xlsb]Salida!$B$141:$B$155</c:f>
              <c:strCache>
                <c:ptCount val="15"/>
                <c:pt idx="0">
                  <c:v>Ocupados Total Nacional</c:v>
                </c:pt>
                <c:pt idx="1">
                  <c:v>Agricultura, ganadería, caza, silvicultura y pesca</c:v>
                </c:pt>
                <c:pt idx="2">
                  <c:v>No informa</c:v>
                </c:pt>
                <c:pt idx="3">
                  <c:v>Información y comunicaciones</c:v>
                </c:pt>
                <c:pt idx="4">
                  <c:v>Actividades inmobiliarias</c:v>
                </c:pt>
                <c:pt idx="5">
                  <c:v>Actividades financieras y de seguros</c:v>
                </c:pt>
                <c:pt idx="6">
                  <c:v>Construcción</c:v>
                </c:pt>
                <c:pt idx="7">
                  <c:v>Administración pública y defensa, educación y atención de la salud humana</c:v>
                </c:pt>
                <c:pt idx="8">
                  <c:v>Alojamiento y servicios de comida</c:v>
                </c:pt>
                <c:pt idx="9">
                  <c:v>Actividades artísticas, entretenimiento recreación y otras actividades de servicios</c:v>
                </c:pt>
                <c:pt idx="10">
                  <c:v>Transporte y almacenamiento</c:v>
                </c:pt>
                <c:pt idx="11">
                  <c:v>Suministro de Electricidad Gas y Agua^</c:v>
                </c:pt>
                <c:pt idx="12">
                  <c:v>Industria manufacturera</c:v>
                </c:pt>
                <c:pt idx="13">
                  <c:v>Actividades profesionales, científicas, técnicas y servicios administrativos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[Empleo.xlsb]Salida!$C$141:$C$155</c:f>
              <c:numCache>
                <c:formatCode>_-* #,##0_-;\-* #,##0_-;_-* "-"??_-;_-@_-</c:formatCode>
                <c:ptCount val="15"/>
                <c:pt idx="0">
                  <c:v>1584.0372549111125</c:v>
                </c:pt>
                <c:pt idx="1">
                  <c:v>-250.35423241076387</c:v>
                </c:pt>
                <c:pt idx="2">
                  <c:v>-20.67507520548277</c:v>
                </c:pt>
                <c:pt idx="3">
                  <c:v>12.894737270349026</c:v>
                </c:pt>
                <c:pt idx="4">
                  <c:v>48.23217087561784</c:v>
                </c:pt>
                <c:pt idx="5">
                  <c:v>62.129147067951067</c:v>
                </c:pt>
                <c:pt idx="6">
                  <c:v>103.81727756886039</c:v>
                </c:pt>
                <c:pt idx="7">
                  <c:v>118.39828402196235</c:v>
                </c:pt>
                <c:pt idx="8">
                  <c:v>128.73123702194766</c:v>
                </c:pt>
                <c:pt idx="9">
                  <c:v>139.07162870528236</c:v>
                </c:pt>
                <c:pt idx="10">
                  <c:v>191.49373789557262</c:v>
                </c:pt>
                <c:pt idx="11">
                  <c:v>207.4826057927736</c:v>
                </c:pt>
                <c:pt idx="12">
                  <c:v>232.02426760431945</c:v>
                </c:pt>
                <c:pt idx="13">
                  <c:v>262.33238859605217</c:v>
                </c:pt>
                <c:pt idx="14">
                  <c:v>348.46018610608098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1-4CB7-A36F-B243F4AFF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0.06899</cdr:x>
      <cdr:y>0.85351</cdr:y>
    </cdr:from>
    <cdr:to>
      <cdr:x>0.92991</cdr:x>
      <cdr:y>0.90566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835184" y="412377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28/02/2022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enero 2021- enero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14,6%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2,9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(17,5%)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0,1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(10,0%)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(enero 2021 vs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4449D14-FA36-47EF-BA3A-28405D987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09612"/>
              </p:ext>
            </p:extLst>
          </p:nvPr>
        </p:nvGraphicFramePr>
        <p:xfrm>
          <a:off x="0" y="1291241"/>
          <a:ext cx="12192000" cy="37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enero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enero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316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enero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tasa de desempleo aumentó por el incremento de la fuerza de trabajo en 357 mil personas,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provenientes de la población que se encontraban por fuera de la fuerza laboral y que hizo aumentar el número de desocupados en 41 mil personas.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30201"/>
              </p:ext>
            </p:extLst>
          </p:nvPr>
        </p:nvGraphicFramePr>
        <p:xfrm>
          <a:off x="2704418" y="1370688"/>
          <a:ext cx="7123739" cy="2545080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Enero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enero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enero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1,58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enero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02393"/>
              </p:ext>
            </p:extLst>
          </p:nvPr>
        </p:nvGraphicFramePr>
        <p:xfrm>
          <a:off x="309238" y="1226724"/>
          <a:ext cx="11808000" cy="4129499"/>
        </p:xfrm>
        <a:graphic>
          <a:graphicData uri="http://schemas.openxmlformats.org/drawingml/2006/table">
            <a:tbl>
              <a:tblPr/>
              <a:tblGrid>
                <a:gridCol w="8460000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2021-2020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20.696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 manufacturera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 y Agua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rgbClr val="009267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267"/>
                          </a:solidFill>
                          <a:effectLst/>
                          <a:latin typeface="Arial" panose="020B0604020202020204" pitchFamily="34" charset="0"/>
                        </a:rPr>
                        <a:t>3.214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267"/>
                          </a:solidFill>
                          <a:effectLst/>
                          <a:latin typeface="Arial" panose="020B0604020202020204" pitchFamily="34" charset="0"/>
                        </a:rPr>
                        <a:t>2.963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9267"/>
                          </a:solidFill>
                          <a:effectLst/>
                          <a:latin typeface="Arial" panose="020B0604020202020204" pitchFamily="34" charset="0"/>
                        </a:rPr>
                        <a:t>-250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enero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</a:t>
            </a:r>
            <a:r>
              <a:rPr lang="es-ES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enero </a:t>
            </a:r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2,96 millones de ocupados (14,3%).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827494"/>
              </p:ext>
            </p:extLst>
          </p:nvPr>
        </p:nvGraphicFramePr>
        <p:xfrm>
          <a:off x="42878" y="1377120"/>
          <a:ext cx="12106243" cy="48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250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enero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6BAADC8-61A7-45F7-988E-17C4D831A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447504"/>
              </p:ext>
            </p:extLst>
          </p:nvPr>
        </p:nvGraphicFramePr>
        <p:xfrm>
          <a:off x="49562" y="1367113"/>
          <a:ext cx="12106243" cy="48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48AFFA-BAAE-4D94-AD75-8B802626CBC7}"/>
</file>

<file path=customXml/itemProps2.xml><?xml version="1.0" encoding="utf-8"?>
<ds:datastoreItem xmlns:ds="http://schemas.openxmlformats.org/officeDocument/2006/customXml" ds:itemID="{484D5617-2C9F-4730-BEA4-BC00FE54A258}"/>
</file>

<file path=customXml/itemProps3.xml><?xml version="1.0" encoding="utf-8"?>
<ds:datastoreItem xmlns:ds="http://schemas.openxmlformats.org/officeDocument/2006/customXml" ds:itemID="{08326A99-AE3F-4958-9DC2-26F88FDDFD94}"/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589</Words>
  <Application>Microsoft Office PowerPoint</Application>
  <PresentationFormat>Panorámica</PresentationFormat>
  <Paragraphs>158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2022-02-28T23:31:38Z</dcterms:modified>
</cp:coreProperties>
</file>