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charts/colors2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9" r:id="rId5"/>
    <p:sldId id="280" r:id="rId6"/>
    <p:sldId id="281" r:id="rId7"/>
    <p:sldId id="273" r:id="rId8"/>
    <p:sldId id="27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 DE DESEMPLEO'!$D$233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DESEMPLEO'!$C$235:$C$252</c:f>
              <c:strCache>
                <c:ptCount val="18"/>
                <c:pt idx="0">
                  <c:v>Dic -Feb 2002</c:v>
                </c:pt>
                <c:pt idx="1">
                  <c:v>Dic -Feb 2003</c:v>
                </c:pt>
                <c:pt idx="2">
                  <c:v>Dic -Feb 2004</c:v>
                </c:pt>
                <c:pt idx="3">
                  <c:v>Dic -Feb 2005</c:v>
                </c:pt>
                <c:pt idx="4">
                  <c:v>Dic -Feb 2006</c:v>
                </c:pt>
                <c:pt idx="5">
                  <c:v>Dic -Feb 2007</c:v>
                </c:pt>
                <c:pt idx="6">
                  <c:v>Dic -Feb 2008</c:v>
                </c:pt>
                <c:pt idx="7">
                  <c:v>Dic -Feb 2009</c:v>
                </c:pt>
                <c:pt idx="8">
                  <c:v>Dic -Feb 2010</c:v>
                </c:pt>
                <c:pt idx="9">
                  <c:v>Dic -Feb 2011</c:v>
                </c:pt>
                <c:pt idx="10">
                  <c:v>Dic -Feb 2012</c:v>
                </c:pt>
                <c:pt idx="11">
                  <c:v>Dic -Feb 2013</c:v>
                </c:pt>
                <c:pt idx="12">
                  <c:v>Dic -Feb 2014</c:v>
                </c:pt>
                <c:pt idx="13">
                  <c:v>Dic -Feb 2015</c:v>
                </c:pt>
                <c:pt idx="14">
                  <c:v>Dic -Feb 2016</c:v>
                </c:pt>
                <c:pt idx="15">
                  <c:v>Dic -Feb 2017</c:v>
                </c:pt>
                <c:pt idx="16">
                  <c:v>Dic -Feb 2018</c:v>
                </c:pt>
                <c:pt idx="17">
                  <c:v>Dic -Feb 2019</c:v>
                </c:pt>
              </c:strCache>
            </c:strRef>
          </c:cat>
          <c:val>
            <c:numRef>
              <c:f>'TASA DE DESEMPLEO'!$D$235:$D$252</c:f>
              <c:numCache>
                <c:formatCode>_(* #,##0.00_);_(* \(#,##0.00\);_(* "-"??_);_(@_)</c:formatCode>
                <c:ptCount val="18"/>
                <c:pt idx="0">
                  <c:v>16.057828346405401</c:v>
                </c:pt>
                <c:pt idx="1">
                  <c:v>14.957366289913399</c:v>
                </c:pt>
                <c:pt idx="2">
                  <c:v>13.169934795077745</c:v>
                </c:pt>
                <c:pt idx="3">
                  <c:v>12.23521540752302</c:v>
                </c:pt>
                <c:pt idx="4">
                  <c:v>12.830236397301972</c:v>
                </c:pt>
                <c:pt idx="5">
                  <c:v>11.651063457332517</c:v>
                </c:pt>
                <c:pt idx="6">
                  <c:v>12.451901526195339</c:v>
                </c:pt>
                <c:pt idx="7">
                  <c:v>12.839233500671998</c:v>
                </c:pt>
                <c:pt idx="8">
                  <c:v>12.510732758026997</c:v>
                </c:pt>
                <c:pt idx="9">
                  <c:v>11.382243027081369</c:v>
                </c:pt>
                <c:pt idx="10">
                  <c:v>11.13116507353895</c:v>
                </c:pt>
                <c:pt idx="11">
                  <c:v>10.065634429405197</c:v>
                </c:pt>
                <c:pt idx="12">
                  <c:v>9.7846971708625787</c:v>
                </c:pt>
                <c:pt idx="13">
                  <c:v>10.16165206676507</c:v>
                </c:pt>
                <c:pt idx="14">
                  <c:v>10.3209919292668</c:v>
                </c:pt>
                <c:pt idx="15">
                  <c:v>10.390097502000277</c:v>
                </c:pt>
                <c:pt idx="16">
                  <c:v>11.415602325709868</c:v>
                </c:pt>
                <c:pt idx="17">
                  <c:v>11.549886310398657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B7-4007-8CD2-4BA70234D26D}"/>
            </c:ext>
          </c:extLst>
        </c:ser>
        <c:ser>
          <c:idx val="1"/>
          <c:order val="1"/>
          <c:tx>
            <c:strRef>
              <c:f>'TASA DE DESEMPLEO'!$E$233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DESEMPLEO'!$C$235:$C$252</c:f>
              <c:strCache>
                <c:ptCount val="18"/>
                <c:pt idx="0">
                  <c:v>Dic -Feb 2002</c:v>
                </c:pt>
                <c:pt idx="1">
                  <c:v>Dic -Feb 2003</c:v>
                </c:pt>
                <c:pt idx="2">
                  <c:v>Dic -Feb 2004</c:v>
                </c:pt>
                <c:pt idx="3">
                  <c:v>Dic -Feb 2005</c:v>
                </c:pt>
                <c:pt idx="4">
                  <c:v>Dic -Feb 2006</c:v>
                </c:pt>
                <c:pt idx="5">
                  <c:v>Dic -Feb 2007</c:v>
                </c:pt>
                <c:pt idx="6">
                  <c:v>Dic -Feb 2008</c:v>
                </c:pt>
                <c:pt idx="7">
                  <c:v>Dic -Feb 2009</c:v>
                </c:pt>
                <c:pt idx="8">
                  <c:v>Dic -Feb 2010</c:v>
                </c:pt>
                <c:pt idx="9">
                  <c:v>Dic -Feb 2011</c:v>
                </c:pt>
                <c:pt idx="10">
                  <c:v>Dic -Feb 2012</c:v>
                </c:pt>
                <c:pt idx="11">
                  <c:v>Dic -Feb 2013</c:v>
                </c:pt>
                <c:pt idx="12">
                  <c:v>Dic -Feb 2014</c:v>
                </c:pt>
                <c:pt idx="13">
                  <c:v>Dic -Feb 2015</c:v>
                </c:pt>
                <c:pt idx="14">
                  <c:v>Dic -Feb 2016</c:v>
                </c:pt>
                <c:pt idx="15">
                  <c:v>Dic -Feb 2017</c:v>
                </c:pt>
                <c:pt idx="16">
                  <c:v>Dic -Feb 2018</c:v>
                </c:pt>
                <c:pt idx="17">
                  <c:v>Dic -Feb 2019</c:v>
                </c:pt>
              </c:strCache>
            </c:strRef>
          </c:cat>
          <c:val>
            <c:numRef>
              <c:f>'TASA DE DESEMPLEO'!$E$235:$E$252</c:f>
              <c:numCache>
                <c:formatCode>_(* #,##0.00_);_(* \(#,##0.00\);_(* "-"??_);_(@_)</c:formatCode>
                <c:ptCount val="18"/>
                <c:pt idx="0">
                  <c:v>17.442406939235845</c:v>
                </c:pt>
                <c:pt idx="1">
                  <c:v>16.550790632968003</c:v>
                </c:pt>
                <c:pt idx="2">
                  <c:v>14.806376657579849</c:v>
                </c:pt>
                <c:pt idx="3">
                  <c:v>13.558707109819181</c:v>
                </c:pt>
                <c:pt idx="4">
                  <c:v>13.921939911324435</c:v>
                </c:pt>
                <c:pt idx="5">
                  <c:v>12.605681404438615</c:v>
                </c:pt>
                <c:pt idx="6">
                  <c:v>13.545883116312632</c:v>
                </c:pt>
                <c:pt idx="7">
                  <c:v>13.944745343547327</c:v>
                </c:pt>
                <c:pt idx="8">
                  <c:v>13.489745922183488</c:v>
                </c:pt>
                <c:pt idx="9">
                  <c:v>12.378707103234547</c:v>
                </c:pt>
                <c:pt idx="10">
                  <c:v>12.291117863468131</c:v>
                </c:pt>
                <c:pt idx="11">
                  <c:v>10.951821757122937</c:v>
                </c:pt>
                <c:pt idx="12">
                  <c:v>10.622285295760266</c:v>
                </c:pt>
                <c:pt idx="13">
                  <c:v>11.288949170633458</c:v>
                </c:pt>
                <c:pt idx="14">
                  <c:v>11.329922818925327</c:v>
                </c:pt>
                <c:pt idx="15">
                  <c:v>11.582280033227523</c:v>
                </c:pt>
                <c:pt idx="16">
                  <c:v>12.711173085399633</c:v>
                </c:pt>
                <c:pt idx="17">
                  <c:v>12.682851084890261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B7-4007-8CD2-4BA70234D26D}"/>
            </c:ext>
          </c:extLst>
        </c:ser>
        <c:ser>
          <c:idx val="2"/>
          <c:order val="2"/>
          <c:tx>
            <c:strRef>
              <c:f>'TASA DE DESEMPLEO'!$F$233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DESEMPLEO'!$C$235:$C$252</c:f>
              <c:strCache>
                <c:ptCount val="18"/>
                <c:pt idx="0">
                  <c:v>Dic -Feb 2002</c:v>
                </c:pt>
                <c:pt idx="1">
                  <c:v>Dic -Feb 2003</c:v>
                </c:pt>
                <c:pt idx="2">
                  <c:v>Dic -Feb 2004</c:v>
                </c:pt>
                <c:pt idx="3">
                  <c:v>Dic -Feb 2005</c:v>
                </c:pt>
                <c:pt idx="4">
                  <c:v>Dic -Feb 2006</c:v>
                </c:pt>
                <c:pt idx="5">
                  <c:v>Dic -Feb 2007</c:v>
                </c:pt>
                <c:pt idx="6">
                  <c:v>Dic -Feb 2008</c:v>
                </c:pt>
                <c:pt idx="7">
                  <c:v>Dic -Feb 2009</c:v>
                </c:pt>
                <c:pt idx="8">
                  <c:v>Dic -Feb 2010</c:v>
                </c:pt>
                <c:pt idx="9">
                  <c:v>Dic -Feb 2011</c:v>
                </c:pt>
                <c:pt idx="10">
                  <c:v>Dic -Feb 2012</c:v>
                </c:pt>
                <c:pt idx="11">
                  <c:v>Dic -Feb 2013</c:v>
                </c:pt>
                <c:pt idx="12">
                  <c:v>Dic -Feb 2014</c:v>
                </c:pt>
                <c:pt idx="13">
                  <c:v>Dic -Feb 2015</c:v>
                </c:pt>
                <c:pt idx="14">
                  <c:v>Dic -Feb 2016</c:v>
                </c:pt>
                <c:pt idx="15">
                  <c:v>Dic -Feb 2017</c:v>
                </c:pt>
                <c:pt idx="16">
                  <c:v>Dic -Feb 2018</c:v>
                </c:pt>
                <c:pt idx="17">
                  <c:v>Dic -Feb 2019</c:v>
                </c:pt>
              </c:strCache>
            </c:strRef>
          </c:cat>
          <c:val>
            <c:numRef>
              <c:f>'TASA DE DESEMPLEO'!$F$235:$F$252</c:f>
              <c:numCache>
                <c:formatCode>_(* #,##0.00_);_(* \(#,##0.00\);_(* "-"??_);_(@_)</c:formatCode>
                <c:ptCount val="18"/>
                <c:pt idx="0">
                  <c:v>11.854799756731067</c:v>
                </c:pt>
                <c:pt idx="1">
                  <c:v>9.9383439966078786</c:v>
                </c:pt>
                <c:pt idx="2">
                  <c:v>7.8272014052616328</c:v>
                </c:pt>
                <c:pt idx="3">
                  <c:v>7.7455253299838738</c:v>
                </c:pt>
                <c:pt idx="4">
                  <c:v>8.998363949704375</c:v>
                </c:pt>
                <c:pt idx="5">
                  <c:v>8.2034948155439302</c:v>
                </c:pt>
                <c:pt idx="6">
                  <c:v>8.4772013965242152</c:v>
                </c:pt>
                <c:pt idx="7">
                  <c:v>8.935919117507547</c:v>
                </c:pt>
                <c:pt idx="8">
                  <c:v>8.9426279375329756</c:v>
                </c:pt>
                <c:pt idx="9">
                  <c:v>7.7957680569875452</c:v>
                </c:pt>
                <c:pt idx="10">
                  <c:v>6.8464524008457071</c:v>
                </c:pt>
                <c:pt idx="11">
                  <c:v>6.6967858961875848</c:v>
                </c:pt>
                <c:pt idx="12">
                  <c:v>6.5633067763962494</c:v>
                </c:pt>
                <c:pt idx="13">
                  <c:v>5.8515996557357814</c:v>
                </c:pt>
                <c:pt idx="14">
                  <c:v>6.4269539762179511</c:v>
                </c:pt>
                <c:pt idx="15">
                  <c:v>5.81004083438369</c:v>
                </c:pt>
                <c:pt idx="16">
                  <c:v>6.4917487116121793</c:v>
                </c:pt>
                <c:pt idx="17">
                  <c:v>7.1438176223941134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B7-4007-8CD2-4BA70234D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2C-47CA-B611-4067AFAEA9E8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C-47CA-B611-4067AFAEA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Suministro de electricidad gas, agua y gestión de desechos</c:v>
                </c:pt>
                <c:pt idx="4">
                  <c:v>Actividades inmobiliarias</c:v>
                </c:pt>
                <c:pt idx="5">
                  <c:v>Información y comunicaciones</c:v>
                </c:pt>
                <c:pt idx="6">
                  <c:v>Actividades financieras y de seguros</c:v>
                </c:pt>
                <c:pt idx="7">
                  <c:v>Actividades profesionales, científicas, técnicas y servicios administrativos</c:v>
                </c:pt>
                <c:pt idx="8">
                  <c:v>Construcción</c:v>
                </c:pt>
                <c:pt idx="9">
                  <c:v>Transporte y almacenamiento</c:v>
                </c:pt>
                <c:pt idx="10">
                  <c:v>Alojamiento y servicios de comida</c:v>
                </c:pt>
                <c:pt idx="11">
                  <c:v>Actividades artísticas, entretenimiento, recreación y otras actividades de servicios</c:v>
                </c:pt>
                <c:pt idx="12">
                  <c:v>Administración pública y defensa, educación y atención de la salud humana</c:v>
                </c:pt>
                <c:pt idx="13">
                  <c:v>Industrias manufactureras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22103.788733333331</c:v>
                </c:pt>
                <c:pt idx="1">
                  <c:v>6.7244333333333337</c:v>
                </c:pt>
                <c:pt idx="2">
                  <c:v>157.8279666666667</c:v>
                </c:pt>
                <c:pt idx="3">
                  <c:v>244.88576666666665</c:v>
                </c:pt>
                <c:pt idx="4">
                  <c:v>273.48046666666664</c:v>
                </c:pt>
                <c:pt idx="5">
                  <c:v>316.36096666666668</c:v>
                </c:pt>
                <c:pt idx="6">
                  <c:v>319.32260000000002</c:v>
                </c:pt>
                <c:pt idx="7">
                  <c:v>1400.6160333333335</c:v>
                </c:pt>
                <c:pt idx="8">
                  <c:v>1571.5028</c:v>
                </c:pt>
                <c:pt idx="9">
                  <c:v>1610.6697666666666</c:v>
                </c:pt>
                <c:pt idx="10">
                  <c:v>1766.9994333333334</c:v>
                </c:pt>
                <c:pt idx="11">
                  <c:v>2068.252</c:v>
                </c:pt>
                <c:pt idx="12">
                  <c:v>2283.4452999999999</c:v>
                </c:pt>
                <c:pt idx="13">
                  <c:v>2457.9391333333333</c:v>
                </c:pt>
                <c:pt idx="14">
                  <c:v>3462.4985000000001</c:v>
                </c:pt>
                <c:pt idx="15">
                  <c:v>4163.2635666666674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C-47CA-B611-4067AFAEA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'RAMAS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86-47CF-B7E6-1CA461C90DD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86-47CF-B7E6-1CA461C90DDE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86-47CF-B7E6-1CA461C90DDE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86-47CF-B7E6-1CA461C90D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'RAMAS NACIONAL'!$B$5:$B$20</c:f>
              <c:strCache>
                <c:ptCount val="16"/>
                <c:pt idx="0">
                  <c:v>Ocupados Total Nacional</c:v>
                </c:pt>
                <c:pt idx="1">
                  <c:v>Agricultura, ganadería, caza, silvicultura y pesca</c:v>
                </c:pt>
                <c:pt idx="2">
                  <c:v>Comercio y reparación de vehículos</c:v>
                </c:pt>
                <c:pt idx="3">
                  <c:v>Administración pública y defensa, educación y atención de la salud humana</c:v>
                </c:pt>
                <c:pt idx="4">
                  <c:v>Actividades artísticas, entretenimiento, recreación y otras actividades de servicios</c:v>
                </c:pt>
                <c:pt idx="5">
                  <c:v>Actividades inmobiliarias</c:v>
                </c:pt>
                <c:pt idx="6">
                  <c:v>Actividades financieras y de seguros</c:v>
                </c:pt>
                <c:pt idx="7">
                  <c:v>Información y comunicaciones</c:v>
                </c:pt>
                <c:pt idx="8">
                  <c:v>Industrias manufactureras</c:v>
                </c:pt>
                <c:pt idx="9">
                  <c:v>Explotación de minas y canteras</c:v>
                </c:pt>
                <c:pt idx="10">
                  <c:v>Transporte y almacenamiento</c:v>
                </c:pt>
                <c:pt idx="11">
                  <c:v>No informa</c:v>
                </c:pt>
                <c:pt idx="12">
                  <c:v>Actividades profesionales, científicas, técnicas y servicios administrativos</c:v>
                </c:pt>
                <c:pt idx="13">
                  <c:v>Suministro de electricidad gas, agua y gestión de desechos</c:v>
                </c:pt>
                <c:pt idx="14">
                  <c:v>Construcción</c:v>
                </c:pt>
                <c:pt idx="15">
                  <c:v>Alojamiento y servicios de comida</c:v>
                </c:pt>
              </c:strCache>
            </c:strRef>
          </c:cat>
          <c:val>
            <c:numRef>
              <c:f>'RAMAS NACIONAL'!$C$5:$C$20</c:f>
              <c:numCache>
                <c:formatCode>#,##0</c:formatCode>
                <c:ptCount val="16"/>
                <c:pt idx="0">
                  <c:v>-120.89603333333071</c:v>
                </c:pt>
                <c:pt idx="1">
                  <c:v>-210.69783333333316</c:v>
                </c:pt>
                <c:pt idx="2">
                  <c:v>-117.81999999999971</c:v>
                </c:pt>
                <c:pt idx="3">
                  <c:v>-54.748133333333499</c:v>
                </c:pt>
                <c:pt idx="4">
                  <c:v>-27.195999999999913</c:v>
                </c:pt>
                <c:pt idx="5">
                  <c:v>-20.7929666666667</c:v>
                </c:pt>
                <c:pt idx="6">
                  <c:v>-20.643766666666693</c:v>
                </c:pt>
                <c:pt idx="7">
                  <c:v>-19.745999999999981</c:v>
                </c:pt>
                <c:pt idx="8">
                  <c:v>-13.012500000000273</c:v>
                </c:pt>
                <c:pt idx="9">
                  <c:v>-8.8230999999999824</c:v>
                </c:pt>
                <c:pt idx="10">
                  <c:v>-4.7142999999998665</c:v>
                </c:pt>
                <c:pt idx="11">
                  <c:v>6.7244333333333337</c:v>
                </c:pt>
                <c:pt idx="12">
                  <c:v>51.363166666666757</c:v>
                </c:pt>
                <c:pt idx="13">
                  <c:v>77.270833333333343</c:v>
                </c:pt>
                <c:pt idx="14">
                  <c:v>78.5621000000001</c:v>
                </c:pt>
                <c:pt idx="15">
                  <c:v>163.37803333333341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86-47CF-B7E6-1CA461C90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FE-490E-A0FE-4BF1A78A35C6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FE-490E-A0FE-4BF1A78A35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Actividades financieras y de seguros</c:v>
                </c:pt>
                <c:pt idx="3">
                  <c:v>Actividades inmobiliarias</c:v>
                </c:pt>
                <c:pt idx="4">
                  <c:v>Información y comunicaciones</c:v>
                </c:pt>
                <c:pt idx="5">
                  <c:v>Suministro de electricidad gas, agua y gestión de desechos</c:v>
                </c:pt>
                <c:pt idx="6">
                  <c:v>Explotación de minas y canteras</c:v>
                </c:pt>
                <c:pt idx="7">
                  <c:v>Actividades profesionales, científicas, técnicas y servicios administrativos</c:v>
                </c:pt>
                <c:pt idx="8">
                  <c:v>Administración pública y defensa, educación y atención de la salud humana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Alojamiento y servicios de comida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4746.375500000001</c:v>
                </c:pt>
                <c:pt idx="1">
                  <c:v>0</c:v>
                </c:pt>
                <c:pt idx="2">
                  <c:v>9.6229999999999993</c:v>
                </c:pt>
                <c:pt idx="3">
                  <c:v>12.381866666666667</c:v>
                </c:pt>
                <c:pt idx="4">
                  <c:v>18.248166666666666</c:v>
                </c:pt>
                <c:pt idx="5">
                  <c:v>33.993400000000001</c:v>
                </c:pt>
                <c:pt idx="6">
                  <c:v>42.105899999999998</c:v>
                </c:pt>
                <c:pt idx="7">
                  <c:v>85.318333333333342</c:v>
                </c:pt>
                <c:pt idx="8">
                  <c:v>135.6986</c:v>
                </c:pt>
                <c:pt idx="9">
                  <c:v>167.65526666666668</c:v>
                </c:pt>
                <c:pt idx="10">
                  <c:v>246.52983333333336</c:v>
                </c:pt>
                <c:pt idx="11">
                  <c:v>248.55846666666665</c:v>
                </c:pt>
                <c:pt idx="12">
                  <c:v>270.24939999999998</c:v>
                </c:pt>
                <c:pt idx="13">
                  <c:v>291.83210000000003</c:v>
                </c:pt>
                <c:pt idx="14">
                  <c:v>379.87430000000001</c:v>
                </c:pt>
                <c:pt idx="15">
                  <c:v>2804.3068666666663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FE-490E-A0FE-4BF1A78A3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'RAMAS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8-4CE9-923D-3C21F37C3ED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8-4CE9-923D-3C21F37C3EDA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E1-4AC0-AC36-7E3D84A8253A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B8-4CE9-923D-3C21F37C3E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'RAMAS RURAL'!$B$5:$B$19</c:f>
              <c:strCache>
                <c:ptCount val="15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Comercio y reparación de vehículos</c:v>
                </c:pt>
                <c:pt idx="3">
                  <c:v>Explotación de minas y canteras</c:v>
                </c:pt>
                <c:pt idx="4">
                  <c:v>Administración pública y defensa, educación y atención de la salud humana</c:v>
                </c:pt>
                <c:pt idx="5">
                  <c:v>Actividades inmobiliarias</c:v>
                </c:pt>
                <c:pt idx="6">
                  <c:v>Información y comunicaciones</c:v>
                </c:pt>
                <c:pt idx="7">
                  <c:v>Actividades artísticas, entretenimiento, recreación y otras actividades de servicios</c:v>
                </c:pt>
                <c:pt idx="8">
                  <c:v>No informa</c:v>
                </c:pt>
                <c:pt idx="9">
                  <c:v>Actividades financieras y de seguros</c:v>
                </c:pt>
                <c:pt idx="10">
                  <c:v>Transporte y almacenamiento</c:v>
                </c:pt>
                <c:pt idx="11">
                  <c:v>Industrias manufactureras</c:v>
                </c:pt>
                <c:pt idx="12">
                  <c:v>Actividades profesionales, científicas, técnicas y servicios administrativos</c:v>
                </c:pt>
                <c:pt idx="13">
                  <c:v>Suministro de electricidad gas, agua y gestión de desechos</c:v>
                </c:pt>
                <c:pt idx="14">
                  <c:v>Alojamiento y servicios de comida</c:v>
                </c:pt>
              </c:strCache>
            </c:strRef>
          </c:cat>
          <c:val>
            <c:numRef>
              <c:f>'RAMAS RURAL'!$C$5:$C$19</c:f>
              <c:numCache>
                <c:formatCode>_-* #,##0_-;\-* #,##0_-;_-* "-"??_-;_-@_-</c:formatCode>
                <c:ptCount val="15"/>
                <c:pt idx="0">
                  <c:v>-140.58463333333202</c:v>
                </c:pt>
                <c:pt idx="1">
                  <c:v>-205.7439333333341</c:v>
                </c:pt>
                <c:pt idx="2">
                  <c:v>-43.150266666666653</c:v>
                </c:pt>
                <c:pt idx="3">
                  <c:v>-38.901533333333326</c:v>
                </c:pt>
                <c:pt idx="4">
                  <c:v>-10.477200000000011</c:v>
                </c:pt>
                <c:pt idx="5">
                  <c:v>-10.398066666666665</c:v>
                </c:pt>
                <c:pt idx="6">
                  <c:v>-3.4893666666666654</c:v>
                </c:pt>
                <c:pt idx="7">
                  <c:v>-1.1292333333333318</c:v>
                </c:pt>
                <c:pt idx="8">
                  <c:v>0</c:v>
                </c:pt>
                <c:pt idx="9">
                  <c:v>4.9130999999999991</c:v>
                </c:pt>
                <c:pt idx="10">
                  <c:v>7.5717666666666616</c:v>
                </c:pt>
                <c:pt idx="11">
                  <c:v>8.0792666666666832</c:v>
                </c:pt>
                <c:pt idx="12">
                  <c:v>9.2614666666666778</c:v>
                </c:pt>
                <c:pt idx="13">
                  <c:v>17.834300000000002</c:v>
                </c:pt>
                <c:pt idx="14">
                  <c:v>54.113799999999969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8-4CE9-923D-3C21F37C3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0.03898</cdr:x>
      <cdr:y>0.87138</cdr:y>
    </cdr:from>
    <cdr:to>
      <cdr:x>0.991</cdr:x>
      <cdr:y>0.93547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364875" y="4345759"/>
          <a:ext cx="8911472" cy="3196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0.05429</cdr:x>
      <cdr:y>0.04278</cdr:y>
    </cdr:from>
    <cdr:to>
      <cdr:x>0.96092</cdr:x>
      <cdr:y>0.08666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34430" y="226797"/>
          <a:ext cx="10593864" cy="2326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0.03898</cdr:x>
      <cdr:y>0.87138</cdr:y>
    </cdr:from>
    <cdr:to>
      <cdr:x>0.991</cdr:x>
      <cdr:y>0.93547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364875" y="4345759"/>
          <a:ext cx="8911472" cy="3196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31/03/2020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Diciembre 2019 - febrero 2020 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diciembre/19 – febrero/20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26323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11,55%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0,13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511216" y="5259228"/>
            <a:ext cx="115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7,14%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0,65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438458"/>
              </p:ext>
            </p:extLst>
          </p:nvPr>
        </p:nvGraphicFramePr>
        <p:xfrm>
          <a:off x="378389" y="904543"/>
          <a:ext cx="11462888" cy="428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a nivel nacional (miles) trimestre móvil diciembre/19 – febrero/20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693793"/>
              </p:ext>
            </p:extLst>
          </p:nvPr>
        </p:nvGraphicFramePr>
        <p:xfrm>
          <a:off x="120854" y="986589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con más ocupados en el país.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nacional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diciembre/19 – febrero/20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211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910871"/>
              </p:ext>
            </p:extLst>
          </p:nvPr>
        </p:nvGraphicFramePr>
        <p:xfrm>
          <a:off x="1046749" y="1160009"/>
          <a:ext cx="9914019" cy="498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sector rural (miles) trimestre móvil diciembre/19 – febrero/20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actividad económica con más ocupados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97017"/>
              </p:ext>
            </p:extLst>
          </p:nvPr>
        </p:nvGraphicFramePr>
        <p:xfrm>
          <a:off x="253549" y="937327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rural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diciembre/19 – febrero/20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206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162272"/>
              </p:ext>
            </p:extLst>
          </p:nvPr>
        </p:nvGraphicFramePr>
        <p:xfrm>
          <a:off x="1138990" y="1366483"/>
          <a:ext cx="9914019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diciembre/19 – febrero/20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27755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59,1%, quien presentó una variación de -6,8% respecto al mismo periodo del año anterior y una contribución de -4,2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6D87B1-3BF1-41A1-A5EC-1065450EF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7" t="36935" r="17242" b="27816"/>
          <a:stretch/>
        </p:blipFill>
        <p:spPr>
          <a:xfrm>
            <a:off x="1231903" y="1938425"/>
            <a:ext cx="9805777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diciembre/19 – febrero/20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277550"/>
            <a:ext cx="9492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(50,2%) y Obrero, empleado particular (21,2%). Estas dos posiciones concentraron el 71,4% de la población ocupada.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51384E-CB2A-478B-A1F1-DB40CD7A1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3" t="36475" r="19224" b="27510"/>
          <a:stretch/>
        </p:blipFill>
        <p:spPr>
          <a:xfrm>
            <a:off x="1256464" y="1825698"/>
            <a:ext cx="9582594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658D5C-93AD-43E2-A562-C94CE3686211}"/>
</file>

<file path=customXml/itemProps2.xml><?xml version="1.0" encoding="utf-8"?>
<ds:datastoreItem xmlns:ds="http://schemas.openxmlformats.org/officeDocument/2006/customXml" ds:itemID="{982A86DE-89CE-41B7-A49E-68FBAEDBCD1E}"/>
</file>

<file path=customXml/itemProps3.xml><?xml version="1.0" encoding="utf-8"?>
<ds:datastoreItem xmlns:ds="http://schemas.openxmlformats.org/officeDocument/2006/customXml" ds:itemID="{DAFC4542-94D8-4B79-9EC3-CACB3C5A0D45}"/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468</Words>
  <Application>Microsoft Office PowerPoint</Application>
  <PresentationFormat>Panorámica</PresentationFormat>
  <Paragraphs>56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127</cp:revision>
  <dcterms:created xsi:type="dcterms:W3CDTF">2019-02-12T04:28:07Z</dcterms:created>
  <dcterms:modified xsi:type="dcterms:W3CDTF">2020-03-31T22:49:56Z</dcterms:modified>
</cp:coreProperties>
</file>