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5.xml" ContentType="application/vnd.openxmlformats-officedocument.drawingml.chartshapes+xml"/>
  <Override PartName="/ppt/notesSlides/notesSlide2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6.xml" ContentType="application/vnd.openxmlformats-officedocument.drawingml.chartshapes+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7.xml" ContentType="application/vnd.openxmlformats-officedocument.drawingml.chartshape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3" r:id="rId3"/>
    <p:sldId id="291" r:id="rId4"/>
    <p:sldId id="294" r:id="rId5"/>
    <p:sldId id="297" r:id="rId6"/>
    <p:sldId id="298" r:id="rId7"/>
    <p:sldId id="299" r:id="rId8"/>
    <p:sldId id="282" r:id="rId9"/>
    <p:sldId id="292" r:id="rId10"/>
    <p:sldId id="284" r:id="rId11"/>
    <p:sldId id="300" r:id="rId12"/>
    <p:sldId id="275" r:id="rId13"/>
    <p:sldId id="276" r:id="rId14"/>
    <p:sldId id="279" r:id="rId15"/>
    <p:sldId id="280" r:id="rId16"/>
    <p:sldId id="281" r:id="rId17"/>
    <p:sldId id="273" r:id="rId18"/>
    <p:sldId id="278" r:id="rId19"/>
    <p:sldId id="285" r:id="rId20"/>
    <p:sldId id="288" r:id="rId21"/>
    <p:sldId id="287" r:id="rId22"/>
    <p:sldId id="290"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65"/>
    <a:srgbClr val="009167"/>
    <a:srgbClr val="009267"/>
    <a:srgbClr val="1F4E79"/>
    <a:srgbClr val="27689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3A4C9D-F90B-49BB-8AE2-8660E0AD40F9}" v="247" dt="2022-01-31T21:59:04.61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p:scale>
          <a:sx n="100" d="100"/>
          <a:sy n="100" d="100"/>
        </p:scale>
        <p:origin x="216" y="31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STOR JULIO HERNANDEZ BOCKER" userId="a413b3be1cc3406f" providerId="LiveId" clId="{E0A32C02-D201-4C4A-8B6A-B4F18F24244F}"/>
    <pc:docChg chg="modSld">
      <pc:chgData name="NESTOR JULIO HERNANDEZ BOCKER" userId="a413b3be1cc3406f" providerId="LiveId" clId="{E0A32C02-D201-4C4A-8B6A-B4F18F24244F}" dt="2022-01-26T21:27:15.855" v="0" actId="14734"/>
      <pc:docMkLst>
        <pc:docMk/>
      </pc:docMkLst>
      <pc:sldChg chg="modSp mod">
        <pc:chgData name="NESTOR JULIO HERNANDEZ BOCKER" userId="a413b3be1cc3406f" providerId="LiveId" clId="{E0A32C02-D201-4C4A-8B6A-B4F18F24244F}" dt="2022-01-26T21:27:15.855" v="0" actId="14734"/>
        <pc:sldMkLst>
          <pc:docMk/>
          <pc:sldMk cId="2899600496" sldId="278"/>
        </pc:sldMkLst>
        <pc:graphicFrameChg chg="modGraphic">
          <ac:chgData name="NESTOR JULIO HERNANDEZ BOCKER" userId="a413b3be1cc3406f" providerId="LiveId" clId="{E0A32C02-D201-4C4A-8B6A-B4F18F24244F}" dt="2022-01-26T21:27:15.855" v="0" actId="14734"/>
          <ac:graphicFrameMkLst>
            <pc:docMk/>
            <pc:sldMk cId="2899600496" sldId="278"/>
            <ac:graphicFrameMk id="2" creationId="{9ABB0C72-6D40-4150-A4AF-697B75078BC4}"/>
          </ac:graphicFrameMkLst>
        </pc:graphicFrameChg>
      </pc:sldChg>
    </pc:docChg>
  </pc:docChgLst>
  <pc:docChgLst>
    <pc:chgData name="NESTOR JULIO HERNANDEZ BOCKER" userId="a413b3be1cc3406f" providerId="LiveId" clId="{9C3A4C9D-F90B-49BB-8AE2-8660E0AD40F9}"/>
    <pc:docChg chg="undo redo custSel addSld delSld modSld sldOrd">
      <pc:chgData name="NESTOR JULIO HERNANDEZ BOCKER" userId="a413b3be1cc3406f" providerId="LiveId" clId="{9C3A4C9D-F90B-49BB-8AE2-8660E0AD40F9}" dt="2022-01-31T22:15:20.344" v="1270" actId="20577"/>
      <pc:docMkLst>
        <pc:docMk/>
      </pc:docMkLst>
      <pc:sldChg chg="modSp mod">
        <pc:chgData name="NESTOR JULIO HERNANDEZ BOCKER" userId="a413b3be1cc3406f" providerId="LiveId" clId="{9C3A4C9D-F90B-49BB-8AE2-8660E0AD40F9}" dt="2022-01-31T21:44:07.739" v="1179" actId="20577"/>
        <pc:sldMkLst>
          <pc:docMk/>
          <pc:sldMk cId="3489943008" sldId="256"/>
        </pc:sldMkLst>
        <pc:spChg chg="mod">
          <ac:chgData name="NESTOR JULIO HERNANDEZ BOCKER" userId="a413b3be1cc3406f" providerId="LiveId" clId="{9C3A4C9D-F90B-49BB-8AE2-8660E0AD40F9}" dt="2022-01-31T21:44:07.739" v="1179" actId="20577"/>
          <ac:spMkLst>
            <pc:docMk/>
            <pc:sldMk cId="3489943008" sldId="256"/>
            <ac:spMk id="5" creationId="{00000000-0000-0000-0000-000000000000}"/>
          </ac:spMkLst>
        </pc:spChg>
        <pc:spChg chg="mod">
          <ac:chgData name="NESTOR JULIO HERNANDEZ BOCKER" userId="a413b3be1cc3406f" providerId="LiveId" clId="{9C3A4C9D-F90B-49BB-8AE2-8660E0AD40F9}" dt="2022-01-31T18:15:12.778" v="5" actId="20577"/>
          <ac:spMkLst>
            <pc:docMk/>
            <pc:sldMk cId="3489943008" sldId="256"/>
            <ac:spMk id="6" creationId="{00000000-0000-0000-0000-000000000000}"/>
          </ac:spMkLst>
        </pc:spChg>
      </pc:sldChg>
      <pc:sldChg chg="modSp mod">
        <pc:chgData name="NESTOR JULIO HERNANDEZ BOCKER" userId="a413b3be1cc3406f" providerId="LiveId" clId="{9C3A4C9D-F90B-49BB-8AE2-8660E0AD40F9}" dt="2022-01-31T21:43:16.266" v="1165" actId="20577"/>
        <pc:sldMkLst>
          <pc:docMk/>
          <pc:sldMk cId="1714585994" sldId="264"/>
        </pc:sldMkLst>
        <pc:spChg chg="mod">
          <ac:chgData name="NESTOR JULIO HERNANDEZ BOCKER" userId="a413b3be1cc3406f" providerId="LiveId" clId="{9C3A4C9D-F90B-49BB-8AE2-8660E0AD40F9}" dt="2022-01-31T21:43:10.338" v="1164" actId="20577"/>
          <ac:spMkLst>
            <pc:docMk/>
            <pc:sldMk cId="1714585994" sldId="264"/>
            <ac:spMk id="33" creationId="{00000000-0000-0000-0000-000000000000}"/>
          </ac:spMkLst>
        </pc:spChg>
        <pc:spChg chg="mod">
          <ac:chgData name="NESTOR JULIO HERNANDEZ BOCKER" userId="a413b3be1cc3406f" providerId="LiveId" clId="{9C3A4C9D-F90B-49BB-8AE2-8660E0AD40F9}" dt="2022-01-31T21:43:16.266" v="1165" actId="20577"/>
          <ac:spMkLst>
            <pc:docMk/>
            <pc:sldMk cId="1714585994" sldId="264"/>
            <ac:spMk id="34" creationId="{00000000-0000-0000-0000-000000000000}"/>
          </ac:spMkLst>
        </pc:spChg>
      </pc:sldChg>
      <pc:sldChg chg="modSp mod">
        <pc:chgData name="NESTOR JULIO HERNANDEZ BOCKER" userId="a413b3be1cc3406f" providerId="LiveId" clId="{9C3A4C9D-F90B-49BB-8AE2-8660E0AD40F9}" dt="2022-01-31T21:09:59.127" v="743" actId="20577"/>
        <pc:sldMkLst>
          <pc:docMk/>
          <pc:sldMk cId="1885668026" sldId="273"/>
        </pc:sldMkLst>
        <pc:spChg chg="mod">
          <ac:chgData name="NESTOR JULIO HERNANDEZ BOCKER" userId="a413b3be1cc3406f" providerId="LiveId" clId="{9C3A4C9D-F90B-49BB-8AE2-8660E0AD40F9}" dt="2022-01-31T18:14:54.510" v="2"/>
          <ac:spMkLst>
            <pc:docMk/>
            <pc:sldMk cId="1885668026" sldId="273"/>
            <ac:spMk id="8" creationId="{39859359-D35B-3B4A-9B7A-4F41EF0AFBA5}"/>
          </ac:spMkLst>
        </pc:spChg>
        <pc:spChg chg="mod">
          <ac:chgData name="NESTOR JULIO HERNANDEZ BOCKER" userId="a413b3be1cc3406f" providerId="LiveId" clId="{9C3A4C9D-F90B-49BB-8AE2-8660E0AD40F9}" dt="2022-01-31T21:09:59.127" v="743" actId="20577"/>
          <ac:spMkLst>
            <pc:docMk/>
            <pc:sldMk cId="1885668026" sldId="273"/>
            <ac:spMk id="10" creationId="{34B55B63-7CDD-475B-AF08-2464AFC67591}"/>
          </ac:spMkLst>
        </pc:spChg>
        <pc:graphicFrameChg chg="mod modGraphic">
          <ac:chgData name="NESTOR JULIO HERNANDEZ BOCKER" userId="a413b3be1cc3406f" providerId="LiveId" clId="{9C3A4C9D-F90B-49BB-8AE2-8660E0AD40F9}" dt="2022-01-31T21:09:37.549" v="739" actId="20577"/>
          <ac:graphicFrameMkLst>
            <pc:docMk/>
            <pc:sldMk cId="1885668026" sldId="273"/>
            <ac:graphicFrameMk id="2" creationId="{8103A851-ED29-4DCD-BED5-9C71799842CD}"/>
          </ac:graphicFrameMkLst>
        </pc:graphicFrameChg>
      </pc:sldChg>
      <pc:sldChg chg="addSp delSp modSp mod">
        <pc:chgData name="NESTOR JULIO HERNANDEZ BOCKER" userId="a413b3be1cc3406f" providerId="LiveId" clId="{9C3A4C9D-F90B-49BB-8AE2-8660E0AD40F9}" dt="2022-01-31T20:43:39.528" v="684" actId="20577"/>
        <pc:sldMkLst>
          <pc:docMk/>
          <pc:sldMk cId="3848655556" sldId="275"/>
        </pc:sldMkLst>
        <pc:spChg chg="mod">
          <ac:chgData name="NESTOR JULIO HERNANDEZ BOCKER" userId="a413b3be1cc3406f" providerId="LiveId" clId="{9C3A4C9D-F90B-49BB-8AE2-8660E0AD40F9}" dt="2022-01-31T18:14:54.510" v="2"/>
          <ac:spMkLst>
            <pc:docMk/>
            <pc:sldMk cId="3848655556" sldId="275"/>
            <ac:spMk id="10" creationId="{C59815AE-6B68-4665-9951-E273B5D54D09}"/>
          </ac:spMkLst>
        </pc:spChg>
        <pc:spChg chg="mod">
          <ac:chgData name="NESTOR JULIO HERNANDEZ BOCKER" userId="a413b3be1cc3406f" providerId="LiveId" clId="{9C3A4C9D-F90B-49BB-8AE2-8660E0AD40F9}" dt="2022-01-31T20:42:23.906" v="670" actId="20577"/>
          <ac:spMkLst>
            <pc:docMk/>
            <pc:sldMk cId="3848655556" sldId="275"/>
            <ac:spMk id="21" creationId="{D2832B9C-17B6-4D04-B5C1-949B300C241E}"/>
          </ac:spMkLst>
        </pc:spChg>
        <pc:spChg chg="mod">
          <ac:chgData name="NESTOR JULIO HERNANDEZ BOCKER" userId="a413b3be1cc3406f" providerId="LiveId" clId="{9C3A4C9D-F90B-49BB-8AE2-8660E0AD40F9}" dt="2022-01-31T20:42:38.905" v="674" actId="20577"/>
          <ac:spMkLst>
            <pc:docMk/>
            <pc:sldMk cId="3848655556" sldId="275"/>
            <ac:spMk id="22" creationId="{DEFF068D-953C-4C5F-8B50-C7E1F717CAE9}"/>
          </ac:spMkLst>
        </pc:spChg>
        <pc:spChg chg="mod">
          <ac:chgData name="NESTOR JULIO HERNANDEZ BOCKER" userId="a413b3be1cc3406f" providerId="LiveId" clId="{9C3A4C9D-F90B-49BB-8AE2-8660E0AD40F9}" dt="2022-01-31T20:42:56.488" v="679" actId="20577"/>
          <ac:spMkLst>
            <pc:docMk/>
            <pc:sldMk cId="3848655556" sldId="275"/>
            <ac:spMk id="26" creationId="{7E3EB898-F77B-41D8-8631-7FAAB1CA6C44}"/>
          </ac:spMkLst>
        </pc:spChg>
        <pc:spChg chg="mod">
          <ac:chgData name="NESTOR JULIO HERNANDEZ BOCKER" userId="a413b3be1cc3406f" providerId="LiveId" clId="{9C3A4C9D-F90B-49BB-8AE2-8660E0AD40F9}" dt="2022-01-31T20:43:39.528" v="684" actId="20577"/>
          <ac:spMkLst>
            <pc:docMk/>
            <pc:sldMk cId="3848655556" sldId="275"/>
            <ac:spMk id="27" creationId="{57715B8D-A7FE-4CAC-8D24-DCB4DCE6AC7A}"/>
          </ac:spMkLst>
        </pc:spChg>
        <pc:graphicFrameChg chg="add mod">
          <ac:chgData name="NESTOR JULIO HERNANDEZ BOCKER" userId="a413b3be1cc3406f" providerId="LiveId" clId="{9C3A4C9D-F90B-49BB-8AE2-8660E0AD40F9}" dt="2022-01-31T20:41:56.378" v="669" actId="1035"/>
          <ac:graphicFrameMkLst>
            <pc:docMk/>
            <pc:sldMk cId="3848655556" sldId="275"/>
            <ac:graphicFrameMk id="13" creationId="{00000000-0008-0000-0000-000011000000}"/>
          </ac:graphicFrameMkLst>
        </pc:graphicFrameChg>
        <pc:graphicFrameChg chg="del">
          <ac:chgData name="NESTOR JULIO HERNANDEZ BOCKER" userId="a413b3be1cc3406f" providerId="LiveId" clId="{9C3A4C9D-F90B-49BB-8AE2-8660E0AD40F9}" dt="2022-01-31T20:41:45.594" v="640" actId="478"/>
          <ac:graphicFrameMkLst>
            <pc:docMk/>
            <pc:sldMk cId="3848655556" sldId="275"/>
            <ac:graphicFrameMk id="14" creationId="{00000000-0008-0000-0000-000011000000}"/>
          </ac:graphicFrameMkLst>
        </pc:graphicFrameChg>
      </pc:sldChg>
      <pc:sldChg chg="modSp mod">
        <pc:chgData name="NESTOR JULIO HERNANDEZ BOCKER" userId="a413b3be1cc3406f" providerId="LiveId" clId="{9C3A4C9D-F90B-49BB-8AE2-8660E0AD40F9}" dt="2022-01-31T20:53:04.617" v="694" actId="20577"/>
        <pc:sldMkLst>
          <pc:docMk/>
          <pc:sldMk cId="3763916591" sldId="276"/>
        </pc:sldMkLst>
        <pc:spChg chg="mod">
          <ac:chgData name="NESTOR JULIO HERNANDEZ BOCKER" userId="a413b3be1cc3406f" providerId="LiveId" clId="{9C3A4C9D-F90B-49BB-8AE2-8660E0AD40F9}" dt="2022-01-31T18:14:54.510" v="2"/>
          <ac:spMkLst>
            <pc:docMk/>
            <pc:sldMk cId="3763916591" sldId="276"/>
            <ac:spMk id="10" creationId="{C59815AE-6B68-4665-9951-E273B5D54D09}"/>
          </ac:spMkLst>
        </pc:spChg>
        <pc:spChg chg="mod">
          <ac:chgData name="NESTOR JULIO HERNANDEZ BOCKER" userId="a413b3be1cc3406f" providerId="LiveId" clId="{9C3A4C9D-F90B-49BB-8AE2-8660E0AD40F9}" dt="2022-01-31T20:53:04.617" v="694" actId="20577"/>
          <ac:spMkLst>
            <pc:docMk/>
            <pc:sldMk cId="3763916591" sldId="276"/>
            <ac:spMk id="21" creationId="{B6BFD5BF-AA9F-4720-89B1-41A537027AD9}"/>
          </ac:spMkLst>
        </pc:spChg>
      </pc:sldChg>
      <pc:sldChg chg="modSp mod">
        <pc:chgData name="NESTOR JULIO HERNANDEZ BOCKER" userId="a413b3be1cc3406f" providerId="LiveId" clId="{9C3A4C9D-F90B-49BB-8AE2-8660E0AD40F9}" dt="2022-01-31T22:07:53.615" v="1243" actId="1036"/>
        <pc:sldMkLst>
          <pc:docMk/>
          <pc:sldMk cId="2899600496" sldId="278"/>
        </pc:sldMkLst>
        <pc:spChg chg="mod">
          <ac:chgData name="NESTOR JULIO HERNANDEZ BOCKER" userId="a413b3be1cc3406f" providerId="LiveId" clId="{9C3A4C9D-F90B-49BB-8AE2-8660E0AD40F9}" dt="2022-01-31T18:14:54.510" v="2"/>
          <ac:spMkLst>
            <pc:docMk/>
            <pc:sldMk cId="2899600496" sldId="278"/>
            <ac:spMk id="8" creationId="{39859359-D35B-3B4A-9B7A-4F41EF0AFBA5}"/>
          </ac:spMkLst>
        </pc:spChg>
        <pc:spChg chg="mod">
          <ac:chgData name="NESTOR JULIO HERNANDEZ BOCKER" userId="a413b3be1cc3406f" providerId="LiveId" clId="{9C3A4C9D-F90B-49BB-8AE2-8660E0AD40F9}" dt="2022-01-31T22:07:53.615" v="1243" actId="1036"/>
          <ac:spMkLst>
            <pc:docMk/>
            <pc:sldMk cId="2899600496" sldId="278"/>
            <ac:spMk id="10" creationId="{34B55B63-7CDD-475B-AF08-2464AFC67591}"/>
          </ac:spMkLst>
        </pc:spChg>
        <pc:graphicFrameChg chg="mod modGraphic">
          <ac:chgData name="NESTOR JULIO HERNANDEZ BOCKER" userId="a413b3be1cc3406f" providerId="LiveId" clId="{9C3A4C9D-F90B-49BB-8AE2-8660E0AD40F9}" dt="2022-01-31T21:12:36.883" v="789" actId="20577"/>
          <ac:graphicFrameMkLst>
            <pc:docMk/>
            <pc:sldMk cId="2899600496" sldId="278"/>
            <ac:graphicFrameMk id="2" creationId="{9ABB0C72-6D40-4150-A4AF-697B75078BC4}"/>
          </ac:graphicFrameMkLst>
        </pc:graphicFrameChg>
      </pc:sldChg>
      <pc:sldChg chg="modSp mod">
        <pc:chgData name="NESTOR JULIO HERNANDEZ BOCKER" userId="a413b3be1cc3406f" providerId="LiveId" clId="{9C3A4C9D-F90B-49BB-8AE2-8660E0AD40F9}" dt="2022-01-31T22:06:02.912" v="1235" actId="20577"/>
        <pc:sldMkLst>
          <pc:docMk/>
          <pc:sldMk cId="864735227" sldId="279"/>
        </pc:sldMkLst>
        <pc:spChg chg="mod">
          <ac:chgData name="NESTOR JULIO HERNANDEZ BOCKER" userId="a413b3be1cc3406f" providerId="LiveId" clId="{9C3A4C9D-F90B-49BB-8AE2-8660E0AD40F9}" dt="2022-01-31T22:06:02.912" v="1235" actId="20577"/>
          <ac:spMkLst>
            <pc:docMk/>
            <pc:sldMk cId="864735227" sldId="279"/>
            <ac:spMk id="11" creationId="{6C759FD7-E75E-409A-A4BF-463D5F069D22}"/>
          </ac:spMkLst>
        </pc:spChg>
        <pc:spChg chg="mod">
          <ac:chgData name="NESTOR JULIO HERNANDEZ BOCKER" userId="a413b3be1cc3406f" providerId="LiveId" clId="{9C3A4C9D-F90B-49BB-8AE2-8660E0AD40F9}" dt="2022-01-31T20:54:34.766" v="702" actId="20577"/>
          <ac:spMkLst>
            <pc:docMk/>
            <pc:sldMk cId="864735227" sldId="279"/>
            <ac:spMk id="19" creationId="{996E6BDD-E3F5-4C18-BDB4-BEEFAFB96589}"/>
          </ac:spMkLst>
        </pc:spChg>
      </pc:sldChg>
      <pc:sldChg chg="modSp mod">
        <pc:chgData name="NESTOR JULIO HERNANDEZ BOCKER" userId="a413b3be1cc3406f" providerId="LiveId" clId="{9C3A4C9D-F90B-49BB-8AE2-8660E0AD40F9}" dt="2022-01-31T20:56:02.956" v="719" actId="1035"/>
        <pc:sldMkLst>
          <pc:docMk/>
          <pc:sldMk cId="3689030595" sldId="280"/>
        </pc:sldMkLst>
        <pc:spChg chg="mod">
          <ac:chgData name="NESTOR JULIO HERNANDEZ BOCKER" userId="a413b3be1cc3406f" providerId="LiveId" clId="{9C3A4C9D-F90B-49BB-8AE2-8660E0AD40F9}" dt="2022-01-31T18:14:54.510" v="2"/>
          <ac:spMkLst>
            <pc:docMk/>
            <pc:sldMk cId="3689030595" sldId="280"/>
            <ac:spMk id="10" creationId="{C59815AE-6B68-4665-9951-E273B5D54D09}"/>
          </ac:spMkLst>
        </pc:spChg>
        <pc:graphicFrameChg chg="mod">
          <ac:chgData name="NESTOR JULIO HERNANDEZ BOCKER" userId="a413b3be1cc3406f" providerId="LiveId" clId="{9C3A4C9D-F90B-49BB-8AE2-8660E0AD40F9}" dt="2022-01-31T20:56:02.956" v="719" actId="1035"/>
          <ac:graphicFrameMkLst>
            <pc:docMk/>
            <pc:sldMk cId="3689030595" sldId="280"/>
            <ac:graphicFrameMk id="8" creationId="{00000000-0008-0000-0300-000003000000}"/>
          </ac:graphicFrameMkLst>
        </pc:graphicFrameChg>
      </pc:sldChg>
      <pc:sldChg chg="modSp mod">
        <pc:chgData name="NESTOR JULIO HERNANDEZ BOCKER" userId="a413b3be1cc3406f" providerId="LiveId" clId="{9C3A4C9D-F90B-49BB-8AE2-8660E0AD40F9}" dt="2022-01-31T20:57:00.615" v="721" actId="20577"/>
        <pc:sldMkLst>
          <pc:docMk/>
          <pc:sldMk cId="2692620989" sldId="281"/>
        </pc:sldMkLst>
        <pc:spChg chg="mod">
          <ac:chgData name="NESTOR JULIO HERNANDEZ BOCKER" userId="a413b3be1cc3406f" providerId="LiveId" clId="{9C3A4C9D-F90B-49BB-8AE2-8660E0AD40F9}" dt="2022-01-31T18:14:54.510" v="2"/>
          <ac:spMkLst>
            <pc:docMk/>
            <pc:sldMk cId="2692620989" sldId="281"/>
            <ac:spMk id="10" creationId="{C59815AE-6B68-4665-9951-E273B5D54D09}"/>
          </ac:spMkLst>
        </pc:spChg>
        <pc:spChg chg="mod">
          <ac:chgData name="NESTOR JULIO HERNANDEZ BOCKER" userId="a413b3be1cc3406f" providerId="LiveId" clId="{9C3A4C9D-F90B-49BB-8AE2-8660E0AD40F9}" dt="2022-01-31T20:57:00.615" v="721" actId="20577"/>
          <ac:spMkLst>
            <pc:docMk/>
            <pc:sldMk cId="2692620989" sldId="281"/>
            <ac:spMk id="19" creationId="{996E6BDD-E3F5-4C18-BDB4-BEEFAFB96589}"/>
          </ac:spMkLst>
        </pc:spChg>
      </pc:sldChg>
      <pc:sldChg chg="addSp delSp modSp mod">
        <pc:chgData name="NESTOR JULIO HERNANDEZ BOCKER" userId="a413b3be1cc3406f" providerId="LiveId" clId="{9C3A4C9D-F90B-49BB-8AE2-8660E0AD40F9}" dt="2022-01-31T20:11:48.513" v="578" actId="20577"/>
        <pc:sldMkLst>
          <pc:docMk/>
          <pc:sldMk cId="3190349330" sldId="282"/>
        </pc:sldMkLst>
        <pc:spChg chg="mod">
          <ac:chgData name="NESTOR JULIO HERNANDEZ BOCKER" userId="a413b3be1cc3406f" providerId="LiveId" clId="{9C3A4C9D-F90B-49BB-8AE2-8660E0AD40F9}" dt="2022-01-31T18:14:34.192" v="1"/>
          <ac:spMkLst>
            <pc:docMk/>
            <pc:sldMk cId="3190349330" sldId="282"/>
            <ac:spMk id="10" creationId="{C59815AE-6B68-4665-9951-E273B5D54D09}"/>
          </ac:spMkLst>
        </pc:spChg>
        <pc:spChg chg="mod">
          <ac:chgData name="NESTOR JULIO HERNANDEZ BOCKER" userId="a413b3be1cc3406f" providerId="LiveId" clId="{9C3A4C9D-F90B-49BB-8AE2-8660E0AD40F9}" dt="2022-01-31T18:14:34.192" v="1"/>
          <ac:spMkLst>
            <pc:docMk/>
            <pc:sldMk cId="3190349330" sldId="282"/>
            <ac:spMk id="14" creationId="{C20CAAD6-D084-4416-80AF-5396A45349B0}"/>
          </ac:spMkLst>
        </pc:spChg>
        <pc:spChg chg="mod">
          <ac:chgData name="NESTOR JULIO HERNANDEZ BOCKER" userId="a413b3be1cc3406f" providerId="LiveId" clId="{9C3A4C9D-F90B-49BB-8AE2-8660E0AD40F9}" dt="2022-01-31T20:11:27.317" v="575" actId="20577"/>
          <ac:spMkLst>
            <pc:docMk/>
            <pc:sldMk cId="3190349330" sldId="282"/>
            <ac:spMk id="15" creationId="{B755E341-EE68-4D06-A280-3C7E67610845}"/>
          </ac:spMkLst>
        </pc:spChg>
        <pc:spChg chg="mod">
          <ac:chgData name="NESTOR JULIO HERNANDEZ BOCKER" userId="a413b3be1cc3406f" providerId="LiveId" clId="{9C3A4C9D-F90B-49BB-8AE2-8660E0AD40F9}" dt="2022-01-31T20:11:48.513" v="578" actId="20577"/>
          <ac:spMkLst>
            <pc:docMk/>
            <pc:sldMk cId="3190349330" sldId="282"/>
            <ac:spMk id="17" creationId="{453AD743-9E87-4294-A4D1-62C4D71FE91A}"/>
          </ac:spMkLst>
        </pc:spChg>
        <pc:spChg chg="mod">
          <ac:chgData name="NESTOR JULIO HERNANDEZ BOCKER" userId="a413b3be1cc3406f" providerId="LiveId" clId="{9C3A4C9D-F90B-49BB-8AE2-8660E0AD40F9}" dt="2022-01-31T18:14:34.192" v="1"/>
          <ac:spMkLst>
            <pc:docMk/>
            <pc:sldMk cId="3190349330" sldId="282"/>
            <ac:spMk id="20" creationId="{3AF77547-FB99-469A-8718-978B8988598F}"/>
          </ac:spMkLst>
        </pc:spChg>
        <pc:spChg chg="mod">
          <ac:chgData name="NESTOR JULIO HERNANDEZ BOCKER" userId="a413b3be1cc3406f" providerId="LiveId" clId="{9C3A4C9D-F90B-49BB-8AE2-8660E0AD40F9}" dt="2022-01-31T20:10:12.018" v="572" actId="20577"/>
          <ac:spMkLst>
            <pc:docMk/>
            <pc:sldMk cId="3190349330" sldId="282"/>
            <ac:spMk id="21" creationId="{D2832B9C-17B6-4D04-B5C1-949B300C241E}"/>
          </ac:spMkLst>
        </pc:spChg>
        <pc:spChg chg="mod">
          <ac:chgData name="NESTOR JULIO HERNANDEZ BOCKER" userId="a413b3be1cc3406f" providerId="LiveId" clId="{9C3A4C9D-F90B-49BB-8AE2-8660E0AD40F9}" dt="2022-01-31T20:11:17.269" v="574" actId="20577"/>
          <ac:spMkLst>
            <pc:docMk/>
            <pc:sldMk cId="3190349330" sldId="282"/>
            <ac:spMk id="22" creationId="{DEFF068D-953C-4C5F-8B50-C7E1F717CAE9}"/>
          </ac:spMkLst>
        </pc:spChg>
        <pc:graphicFrameChg chg="add mod">
          <ac:chgData name="NESTOR JULIO HERNANDEZ BOCKER" userId="a413b3be1cc3406f" providerId="LiveId" clId="{9C3A4C9D-F90B-49BB-8AE2-8660E0AD40F9}" dt="2022-01-31T20:10:03.740" v="570" actId="1036"/>
          <ac:graphicFrameMkLst>
            <pc:docMk/>
            <pc:sldMk cId="3190349330" sldId="282"/>
            <ac:graphicFrameMk id="13" creationId="{0C04D1DC-A8EF-4392-9187-1131F0BDF33A}"/>
          </ac:graphicFrameMkLst>
        </pc:graphicFrameChg>
        <pc:graphicFrameChg chg="del">
          <ac:chgData name="NESTOR JULIO HERNANDEZ BOCKER" userId="a413b3be1cc3406f" providerId="LiveId" clId="{9C3A4C9D-F90B-49BB-8AE2-8660E0AD40F9}" dt="2022-01-31T20:09:46.212" v="523" actId="478"/>
          <ac:graphicFrameMkLst>
            <pc:docMk/>
            <pc:sldMk cId="3190349330" sldId="282"/>
            <ac:graphicFrameMk id="18" creationId="{0C04D1DC-A8EF-4392-9187-1131F0BDF33A}"/>
          </ac:graphicFrameMkLst>
        </pc:graphicFrameChg>
      </pc:sldChg>
      <pc:sldChg chg="addSp delSp modSp mod">
        <pc:chgData name="NESTOR JULIO HERNANDEZ BOCKER" userId="a413b3be1cc3406f" providerId="LiveId" clId="{9C3A4C9D-F90B-49BB-8AE2-8660E0AD40F9}" dt="2022-01-31T20:38:02.511" v="639" actId="1038"/>
        <pc:sldMkLst>
          <pc:docMk/>
          <pc:sldMk cId="3016852997" sldId="284"/>
        </pc:sldMkLst>
        <pc:spChg chg="mod">
          <ac:chgData name="NESTOR JULIO HERNANDEZ BOCKER" userId="a413b3be1cc3406f" providerId="LiveId" clId="{9C3A4C9D-F90B-49BB-8AE2-8660E0AD40F9}" dt="2022-01-31T18:14:34.192" v="1"/>
          <ac:spMkLst>
            <pc:docMk/>
            <pc:sldMk cId="3016852997" sldId="284"/>
            <ac:spMk id="10" creationId="{C59815AE-6B68-4665-9951-E273B5D54D09}"/>
          </ac:spMkLst>
        </pc:spChg>
        <pc:spChg chg="mod">
          <ac:chgData name="NESTOR JULIO HERNANDEZ BOCKER" userId="a413b3be1cc3406f" providerId="LiveId" clId="{9C3A4C9D-F90B-49BB-8AE2-8660E0AD40F9}" dt="2022-01-31T20:35:25.499" v="626" actId="20577"/>
          <ac:spMkLst>
            <pc:docMk/>
            <pc:sldMk cId="3016852997" sldId="284"/>
            <ac:spMk id="11" creationId="{B705431B-FF9F-46D3-839F-0E7E7F665407}"/>
          </ac:spMkLst>
        </pc:spChg>
        <pc:graphicFrameChg chg="mod">
          <ac:chgData name="NESTOR JULIO HERNANDEZ BOCKER" userId="a413b3be1cc3406f" providerId="LiveId" clId="{9C3A4C9D-F90B-49BB-8AE2-8660E0AD40F9}" dt="2022-01-31T20:38:02.511" v="639" actId="1038"/>
          <ac:graphicFrameMkLst>
            <pc:docMk/>
            <pc:sldMk cId="3016852997" sldId="284"/>
            <ac:graphicFrameMk id="5" creationId="{81AA2354-80B2-48F7-82A9-6B0851F06B9A}"/>
          </ac:graphicFrameMkLst>
        </pc:graphicFrameChg>
        <pc:graphicFrameChg chg="add mod">
          <ac:chgData name="NESTOR JULIO HERNANDEZ BOCKER" userId="a413b3be1cc3406f" providerId="LiveId" clId="{9C3A4C9D-F90B-49BB-8AE2-8660E0AD40F9}" dt="2022-01-31T20:37:04.496" v="627" actId="404"/>
          <ac:graphicFrameMkLst>
            <pc:docMk/>
            <pc:sldMk cId="3016852997" sldId="284"/>
            <ac:graphicFrameMk id="12" creationId="{00000000-0008-0000-0700-000004000000}"/>
          </ac:graphicFrameMkLst>
        </pc:graphicFrameChg>
        <pc:graphicFrameChg chg="del mod">
          <ac:chgData name="NESTOR JULIO HERNANDEZ BOCKER" userId="a413b3be1cc3406f" providerId="LiveId" clId="{9C3A4C9D-F90B-49BB-8AE2-8660E0AD40F9}" dt="2022-01-31T20:18:10.844" v="603" actId="478"/>
          <ac:graphicFrameMkLst>
            <pc:docMk/>
            <pc:sldMk cId="3016852997" sldId="284"/>
            <ac:graphicFrameMk id="13" creationId="{00000000-0008-0000-0700-000004000000}"/>
          </ac:graphicFrameMkLst>
        </pc:graphicFrameChg>
      </pc:sldChg>
      <pc:sldChg chg="modSp mod">
        <pc:chgData name="NESTOR JULIO HERNANDEZ BOCKER" userId="a413b3be1cc3406f" providerId="LiveId" clId="{9C3A4C9D-F90B-49BB-8AE2-8660E0AD40F9}" dt="2022-01-31T21:16:26.656" v="954" actId="20577"/>
        <pc:sldMkLst>
          <pc:docMk/>
          <pc:sldMk cId="2917955696" sldId="285"/>
        </pc:sldMkLst>
        <pc:spChg chg="mod">
          <ac:chgData name="NESTOR JULIO HERNANDEZ BOCKER" userId="a413b3be1cc3406f" providerId="LiveId" clId="{9C3A4C9D-F90B-49BB-8AE2-8660E0AD40F9}" dt="2022-01-31T21:16:17.566" v="953" actId="20577"/>
          <ac:spMkLst>
            <pc:docMk/>
            <pc:sldMk cId="2917955696" sldId="285"/>
            <ac:spMk id="5" creationId="{00000000-0000-0000-0000-000000000000}"/>
          </ac:spMkLst>
        </pc:spChg>
        <pc:spChg chg="mod">
          <ac:chgData name="NESTOR JULIO HERNANDEZ BOCKER" userId="a413b3be1cc3406f" providerId="LiveId" clId="{9C3A4C9D-F90B-49BB-8AE2-8660E0AD40F9}" dt="2022-01-31T21:16:26.656" v="954" actId="20577"/>
          <ac:spMkLst>
            <pc:docMk/>
            <pc:sldMk cId="2917955696" sldId="285"/>
            <ac:spMk id="6" creationId="{00000000-0000-0000-0000-000000000000}"/>
          </ac:spMkLst>
        </pc:spChg>
      </pc:sldChg>
      <pc:sldChg chg="addSp delSp modSp mod">
        <pc:chgData name="NESTOR JULIO HERNANDEZ BOCKER" userId="a413b3be1cc3406f" providerId="LiveId" clId="{9C3A4C9D-F90B-49BB-8AE2-8660E0AD40F9}" dt="2022-01-31T22:09:31.607" v="1245" actId="5793"/>
        <pc:sldMkLst>
          <pc:docMk/>
          <pc:sldMk cId="922040492" sldId="287"/>
        </pc:sldMkLst>
        <pc:spChg chg="mod">
          <ac:chgData name="NESTOR JULIO HERNANDEZ BOCKER" userId="a413b3be1cc3406f" providerId="LiveId" clId="{9C3A4C9D-F90B-49BB-8AE2-8660E0AD40F9}" dt="2022-01-31T18:14:34.192" v="1"/>
          <ac:spMkLst>
            <pc:docMk/>
            <pc:sldMk cId="922040492" sldId="287"/>
            <ac:spMk id="10" creationId="{C59815AE-6B68-4665-9951-E273B5D54D09}"/>
          </ac:spMkLst>
        </pc:spChg>
        <pc:spChg chg="mod">
          <ac:chgData name="NESTOR JULIO HERNANDEZ BOCKER" userId="a413b3be1cc3406f" providerId="LiveId" clId="{9C3A4C9D-F90B-49BB-8AE2-8660E0AD40F9}" dt="2022-01-31T22:09:31.607" v="1245" actId="5793"/>
          <ac:spMkLst>
            <pc:docMk/>
            <pc:sldMk cId="922040492" sldId="287"/>
            <ac:spMk id="15" creationId="{C2CF81D2-E306-48C4-AC5F-6BC14E368630}"/>
          </ac:spMkLst>
        </pc:spChg>
        <pc:graphicFrameChg chg="add mod">
          <ac:chgData name="NESTOR JULIO HERNANDEZ BOCKER" userId="a413b3be1cc3406f" providerId="LiveId" clId="{9C3A4C9D-F90B-49BB-8AE2-8660E0AD40F9}" dt="2022-01-31T21:37:08.650" v="1096" actId="113"/>
          <ac:graphicFrameMkLst>
            <pc:docMk/>
            <pc:sldMk cId="922040492" sldId="287"/>
            <ac:graphicFrameMk id="7" creationId="{0BA0F679-CFB5-4012-BCC6-802128C757FA}"/>
          </ac:graphicFrameMkLst>
        </pc:graphicFrameChg>
        <pc:graphicFrameChg chg="del">
          <ac:chgData name="NESTOR JULIO HERNANDEZ BOCKER" userId="a413b3be1cc3406f" providerId="LiveId" clId="{9C3A4C9D-F90B-49BB-8AE2-8660E0AD40F9}" dt="2022-01-31T21:36:14.781" v="1093" actId="478"/>
          <ac:graphicFrameMkLst>
            <pc:docMk/>
            <pc:sldMk cId="922040492" sldId="287"/>
            <ac:graphicFrameMk id="13" creationId="{0BA0F679-CFB5-4012-BCC6-802128C757FA}"/>
          </ac:graphicFrameMkLst>
        </pc:graphicFrameChg>
      </pc:sldChg>
      <pc:sldChg chg="addSp delSp modSp mod">
        <pc:chgData name="NESTOR JULIO HERNANDEZ BOCKER" userId="a413b3be1cc3406f" providerId="LiveId" clId="{9C3A4C9D-F90B-49BB-8AE2-8660E0AD40F9}" dt="2022-01-31T22:08:14.199" v="1244" actId="20577"/>
        <pc:sldMkLst>
          <pc:docMk/>
          <pc:sldMk cId="851783180" sldId="288"/>
        </pc:sldMkLst>
        <pc:spChg chg="mod">
          <ac:chgData name="NESTOR JULIO HERNANDEZ BOCKER" userId="a413b3be1cc3406f" providerId="LiveId" clId="{9C3A4C9D-F90B-49BB-8AE2-8660E0AD40F9}" dt="2022-01-31T18:14:34.192" v="1"/>
          <ac:spMkLst>
            <pc:docMk/>
            <pc:sldMk cId="851783180" sldId="288"/>
            <ac:spMk id="7" creationId="{43262736-F5CA-432A-AA5E-45F5DDAA4B84}"/>
          </ac:spMkLst>
        </pc:spChg>
        <pc:spChg chg="mod">
          <ac:chgData name="NESTOR JULIO HERNANDEZ BOCKER" userId="a413b3be1cc3406f" providerId="LiveId" clId="{9C3A4C9D-F90B-49BB-8AE2-8660E0AD40F9}" dt="2022-01-31T22:08:14.199" v="1244" actId="20577"/>
          <ac:spMkLst>
            <pc:docMk/>
            <pc:sldMk cId="851783180" sldId="288"/>
            <ac:spMk id="8" creationId="{3B37A31D-6B4A-4D14-8090-F5EC801C402A}"/>
          </ac:spMkLst>
        </pc:spChg>
        <pc:spChg chg="mod">
          <ac:chgData name="NESTOR JULIO HERNANDEZ BOCKER" userId="a413b3be1cc3406f" providerId="LiveId" clId="{9C3A4C9D-F90B-49BB-8AE2-8660E0AD40F9}" dt="2022-01-31T18:14:34.192" v="1"/>
          <ac:spMkLst>
            <pc:docMk/>
            <pc:sldMk cId="851783180" sldId="288"/>
            <ac:spMk id="10" creationId="{C59815AE-6B68-4665-9951-E273B5D54D09}"/>
          </ac:spMkLst>
        </pc:spChg>
        <pc:spChg chg="mod">
          <ac:chgData name="NESTOR JULIO HERNANDEZ BOCKER" userId="a413b3be1cc3406f" providerId="LiveId" clId="{9C3A4C9D-F90B-49BB-8AE2-8660E0AD40F9}" dt="2022-01-31T21:34:40.594" v="1088" actId="20577"/>
          <ac:spMkLst>
            <pc:docMk/>
            <pc:sldMk cId="851783180" sldId="288"/>
            <ac:spMk id="11" creationId="{63CBA94C-C7DA-4332-96DD-A87259733597}"/>
          </ac:spMkLst>
        </pc:spChg>
        <pc:spChg chg="mod">
          <ac:chgData name="NESTOR JULIO HERNANDEZ BOCKER" userId="a413b3be1cc3406f" providerId="LiveId" clId="{9C3A4C9D-F90B-49BB-8AE2-8660E0AD40F9}" dt="2022-01-31T18:14:34.192" v="1"/>
          <ac:spMkLst>
            <pc:docMk/>
            <pc:sldMk cId="851783180" sldId="288"/>
            <ac:spMk id="14" creationId="{0B898A01-518B-495E-AD15-C95A8C0A0955}"/>
          </ac:spMkLst>
        </pc:spChg>
        <pc:spChg chg="mod">
          <ac:chgData name="NESTOR JULIO HERNANDEZ BOCKER" userId="a413b3be1cc3406f" providerId="LiveId" clId="{9C3A4C9D-F90B-49BB-8AE2-8660E0AD40F9}" dt="2022-01-31T21:35:28.652" v="1090" actId="20577"/>
          <ac:spMkLst>
            <pc:docMk/>
            <pc:sldMk cId="851783180" sldId="288"/>
            <ac:spMk id="17" creationId="{9F1941FF-081D-4D18-A434-B3932EC2528A}"/>
          </ac:spMkLst>
        </pc:spChg>
        <pc:spChg chg="mod">
          <ac:chgData name="NESTOR JULIO HERNANDEZ BOCKER" userId="a413b3be1cc3406f" providerId="LiveId" clId="{9C3A4C9D-F90B-49BB-8AE2-8660E0AD40F9}" dt="2022-01-31T21:35:59.926" v="1092" actId="20577"/>
          <ac:spMkLst>
            <pc:docMk/>
            <pc:sldMk cId="851783180" sldId="288"/>
            <ac:spMk id="19" creationId="{0DDF7A5A-90AD-437C-93ED-DA6629A27751}"/>
          </ac:spMkLst>
        </pc:spChg>
        <pc:graphicFrameChg chg="add mod">
          <ac:chgData name="NESTOR JULIO HERNANDEZ BOCKER" userId="a413b3be1cc3406f" providerId="LiveId" clId="{9C3A4C9D-F90B-49BB-8AE2-8660E0AD40F9}" dt="2022-01-31T21:34:05.463" v="1087"/>
          <ac:graphicFrameMkLst>
            <pc:docMk/>
            <pc:sldMk cId="851783180" sldId="288"/>
            <ac:graphicFrameMk id="13" creationId="{E3B84D0E-BF09-4EA0-8916-0362B9096218}"/>
          </ac:graphicFrameMkLst>
        </pc:graphicFrameChg>
        <pc:graphicFrameChg chg="del">
          <ac:chgData name="NESTOR JULIO HERNANDEZ BOCKER" userId="a413b3be1cc3406f" providerId="LiveId" clId="{9C3A4C9D-F90B-49BB-8AE2-8660E0AD40F9}" dt="2022-01-31T21:30:33.335" v="1056" actId="478"/>
          <ac:graphicFrameMkLst>
            <pc:docMk/>
            <pc:sldMk cId="851783180" sldId="288"/>
            <ac:graphicFrameMk id="20" creationId="{E3B84D0E-BF09-4EA0-8916-0362B9096218}"/>
          </ac:graphicFrameMkLst>
        </pc:graphicFrameChg>
      </pc:sldChg>
      <pc:sldChg chg="modSp mod">
        <pc:chgData name="NESTOR JULIO HERNANDEZ BOCKER" userId="a413b3be1cc3406f" providerId="LiveId" clId="{9C3A4C9D-F90B-49BB-8AE2-8660E0AD40F9}" dt="2022-01-31T22:10:30.848" v="1260" actId="1076"/>
        <pc:sldMkLst>
          <pc:docMk/>
          <pc:sldMk cId="1713883615" sldId="290"/>
        </pc:sldMkLst>
        <pc:spChg chg="mod">
          <ac:chgData name="NESTOR JULIO HERNANDEZ BOCKER" userId="a413b3be1cc3406f" providerId="LiveId" clId="{9C3A4C9D-F90B-49BB-8AE2-8660E0AD40F9}" dt="2022-01-31T22:10:15.674" v="1257" actId="20577"/>
          <ac:spMkLst>
            <pc:docMk/>
            <pc:sldMk cId="1713883615" sldId="290"/>
            <ac:spMk id="10" creationId="{C59815AE-6B68-4665-9951-E273B5D54D09}"/>
          </ac:spMkLst>
        </pc:spChg>
        <pc:spChg chg="mod">
          <ac:chgData name="NESTOR JULIO HERNANDEZ BOCKER" userId="a413b3be1cc3406f" providerId="LiveId" clId="{9C3A4C9D-F90B-49BB-8AE2-8660E0AD40F9}" dt="2022-01-31T21:42:50.594" v="1162" actId="20577"/>
          <ac:spMkLst>
            <pc:docMk/>
            <pc:sldMk cId="1713883615" sldId="290"/>
            <ac:spMk id="21" creationId="{9FE0CEE1-7E29-4C8C-BECE-378ECE29B203}"/>
          </ac:spMkLst>
        </pc:spChg>
        <pc:spChg chg="mod">
          <ac:chgData name="NESTOR JULIO HERNANDEZ BOCKER" userId="a413b3be1cc3406f" providerId="LiveId" clId="{9C3A4C9D-F90B-49BB-8AE2-8660E0AD40F9}" dt="2022-01-31T21:40:14.853" v="1157" actId="20577"/>
          <ac:spMkLst>
            <pc:docMk/>
            <pc:sldMk cId="1713883615" sldId="290"/>
            <ac:spMk id="32" creationId="{0E21BD6E-4EAB-4D29-85B0-B06B6D1A3C54}"/>
          </ac:spMkLst>
        </pc:spChg>
        <pc:spChg chg="mod">
          <ac:chgData name="NESTOR JULIO HERNANDEZ BOCKER" userId="a413b3be1cc3406f" providerId="LiveId" clId="{9C3A4C9D-F90B-49BB-8AE2-8660E0AD40F9}" dt="2022-01-31T22:10:30.848" v="1260" actId="1076"/>
          <ac:spMkLst>
            <pc:docMk/>
            <pc:sldMk cId="1713883615" sldId="290"/>
            <ac:spMk id="33" creationId="{4A861E14-1684-4FEF-85E4-E37224115EEB}"/>
          </ac:spMkLst>
        </pc:spChg>
        <pc:spChg chg="mod">
          <ac:chgData name="NESTOR JULIO HERNANDEZ BOCKER" userId="a413b3be1cc3406f" providerId="LiveId" clId="{9C3A4C9D-F90B-49BB-8AE2-8660E0AD40F9}" dt="2022-01-31T21:42:18.638" v="1160" actId="20577"/>
          <ac:spMkLst>
            <pc:docMk/>
            <pc:sldMk cId="1713883615" sldId="290"/>
            <ac:spMk id="35" creationId="{B356F6A3-6080-4E6F-8A7F-34C8379C462C}"/>
          </ac:spMkLst>
        </pc:spChg>
        <pc:spChg chg="mod">
          <ac:chgData name="NESTOR JULIO HERNANDEZ BOCKER" userId="a413b3be1cc3406f" providerId="LiveId" clId="{9C3A4C9D-F90B-49BB-8AE2-8660E0AD40F9}" dt="2022-01-31T18:14:54.510" v="2"/>
          <ac:spMkLst>
            <pc:docMk/>
            <pc:sldMk cId="1713883615" sldId="290"/>
            <ac:spMk id="40" creationId="{A68A20ED-D4B7-48D0-BC59-169060F73558}"/>
          </ac:spMkLst>
        </pc:spChg>
        <pc:spChg chg="mod">
          <ac:chgData name="NESTOR JULIO HERNANDEZ BOCKER" userId="a413b3be1cc3406f" providerId="LiveId" clId="{9C3A4C9D-F90B-49BB-8AE2-8660E0AD40F9}" dt="2022-01-31T21:40:03.867" v="1155" actId="1038"/>
          <ac:spMkLst>
            <pc:docMk/>
            <pc:sldMk cId="1713883615" sldId="290"/>
            <ac:spMk id="43" creationId="{694744D7-1D97-4E31-9324-38F06A3F0EEE}"/>
          </ac:spMkLst>
        </pc:spChg>
        <pc:graphicFrameChg chg="mod">
          <ac:chgData name="NESTOR JULIO HERNANDEZ BOCKER" userId="a413b3be1cc3406f" providerId="LiveId" clId="{9C3A4C9D-F90B-49BB-8AE2-8660E0AD40F9}" dt="2022-01-31T21:29:07.874" v="961"/>
          <ac:graphicFrameMkLst>
            <pc:docMk/>
            <pc:sldMk cId="1713883615" sldId="290"/>
            <ac:graphicFrameMk id="22" creationId="{2829822F-E673-4E61-837D-7AE1C6954178}"/>
          </ac:graphicFrameMkLst>
        </pc:graphicFrameChg>
        <pc:cxnChg chg="mod">
          <ac:chgData name="NESTOR JULIO HERNANDEZ BOCKER" userId="a413b3be1cc3406f" providerId="LiveId" clId="{9C3A4C9D-F90B-49BB-8AE2-8660E0AD40F9}" dt="2022-01-31T21:39:53.786" v="1144" actId="1036"/>
          <ac:cxnSpMkLst>
            <pc:docMk/>
            <pc:sldMk cId="1713883615" sldId="290"/>
            <ac:cxnSpMk id="31" creationId="{5F365DC7-FB9C-474F-9B28-075148281DF0}"/>
          </ac:cxnSpMkLst>
        </pc:cxnChg>
        <pc:cxnChg chg="mod">
          <ac:chgData name="NESTOR JULIO HERNANDEZ BOCKER" userId="a413b3be1cc3406f" providerId="LiveId" clId="{9C3A4C9D-F90B-49BB-8AE2-8660E0AD40F9}" dt="2022-01-31T21:29:16.342" v="978" actId="1037"/>
          <ac:cxnSpMkLst>
            <pc:docMk/>
            <pc:sldMk cId="1713883615" sldId="290"/>
            <ac:cxnSpMk id="38" creationId="{FE28F7EE-1579-4D46-8B0B-2CC99D1E1941}"/>
          </ac:cxnSpMkLst>
        </pc:cxnChg>
        <pc:cxnChg chg="mod">
          <ac:chgData name="NESTOR JULIO HERNANDEZ BOCKER" userId="a413b3be1cc3406f" providerId="LiveId" clId="{9C3A4C9D-F90B-49BB-8AE2-8660E0AD40F9}" dt="2022-01-31T21:39:14.378" v="1127" actId="1037"/>
          <ac:cxnSpMkLst>
            <pc:docMk/>
            <pc:sldMk cId="1713883615" sldId="290"/>
            <ac:cxnSpMk id="39" creationId="{00A6AD9D-CE58-4031-A8A0-B9B68FDA72F8}"/>
          </ac:cxnSpMkLst>
        </pc:cxnChg>
      </pc:sldChg>
      <pc:sldChg chg="addSp delSp modSp add mod">
        <pc:chgData name="NESTOR JULIO HERNANDEZ BOCKER" userId="a413b3be1cc3406f" providerId="LiveId" clId="{9C3A4C9D-F90B-49BB-8AE2-8660E0AD40F9}" dt="2022-01-31T18:33:51.200" v="110" actId="14100"/>
        <pc:sldMkLst>
          <pc:docMk/>
          <pc:sldMk cId="2805371528" sldId="291"/>
        </pc:sldMkLst>
        <pc:spChg chg="mod">
          <ac:chgData name="NESTOR JULIO HERNANDEZ BOCKER" userId="a413b3be1cc3406f" providerId="LiveId" clId="{9C3A4C9D-F90B-49BB-8AE2-8660E0AD40F9}" dt="2022-01-31T18:28:00.268" v="28" actId="20577"/>
          <ac:spMkLst>
            <pc:docMk/>
            <pc:sldMk cId="2805371528" sldId="291"/>
            <ac:spMk id="10" creationId="{C59815AE-6B68-4665-9951-E273B5D54D09}"/>
          </ac:spMkLst>
        </pc:spChg>
        <pc:spChg chg="mod">
          <ac:chgData name="NESTOR JULIO HERNANDEZ BOCKER" userId="a413b3be1cc3406f" providerId="LiveId" clId="{9C3A4C9D-F90B-49BB-8AE2-8660E0AD40F9}" dt="2022-01-31T18:32:41.711" v="66" actId="20577"/>
          <ac:spMkLst>
            <pc:docMk/>
            <pc:sldMk cId="2805371528" sldId="291"/>
            <ac:spMk id="12" creationId="{C65894AB-9561-47CA-9C94-6862F9DD5CFF}"/>
          </ac:spMkLst>
        </pc:spChg>
        <pc:spChg chg="mod">
          <ac:chgData name="NESTOR JULIO HERNANDEZ BOCKER" userId="a413b3be1cc3406f" providerId="LiveId" clId="{9C3A4C9D-F90B-49BB-8AE2-8660E0AD40F9}" dt="2022-01-31T18:32:47.665" v="69" actId="20577"/>
          <ac:spMkLst>
            <pc:docMk/>
            <pc:sldMk cId="2805371528" sldId="291"/>
            <ac:spMk id="14" creationId="{00B9F3A1-3C68-4886-AF92-3D5AF5796789}"/>
          </ac:spMkLst>
        </pc:spChg>
        <pc:spChg chg="mod">
          <ac:chgData name="NESTOR JULIO HERNANDEZ BOCKER" userId="a413b3be1cc3406f" providerId="LiveId" clId="{9C3A4C9D-F90B-49BB-8AE2-8660E0AD40F9}" dt="2022-01-31T18:33:51.200" v="110" actId="14100"/>
          <ac:spMkLst>
            <pc:docMk/>
            <pc:sldMk cId="2805371528" sldId="291"/>
            <ac:spMk id="15" creationId="{6D8041EB-8C58-4854-B3C1-DCCEC6B4368C}"/>
          </ac:spMkLst>
        </pc:spChg>
        <pc:spChg chg="mod">
          <ac:chgData name="NESTOR JULIO HERNANDEZ BOCKER" userId="a413b3be1cc3406f" providerId="LiveId" clId="{9C3A4C9D-F90B-49BB-8AE2-8660E0AD40F9}" dt="2022-01-31T18:30:09.480" v="49" actId="20577"/>
          <ac:spMkLst>
            <pc:docMk/>
            <pc:sldMk cId="2805371528" sldId="291"/>
            <ac:spMk id="20" creationId="{3AF77547-FB99-469A-8718-978B8988598F}"/>
          </ac:spMkLst>
        </pc:spChg>
        <pc:spChg chg="mod">
          <ac:chgData name="NESTOR JULIO HERNANDEZ BOCKER" userId="a413b3be1cc3406f" providerId="LiveId" clId="{9C3A4C9D-F90B-49BB-8AE2-8660E0AD40F9}" dt="2022-01-31T18:30:39.658" v="51" actId="20577"/>
          <ac:spMkLst>
            <pc:docMk/>
            <pc:sldMk cId="2805371528" sldId="291"/>
            <ac:spMk id="21" creationId="{D2832B9C-17B6-4D04-B5C1-949B300C241E}"/>
          </ac:spMkLst>
        </pc:spChg>
        <pc:spChg chg="mod">
          <ac:chgData name="NESTOR JULIO HERNANDEZ BOCKER" userId="a413b3be1cc3406f" providerId="LiveId" clId="{9C3A4C9D-F90B-49BB-8AE2-8660E0AD40F9}" dt="2022-01-31T18:32:29.558" v="65" actId="20577"/>
          <ac:spMkLst>
            <pc:docMk/>
            <pc:sldMk cId="2805371528" sldId="291"/>
            <ac:spMk id="22" creationId="{DEFF068D-953C-4C5F-8B50-C7E1F717CAE9}"/>
          </ac:spMkLst>
        </pc:spChg>
        <pc:graphicFrameChg chg="add del">
          <ac:chgData name="NESTOR JULIO HERNANDEZ BOCKER" userId="a413b3be1cc3406f" providerId="LiveId" clId="{9C3A4C9D-F90B-49BB-8AE2-8660E0AD40F9}" dt="2022-01-31T18:28:17.406" v="31" actId="478"/>
          <ac:graphicFrameMkLst>
            <pc:docMk/>
            <pc:sldMk cId="2805371528" sldId="291"/>
            <ac:graphicFrameMk id="13" creationId="{00000000-0008-0000-0600-000004000000}"/>
          </ac:graphicFrameMkLst>
        </pc:graphicFrameChg>
        <pc:graphicFrameChg chg="add mod">
          <ac:chgData name="NESTOR JULIO HERNANDEZ BOCKER" userId="a413b3be1cc3406f" providerId="LiveId" clId="{9C3A4C9D-F90B-49BB-8AE2-8660E0AD40F9}" dt="2022-01-31T18:29:45.330" v="48" actId="1076"/>
          <ac:graphicFrameMkLst>
            <pc:docMk/>
            <pc:sldMk cId="2805371528" sldId="291"/>
            <ac:graphicFrameMk id="17" creationId="{00000000-0008-0000-0600-000004000000}"/>
          </ac:graphicFrameMkLst>
        </pc:graphicFrameChg>
      </pc:sldChg>
      <pc:sldChg chg="modSp mod">
        <pc:chgData name="NESTOR JULIO HERNANDEZ BOCKER" userId="a413b3be1cc3406f" providerId="LiveId" clId="{9C3A4C9D-F90B-49BB-8AE2-8660E0AD40F9}" dt="2022-01-31T20:17:11.723" v="602" actId="20577"/>
        <pc:sldMkLst>
          <pc:docMk/>
          <pc:sldMk cId="751480473" sldId="292"/>
        </pc:sldMkLst>
        <pc:spChg chg="mod">
          <ac:chgData name="NESTOR JULIO HERNANDEZ BOCKER" userId="a413b3be1cc3406f" providerId="LiveId" clId="{9C3A4C9D-F90B-49BB-8AE2-8660E0AD40F9}" dt="2022-01-31T18:14:34.192" v="1"/>
          <ac:spMkLst>
            <pc:docMk/>
            <pc:sldMk cId="751480473" sldId="292"/>
            <ac:spMk id="10" creationId="{C59815AE-6B68-4665-9951-E273B5D54D09}"/>
          </ac:spMkLst>
        </pc:spChg>
        <pc:spChg chg="mod">
          <ac:chgData name="NESTOR JULIO HERNANDEZ BOCKER" userId="a413b3be1cc3406f" providerId="LiveId" clId="{9C3A4C9D-F90B-49BB-8AE2-8660E0AD40F9}" dt="2022-01-31T20:17:11.723" v="602" actId="20577"/>
          <ac:spMkLst>
            <pc:docMk/>
            <pc:sldMk cId="751480473" sldId="292"/>
            <ac:spMk id="11" creationId="{9671FBAC-0695-46E2-8C32-C84C9F278D84}"/>
          </ac:spMkLst>
        </pc:spChg>
        <pc:spChg chg="mod">
          <ac:chgData name="NESTOR JULIO HERNANDEZ BOCKER" userId="a413b3be1cc3406f" providerId="LiveId" clId="{9C3A4C9D-F90B-49BB-8AE2-8660E0AD40F9}" dt="2022-01-31T20:16:21.083" v="596" actId="20577"/>
          <ac:spMkLst>
            <pc:docMk/>
            <pc:sldMk cId="751480473" sldId="292"/>
            <ac:spMk id="27" creationId="{57715B8D-A7FE-4CAC-8D24-DCB4DCE6AC7A}"/>
          </ac:spMkLst>
        </pc:spChg>
        <pc:graphicFrameChg chg="mod modGraphic">
          <ac:chgData name="NESTOR JULIO HERNANDEZ BOCKER" userId="a413b3be1cc3406f" providerId="LiveId" clId="{9C3A4C9D-F90B-49BB-8AE2-8660E0AD40F9}" dt="2022-01-31T20:15:28.122" v="585" actId="207"/>
          <ac:graphicFrameMkLst>
            <pc:docMk/>
            <pc:sldMk cId="751480473" sldId="292"/>
            <ac:graphicFrameMk id="12" creationId="{F400155B-A6AE-48F0-8952-4394A43B8608}"/>
          </ac:graphicFrameMkLst>
        </pc:graphicFrameChg>
      </pc:sldChg>
      <pc:sldChg chg="addSp delSp modSp add mod">
        <pc:chgData name="NESTOR JULIO HERNANDEZ BOCKER" userId="a413b3be1cc3406f" providerId="LiveId" clId="{9C3A4C9D-F90B-49BB-8AE2-8660E0AD40F9}" dt="2022-01-31T18:17:12.666" v="26" actId="20577"/>
        <pc:sldMkLst>
          <pc:docMk/>
          <pc:sldMk cId="3131697132" sldId="293"/>
        </pc:sldMkLst>
        <pc:spChg chg="add mod">
          <ac:chgData name="NESTOR JULIO HERNANDEZ BOCKER" userId="a413b3be1cc3406f" providerId="LiveId" clId="{9C3A4C9D-F90B-49BB-8AE2-8660E0AD40F9}" dt="2022-01-31T18:17:12.666" v="26" actId="20577"/>
          <ac:spMkLst>
            <pc:docMk/>
            <pc:sldMk cId="3131697132" sldId="293"/>
            <ac:spMk id="4" creationId="{82A4DE28-2F8F-4F65-8CB1-CB9E6A04E923}"/>
          </ac:spMkLst>
        </pc:spChg>
        <pc:spChg chg="del mod">
          <ac:chgData name="NESTOR JULIO HERNANDEZ BOCKER" userId="a413b3be1cc3406f" providerId="LiveId" clId="{9C3A4C9D-F90B-49BB-8AE2-8660E0AD40F9}" dt="2022-01-31T18:17:04.254" v="21" actId="478"/>
          <ac:spMkLst>
            <pc:docMk/>
            <pc:sldMk cId="3131697132" sldId="293"/>
            <ac:spMk id="5" creationId="{00000000-0000-0000-0000-000000000000}"/>
          </ac:spMkLst>
        </pc:spChg>
      </pc:sldChg>
      <pc:sldChg chg="add del setBg">
        <pc:chgData name="NESTOR JULIO HERNANDEZ BOCKER" userId="a413b3be1cc3406f" providerId="LiveId" clId="{9C3A4C9D-F90B-49BB-8AE2-8660E0AD40F9}" dt="2022-01-31T18:16:13.587" v="7"/>
        <pc:sldMkLst>
          <pc:docMk/>
          <pc:sldMk cId="3539406078" sldId="293"/>
        </pc:sldMkLst>
      </pc:sldChg>
      <pc:sldChg chg="add del setBg">
        <pc:chgData name="NESTOR JULIO HERNANDEZ BOCKER" userId="a413b3be1cc3406f" providerId="LiveId" clId="{9C3A4C9D-F90B-49BB-8AE2-8660E0AD40F9}" dt="2022-01-31T18:16:18.936" v="9"/>
        <pc:sldMkLst>
          <pc:docMk/>
          <pc:sldMk cId="3995980833" sldId="293"/>
        </pc:sldMkLst>
      </pc:sldChg>
      <pc:sldChg chg="modSp add mod">
        <pc:chgData name="NESTOR JULIO HERNANDEZ BOCKER" userId="a413b3be1cc3406f" providerId="LiveId" clId="{9C3A4C9D-F90B-49BB-8AE2-8660E0AD40F9}" dt="2022-01-31T22:00:22.020" v="1213" actId="20577"/>
        <pc:sldMkLst>
          <pc:docMk/>
          <pc:sldMk cId="633870138" sldId="294"/>
        </pc:sldMkLst>
        <pc:spChg chg="mod">
          <ac:chgData name="NESTOR JULIO HERNANDEZ BOCKER" userId="a413b3be1cc3406f" providerId="LiveId" clId="{9C3A4C9D-F90B-49BB-8AE2-8660E0AD40F9}" dt="2022-01-31T18:49:20.247" v="139" actId="20577"/>
          <ac:spMkLst>
            <pc:docMk/>
            <pc:sldMk cId="633870138" sldId="294"/>
            <ac:spMk id="7" creationId="{D71254BB-150C-488E-96E8-6C9D77FE0FA9}"/>
          </ac:spMkLst>
        </pc:spChg>
        <pc:spChg chg="mod">
          <ac:chgData name="NESTOR JULIO HERNANDEZ BOCKER" userId="a413b3be1cc3406f" providerId="LiveId" clId="{9C3A4C9D-F90B-49BB-8AE2-8660E0AD40F9}" dt="2022-01-31T22:00:22.020" v="1213" actId="20577"/>
          <ac:spMkLst>
            <pc:docMk/>
            <pc:sldMk cId="633870138" sldId="294"/>
            <ac:spMk id="10" creationId="{C59815AE-6B68-4665-9951-E273B5D54D09}"/>
          </ac:spMkLst>
        </pc:spChg>
        <pc:spChg chg="mod">
          <ac:chgData name="NESTOR JULIO HERNANDEZ BOCKER" userId="a413b3be1cc3406f" providerId="LiveId" clId="{9C3A4C9D-F90B-49BB-8AE2-8660E0AD40F9}" dt="2022-01-31T20:02:42.919" v="437" actId="20577"/>
          <ac:spMkLst>
            <pc:docMk/>
            <pc:sldMk cId="633870138" sldId="294"/>
            <ac:spMk id="11" creationId="{9671FBAC-0695-46E2-8C32-C84C9F278D84}"/>
          </ac:spMkLst>
        </pc:spChg>
        <pc:spChg chg="mod">
          <ac:chgData name="NESTOR JULIO HERNANDEZ BOCKER" userId="a413b3be1cc3406f" providerId="LiveId" clId="{9C3A4C9D-F90B-49BB-8AE2-8660E0AD40F9}" dt="2022-01-31T18:51:20.547" v="237" actId="20577"/>
          <ac:spMkLst>
            <pc:docMk/>
            <pc:sldMk cId="633870138" sldId="294"/>
            <ac:spMk id="27" creationId="{57715B8D-A7FE-4CAC-8D24-DCB4DCE6AC7A}"/>
          </ac:spMkLst>
        </pc:spChg>
        <pc:graphicFrameChg chg="mod ord modGraphic">
          <ac:chgData name="NESTOR JULIO HERNANDEZ BOCKER" userId="a413b3be1cc3406f" providerId="LiveId" clId="{9C3A4C9D-F90B-49BB-8AE2-8660E0AD40F9}" dt="2022-01-31T19:30:56.050" v="375" actId="207"/>
          <ac:graphicFrameMkLst>
            <pc:docMk/>
            <pc:sldMk cId="633870138" sldId="294"/>
            <ac:graphicFrameMk id="12" creationId="{F400155B-A6AE-48F0-8952-4394A43B8608}"/>
          </ac:graphicFrameMkLst>
        </pc:graphicFrameChg>
      </pc:sldChg>
      <pc:sldChg chg="addSp delSp modSp add mod">
        <pc:chgData name="NESTOR JULIO HERNANDEZ BOCKER" userId="a413b3be1cc3406f" providerId="LiveId" clId="{9C3A4C9D-F90B-49BB-8AE2-8660E0AD40F9}" dt="2022-01-31T19:27:33.667" v="371" actId="20577"/>
        <pc:sldMkLst>
          <pc:docMk/>
          <pc:sldMk cId="3369455387" sldId="297"/>
        </pc:sldMkLst>
        <pc:spChg chg="mod">
          <ac:chgData name="NESTOR JULIO HERNANDEZ BOCKER" userId="a413b3be1cc3406f" providerId="LiveId" clId="{9C3A4C9D-F90B-49BB-8AE2-8660E0AD40F9}" dt="2022-01-31T18:56:15.364" v="317" actId="20577"/>
          <ac:spMkLst>
            <pc:docMk/>
            <pc:sldMk cId="3369455387" sldId="297"/>
            <ac:spMk id="10" creationId="{C59815AE-6B68-4665-9951-E273B5D54D09}"/>
          </ac:spMkLst>
        </pc:spChg>
        <pc:spChg chg="mod">
          <ac:chgData name="NESTOR JULIO HERNANDEZ BOCKER" userId="a413b3be1cc3406f" providerId="LiveId" clId="{9C3A4C9D-F90B-49BB-8AE2-8660E0AD40F9}" dt="2022-01-31T19:26:53.174" v="358" actId="20577"/>
          <ac:spMkLst>
            <pc:docMk/>
            <pc:sldMk cId="3369455387" sldId="297"/>
            <ac:spMk id="12" creationId="{C65894AB-9561-47CA-9C94-6862F9DD5CFF}"/>
          </ac:spMkLst>
        </pc:spChg>
        <pc:spChg chg="mod">
          <ac:chgData name="NESTOR JULIO HERNANDEZ BOCKER" userId="a413b3be1cc3406f" providerId="LiveId" clId="{9C3A4C9D-F90B-49BB-8AE2-8660E0AD40F9}" dt="2022-01-31T19:26:57.318" v="359" actId="20577"/>
          <ac:spMkLst>
            <pc:docMk/>
            <pc:sldMk cId="3369455387" sldId="297"/>
            <ac:spMk id="14" creationId="{00B9F3A1-3C68-4886-AF92-3D5AF5796789}"/>
          </ac:spMkLst>
        </pc:spChg>
        <pc:spChg chg="mod">
          <ac:chgData name="NESTOR JULIO HERNANDEZ BOCKER" userId="a413b3be1cc3406f" providerId="LiveId" clId="{9C3A4C9D-F90B-49BB-8AE2-8660E0AD40F9}" dt="2022-01-31T19:27:33.667" v="371" actId="20577"/>
          <ac:spMkLst>
            <pc:docMk/>
            <pc:sldMk cId="3369455387" sldId="297"/>
            <ac:spMk id="15" creationId="{6D8041EB-8C58-4854-B3C1-DCCEC6B4368C}"/>
          </ac:spMkLst>
        </pc:spChg>
        <pc:spChg chg="mod">
          <ac:chgData name="NESTOR JULIO HERNANDEZ BOCKER" userId="a413b3be1cc3406f" providerId="LiveId" clId="{9C3A4C9D-F90B-49BB-8AE2-8660E0AD40F9}" dt="2022-01-31T19:25:59.594" v="334" actId="20577"/>
          <ac:spMkLst>
            <pc:docMk/>
            <pc:sldMk cId="3369455387" sldId="297"/>
            <ac:spMk id="20" creationId="{3AF77547-FB99-469A-8718-978B8988598F}"/>
          </ac:spMkLst>
        </pc:spChg>
        <pc:spChg chg="mod">
          <ac:chgData name="NESTOR JULIO HERNANDEZ BOCKER" userId="a413b3be1cc3406f" providerId="LiveId" clId="{9C3A4C9D-F90B-49BB-8AE2-8660E0AD40F9}" dt="2022-01-31T19:26:02.422" v="335" actId="20577"/>
          <ac:spMkLst>
            <pc:docMk/>
            <pc:sldMk cId="3369455387" sldId="297"/>
            <ac:spMk id="21" creationId="{D2832B9C-17B6-4D04-B5C1-949B300C241E}"/>
          </ac:spMkLst>
        </pc:spChg>
        <pc:spChg chg="mod">
          <ac:chgData name="NESTOR JULIO HERNANDEZ BOCKER" userId="a413b3be1cc3406f" providerId="LiveId" clId="{9C3A4C9D-F90B-49BB-8AE2-8660E0AD40F9}" dt="2022-01-31T19:26:49.647" v="357" actId="20577"/>
          <ac:spMkLst>
            <pc:docMk/>
            <pc:sldMk cId="3369455387" sldId="297"/>
            <ac:spMk id="22" creationId="{DEFF068D-953C-4C5F-8B50-C7E1F717CAE9}"/>
          </ac:spMkLst>
        </pc:spChg>
        <pc:graphicFrameChg chg="del mod">
          <ac:chgData name="NESTOR JULIO HERNANDEZ BOCKER" userId="a413b3be1cc3406f" providerId="LiveId" clId="{9C3A4C9D-F90B-49BB-8AE2-8660E0AD40F9}" dt="2022-01-31T19:19:13.696" v="319" actId="478"/>
          <ac:graphicFrameMkLst>
            <pc:docMk/>
            <pc:sldMk cId="3369455387" sldId="297"/>
            <ac:graphicFrameMk id="13" creationId="{7CF4DDB7-ABAE-4DA2-82A2-4546B09FD40F}"/>
          </ac:graphicFrameMkLst>
        </pc:graphicFrameChg>
        <pc:graphicFrameChg chg="add mod">
          <ac:chgData name="NESTOR JULIO HERNANDEZ BOCKER" userId="a413b3be1cc3406f" providerId="LiveId" clId="{9C3A4C9D-F90B-49BB-8AE2-8660E0AD40F9}" dt="2022-01-31T19:23:38.815" v="333" actId="207"/>
          <ac:graphicFrameMkLst>
            <pc:docMk/>
            <pc:sldMk cId="3369455387" sldId="297"/>
            <ac:graphicFrameMk id="17" creationId="{7CF4DDB7-ABAE-4DA2-82A2-4546B09FD40F}"/>
          </ac:graphicFrameMkLst>
        </pc:graphicFrameChg>
      </pc:sldChg>
      <pc:sldChg chg="modSp add mod">
        <pc:chgData name="NESTOR JULIO HERNANDEZ BOCKER" userId="a413b3be1cc3406f" providerId="LiveId" clId="{9C3A4C9D-F90B-49BB-8AE2-8660E0AD40F9}" dt="2022-01-31T22:00:39.642" v="1219" actId="20577"/>
        <pc:sldMkLst>
          <pc:docMk/>
          <pc:sldMk cId="733686749" sldId="298"/>
        </pc:sldMkLst>
        <pc:spChg chg="mod">
          <ac:chgData name="NESTOR JULIO HERNANDEZ BOCKER" userId="a413b3be1cc3406f" providerId="LiveId" clId="{9C3A4C9D-F90B-49BB-8AE2-8660E0AD40F9}" dt="2022-01-31T20:01:21.802" v="404" actId="1035"/>
          <ac:spMkLst>
            <pc:docMk/>
            <pc:sldMk cId="733686749" sldId="298"/>
            <ac:spMk id="7" creationId="{D71254BB-150C-488E-96E8-6C9D77FE0FA9}"/>
          </ac:spMkLst>
        </pc:spChg>
        <pc:spChg chg="mod">
          <ac:chgData name="NESTOR JULIO HERNANDEZ BOCKER" userId="a413b3be1cc3406f" providerId="LiveId" clId="{9C3A4C9D-F90B-49BB-8AE2-8660E0AD40F9}" dt="2022-01-31T22:00:39.642" v="1219" actId="20577"/>
          <ac:spMkLst>
            <pc:docMk/>
            <pc:sldMk cId="733686749" sldId="298"/>
            <ac:spMk id="10" creationId="{C59815AE-6B68-4665-9951-E273B5D54D09}"/>
          </ac:spMkLst>
        </pc:spChg>
        <pc:spChg chg="mod">
          <ac:chgData name="NESTOR JULIO HERNANDEZ BOCKER" userId="a413b3be1cc3406f" providerId="LiveId" clId="{9C3A4C9D-F90B-49BB-8AE2-8660E0AD40F9}" dt="2022-01-31T20:04:44.388" v="505" actId="20577"/>
          <ac:spMkLst>
            <pc:docMk/>
            <pc:sldMk cId="733686749" sldId="298"/>
            <ac:spMk id="11" creationId="{9671FBAC-0695-46E2-8C32-C84C9F278D84}"/>
          </ac:spMkLst>
        </pc:spChg>
        <pc:spChg chg="mod">
          <ac:chgData name="NESTOR JULIO HERNANDEZ BOCKER" userId="a413b3be1cc3406f" providerId="LiveId" clId="{9C3A4C9D-F90B-49BB-8AE2-8660E0AD40F9}" dt="2022-01-31T20:03:56.751" v="486" actId="6549"/>
          <ac:spMkLst>
            <pc:docMk/>
            <pc:sldMk cId="733686749" sldId="298"/>
            <ac:spMk id="27" creationId="{57715B8D-A7FE-4CAC-8D24-DCB4DCE6AC7A}"/>
          </ac:spMkLst>
        </pc:spChg>
        <pc:graphicFrameChg chg="mod modGraphic">
          <ac:chgData name="NESTOR JULIO HERNANDEZ BOCKER" userId="a413b3be1cc3406f" providerId="LiveId" clId="{9C3A4C9D-F90B-49BB-8AE2-8660E0AD40F9}" dt="2022-01-31T20:01:09.972" v="396" actId="207"/>
          <ac:graphicFrameMkLst>
            <pc:docMk/>
            <pc:sldMk cId="733686749" sldId="298"/>
            <ac:graphicFrameMk id="12" creationId="{F400155B-A6AE-48F0-8952-4394A43B8608}"/>
          </ac:graphicFrameMkLst>
        </pc:graphicFrameChg>
      </pc:sldChg>
      <pc:sldChg chg="modSp add mod ord">
        <pc:chgData name="NESTOR JULIO HERNANDEZ BOCKER" userId="a413b3be1cc3406f" providerId="LiveId" clId="{9C3A4C9D-F90B-49BB-8AE2-8660E0AD40F9}" dt="2022-01-31T20:05:54.466" v="522" actId="6549"/>
        <pc:sldMkLst>
          <pc:docMk/>
          <pc:sldMk cId="1996571257" sldId="299"/>
        </pc:sldMkLst>
        <pc:spChg chg="mod">
          <ac:chgData name="NESTOR JULIO HERNANDEZ BOCKER" userId="a413b3be1cc3406f" providerId="LiveId" clId="{9C3A4C9D-F90B-49BB-8AE2-8660E0AD40F9}" dt="2022-01-31T20:05:54.466" v="522" actId="6549"/>
          <ac:spMkLst>
            <pc:docMk/>
            <pc:sldMk cId="1996571257" sldId="299"/>
            <ac:spMk id="4" creationId="{82A4DE28-2F8F-4F65-8CB1-CB9E6A04E923}"/>
          </ac:spMkLst>
        </pc:spChg>
      </pc:sldChg>
      <pc:sldChg chg="modSp add mod ord">
        <pc:chgData name="NESTOR JULIO HERNANDEZ BOCKER" userId="a413b3be1cc3406f" providerId="LiveId" clId="{9C3A4C9D-F90B-49BB-8AE2-8660E0AD40F9}" dt="2022-01-31T22:15:20.344" v="1270" actId="20577"/>
        <pc:sldMkLst>
          <pc:docMk/>
          <pc:sldMk cId="1439169679" sldId="300"/>
        </pc:sldMkLst>
        <pc:spChg chg="mod">
          <ac:chgData name="NESTOR JULIO HERNANDEZ BOCKER" userId="a413b3be1cc3406f" providerId="LiveId" clId="{9C3A4C9D-F90B-49BB-8AE2-8660E0AD40F9}" dt="2022-01-31T22:15:20.344" v="1270" actId="20577"/>
          <ac:spMkLst>
            <pc:docMk/>
            <pc:sldMk cId="1439169679" sldId="300"/>
            <ac:spMk id="4" creationId="{82A4DE28-2F8F-4F65-8CB1-CB9E6A04E92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CUADR&#211;%20Y%20GR&#193;FIC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Gr&#225;ficos%20series%20desestacionalizadas.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Gr&#225;ficos%20series%20desestacionalizadas.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Gr&#225;ficos%20series%20desestacionalizadas.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CUADR&#211;%20Y%20GR&#193;F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CUADR&#211;%20Y%20GR&#193;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CUADR&#211;%20Y%20GR&#193;FIC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CUADR&#211;%20Y%20GR&#193;FIC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xml"/><Relationship Id="rId4" Type="http://schemas.openxmlformats.org/officeDocument/2006/relationships/oleObject" Target="https://d.docs.live.net/a413b3be1cc3406f/4-INDICADORES%20ECON&#211;MICOS/2-EMPLEO/2021/CUADR&#211;%20Y%20GR&#193;FICO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2.xml"/><Relationship Id="rId4" Type="http://schemas.openxmlformats.org/officeDocument/2006/relationships/oleObject" Target="https://d.docs.live.net/a413b3be1cc3406f/4-INDICADORES%20ECON&#211;MICOS/2-EMPLEO/2021/CUADR&#211;%20Y%20GR&#193;FICO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3.xml"/><Relationship Id="rId4" Type="http://schemas.openxmlformats.org/officeDocument/2006/relationships/oleObject" Target="https://d.docs.live.net/a413b3be1cc3406f/4-INDICADORES%20ECON&#211;MICOS/2-EMPLEO/2021/CUADR&#211;%20Y%20GR&#193;FICO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4.xml"/><Relationship Id="rId4" Type="http://schemas.openxmlformats.org/officeDocument/2006/relationships/oleObject" Target="https://d.docs.live.net/a413b3be1cc3406f/4-INDICADORES%20ECON&#211;MICOS/2-EMPLEO/2021/CUADR&#211;%20Y%20GR&#193;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'[CUADRÓ Y GRÁFICOS.xlsx]Hoja3'!$F$20</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A7-4C72-8A88-9FFF62DE36B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A7-4C72-8A88-9FFF62DE36B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A7-4C72-8A88-9FFF62DE36BD}"/>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A7-4C72-8A88-9FFF62DE36BD}"/>
                </c:ext>
              </c:extLst>
            </c:dLbl>
            <c:dLbl>
              <c:idx val="20"/>
              <c:layout>
                <c:manualLayout>
                  <c:x val="2.9596159008274604E-3"/>
                  <c:y val="6.2841507267990912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rgbClr val="595959"/>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11-CBA7-4C72-8A88-9FFF62DE36B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'[CUADRÓ Y GRÁFICOS.xlsx]Hoja3'!$B$45:$B$65</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'[CUADRÓ Y GRÁFICOS.xlsx]Hoja3'!$F$45:$F$65</c:f>
              <c:numCache>
                <c:formatCode>0.0</c:formatCode>
                <c:ptCount val="21"/>
                <c:pt idx="0">
                  <c:v>14.976899209809961</c:v>
                </c:pt>
                <c:pt idx="1">
                  <c:v>15.558528204917883</c:v>
                </c:pt>
                <c:pt idx="2">
                  <c:v>14.085837894919592</c:v>
                </c:pt>
                <c:pt idx="3">
                  <c:v>13.647065539977488</c:v>
                </c:pt>
                <c:pt idx="4">
                  <c:v>11.795949833501348</c:v>
                </c:pt>
                <c:pt idx="5">
                  <c:v>12.033117995705259</c:v>
                </c:pt>
                <c:pt idx="6">
                  <c:v>11.176351405186635</c:v>
                </c:pt>
                <c:pt idx="7">
                  <c:v>11.261732350451755</c:v>
                </c:pt>
                <c:pt idx="8">
                  <c:v>12.012312729456637</c:v>
                </c:pt>
                <c:pt idx="9">
                  <c:v>11.773652594261854</c:v>
                </c:pt>
                <c:pt idx="10">
                  <c:v>10.808776433258689</c:v>
                </c:pt>
                <c:pt idx="11">
                  <c:v>10.368816365961726</c:v>
                </c:pt>
                <c:pt idx="12">
                  <c:v>9.6316594411107772</c:v>
                </c:pt>
                <c:pt idx="13">
                  <c:v>9.0940844133776828</c:v>
                </c:pt>
                <c:pt idx="14">
                  <c:v>8.9195121242836368</c:v>
                </c:pt>
                <c:pt idx="15">
                  <c:v>9.2145314992995324</c:v>
                </c:pt>
                <c:pt idx="16">
                  <c:v>9.3697435909912095</c:v>
                </c:pt>
                <c:pt idx="17">
                  <c:v>9.6767481522705019</c:v>
                </c:pt>
                <c:pt idx="18">
                  <c:v>10.500899136017447</c:v>
                </c:pt>
                <c:pt idx="19">
                  <c:v>15.918113062570386</c:v>
                </c:pt>
                <c:pt idx="20">
                  <c:v>13.718984117226826</c:v>
                </c:pt>
              </c:numCache>
            </c:numRef>
          </c:val>
          <c:smooth val="1"/>
          <c:extLst>
            <c:ext xmlns:c16="http://schemas.microsoft.com/office/drawing/2014/chart" uri="{C3380CC4-5D6E-409C-BE32-E72D297353CC}">
              <c16:uniqueId val="{00000004-CBA7-4C72-8A88-9FFF62DE36BD}"/>
            </c:ext>
          </c:extLst>
        </c:ser>
        <c:dLbls>
          <c:showLegendKey val="0"/>
          <c:showVal val="0"/>
          <c:showCatName val="0"/>
          <c:showSerName val="0"/>
          <c:showPercent val="0"/>
          <c:showBubbleSize val="0"/>
        </c:dLbls>
        <c:marker val="1"/>
        <c:smooth val="0"/>
        <c:axId val="445346744"/>
        <c:axId val="445347920"/>
      </c:lineChart>
      <c:lineChart>
        <c:grouping val="standard"/>
        <c:varyColors val="0"/>
        <c:ser>
          <c:idx val="1"/>
          <c:order val="1"/>
          <c:tx>
            <c:strRef>
              <c:f>'[CUADRÓ Y GRÁFICOS.xlsx]Hoja3'!$E$44</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A7-4C72-8A88-9FFF62DE36BD}"/>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A7-4C72-8A88-9FFF62DE36BD}"/>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A7-4C72-8A88-9FFF62DE36BD}"/>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BA7-4C72-8A88-9FFF62DE36BD}"/>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BA7-4C72-8A88-9FFF62DE36BD}"/>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BA7-4C72-8A88-9FFF62DE36BD}"/>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BA7-4C72-8A88-9FFF62DE36BD}"/>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BA7-4C72-8A88-9FFF62DE36BD}"/>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BA7-4C72-8A88-9FFF62DE36BD}"/>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BA7-4C72-8A88-9FFF62DE36BD}"/>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BA7-4C72-8A88-9FFF62DE36BD}"/>
                </c:ext>
              </c:extLst>
            </c:dLbl>
            <c:dLbl>
              <c:idx val="20"/>
              <c:layout>
                <c:manualLayout>
                  <c:x val="-5.4765215276596311E-4"/>
                  <c:y val="-5.0380692605438607E-2"/>
                </c:manualLayout>
              </c:layout>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12-CBA7-4C72-8A88-9FFF62DE36B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'[CUADRÓ Y GRÁFICOS.xlsx]Hoja3'!$E$45:$E$65</c:f>
              <c:numCache>
                <c:formatCode>_-* #,##0.0_-;\-* #,##0.0_-;_-* "-"??_-;_-@_-</c:formatCode>
                <c:ptCount val="21"/>
                <c:pt idx="0">
                  <c:v>15.776797166666666</c:v>
                </c:pt>
                <c:pt idx="1">
                  <c:v>15.906434916666665</c:v>
                </c:pt>
                <c:pt idx="2">
                  <c:v>16.628858333333334</c:v>
                </c:pt>
                <c:pt idx="3">
                  <c:v>16.653511916666666</c:v>
                </c:pt>
                <c:pt idx="4">
                  <c:v>17.04852866666667</c:v>
                </c:pt>
                <c:pt idx="5">
                  <c:v>16.894682916666667</c:v>
                </c:pt>
                <c:pt idx="6">
                  <c:v>17.105792166666664</c:v>
                </c:pt>
                <c:pt idx="7">
                  <c:v>17.441603083333337</c:v>
                </c:pt>
                <c:pt idx="8">
                  <c:v>18.420151666666669</c:v>
                </c:pt>
                <c:pt idx="9">
                  <c:v>19.2133225</c:v>
                </c:pt>
                <c:pt idx="10">
                  <c:v>20.019511000000001</c:v>
                </c:pt>
                <c:pt idx="11">
                  <c:v>20.696417416666666</c:v>
                </c:pt>
                <c:pt idx="12">
                  <c:v>21.048193416666667</c:v>
                </c:pt>
                <c:pt idx="13">
                  <c:v>21.503322833333332</c:v>
                </c:pt>
                <c:pt idx="14">
                  <c:v>22.017192083333338</c:v>
                </c:pt>
                <c:pt idx="15">
                  <c:v>22.156140916666672</c:v>
                </c:pt>
                <c:pt idx="16">
                  <c:v>22.382580416666663</c:v>
                </c:pt>
                <c:pt idx="17">
                  <c:v>22.457154250000002</c:v>
                </c:pt>
                <c:pt idx="18">
                  <c:v>22.287280166666665</c:v>
                </c:pt>
                <c:pt idx="19">
                  <c:v>19.843475083333335</c:v>
                </c:pt>
                <c:pt idx="20">
                  <c:v>21.086832666666666</c:v>
                </c:pt>
              </c:numCache>
            </c:numRef>
          </c:val>
          <c:smooth val="1"/>
          <c:extLst>
            <c:ext xmlns:c16="http://schemas.microsoft.com/office/drawing/2014/chart" uri="{C3380CC4-5D6E-409C-BE32-E72D297353CC}">
              <c16:uniqueId val="{00000010-CBA7-4C72-8A88-9FFF62DE36BD}"/>
            </c:ext>
          </c:extLst>
        </c:ser>
        <c:dLbls>
          <c:showLegendKey val="0"/>
          <c:showVal val="0"/>
          <c:showCatName val="0"/>
          <c:showSerName val="0"/>
          <c:showPercent val="0"/>
          <c:showBubbleSize val="0"/>
        </c:dLbls>
        <c:marker val="1"/>
        <c:smooth val="0"/>
        <c:axId val="447384944"/>
        <c:axId val="445348312"/>
      </c:lineChart>
      <c:catAx>
        <c:axId val="445346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rgbClr val="595959"/>
                </a:solidFill>
                <a:latin typeface="+mn-lt"/>
                <a:ea typeface="+mn-ea"/>
                <a:cs typeface="+mn-cs"/>
              </a:defRPr>
            </a:pPr>
            <a:endParaRPr lang="es-CO"/>
          </a:p>
        </c:txPr>
        <c:crossAx val="445347920"/>
        <c:crosses val="autoZero"/>
        <c:auto val="1"/>
        <c:lblAlgn val="ctr"/>
        <c:lblOffset val="100"/>
        <c:noMultiLvlLbl val="0"/>
      </c:catAx>
      <c:valAx>
        <c:axId val="445347920"/>
        <c:scaling>
          <c:orientation val="minMax"/>
          <c:min val="7"/>
        </c:scaling>
        <c:delete val="0"/>
        <c:axPos val="l"/>
        <c:title>
          <c:tx>
            <c:rich>
              <a:bodyPr rot="-5400000" spcFirstLastPara="1" vertOverflow="ellipsis" vert="horz" wrap="square" anchor="ctr" anchorCtr="1"/>
              <a:lstStyle/>
              <a:p>
                <a:pPr>
                  <a:defRPr sz="1000" b="0" i="0" u="none" strike="noStrike" kern="1200" baseline="0">
                    <a:solidFill>
                      <a:srgbClr val="595959"/>
                    </a:solidFill>
                    <a:latin typeface="+mn-lt"/>
                    <a:ea typeface="+mn-ea"/>
                    <a:cs typeface="+mn-cs"/>
                  </a:defRPr>
                </a:pPr>
                <a:r>
                  <a:rPr lang="es-CO"/>
                  <a:t>Tasa de desempleo (%)</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595959"/>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crossAx val="445346744"/>
        <c:crosses val="autoZero"/>
        <c:crossBetween val="between"/>
      </c:valAx>
      <c:valAx>
        <c:axId val="445348312"/>
        <c:scaling>
          <c:orientation val="minMax"/>
          <c:min val="13"/>
        </c:scaling>
        <c:delete val="0"/>
        <c:axPos val="r"/>
        <c:title>
          <c:tx>
            <c:rich>
              <a:bodyPr rot="-5400000" spcFirstLastPara="1" vertOverflow="ellipsis" vert="horz" wrap="square" anchor="ctr" anchorCtr="1"/>
              <a:lstStyle/>
              <a:p>
                <a:pPr>
                  <a:defRPr sz="1000" b="0" i="0" u="none" strike="noStrike" kern="1200" baseline="0">
                    <a:solidFill>
                      <a:srgbClr val="595959"/>
                    </a:solidFill>
                    <a:latin typeface="+mn-lt"/>
                    <a:ea typeface="+mn-ea"/>
                    <a:cs typeface="+mn-cs"/>
                  </a:defRPr>
                </a:pPr>
                <a:r>
                  <a:rPr lang="es-CO"/>
                  <a:t>Población ocupada</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595959"/>
                  </a:solidFill>
                  <a:latin typeface="+mn-lt"/>
                  <a:ea typeface="+mn-ea"/>
                  <a:cs typeface="+mn-cs"/>
                </a:defRPr>
              </a:pPr>
              <a:endParaRPr lang="es-CO"/>
            </a:p>
          </c:txPr>
        </c:title>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crossAx val="447384944"/>
        <c:crosses val="max"/>
        <c:crossBetween val="between"/>
      </c:valAx>
      <c:catAx>
        <c:axId val="447384944"/>
        <c:scaling>
          <c:orientation val="minMax"/>
        </c:scaling>
        <c:delete val="1"/>
        <c:axPos val="b"/>
        <c:majorTickMark val="out"/>
        <c:minorTickMark val="none"/>
        <c:tickLblPos val="nextTo"/>
        <c:crossAx val="44534831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595959"/>
          </a:solidFill>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94538799057018E-2"/>
          <c:y val="5.092573667248701E-2"/>
          <c:w val="0.90552239109646182"/>
          <c:h val="0.66521548283892395"/>
        </c:manualLayout>
      </c:layout>
      <c:lineChart>
        <c:grouping val="standard"/>
        <c:varyColors val="0"/>
        <c:ser>
          <c:idx val="0"/>
          <c:order val="0"/>
          <c:tx>
            <c:strRef>
              <c:f>'[Gráficos series desestacionalizadas.xlsx]Hoja1'!$E$1</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0C-4F3E-B460-DAA2CE1D6E20}"/>
                </c:ext>
              </c:extLst>
            </c:dLbl>
            <c:dLbl>
              <c:idx val="3"/>
              <c:layout>
                <c:manualLayout>
                  <c:x val="-4.3350043580447752E-3"/>
                  <c:y val="-3.531700908870714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0C-4F3E-B460-DAA2CE1D6E20}"/>
                </c:ext>
              </c:extLst>
            </c:dLbl>
            <c:dLbl>
              <c:idx val="11"/>
              <c:layout>
                <c:manualLayout>
                  <c:x val="-7.7853071632889622E-3"/>
                  <c:y val="3.517449411165071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1123518608970228E-2"/>
                      <c:h val="4.6144597404846263E-2"/>
                    </c:manualLayout>
                  </c15:layout>
                </c:ext>
                <c:ext xmlns:c16="http://schemas.microsoft.com/office/drawing/2014/chart" uri="{C3380CC4-5D6E-409C-BE32-E72D297353CC}">
                  <c16:uniqueId val="{00000001-410C-4F3E-B460-DAA2CE1D6E2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'[Gráficos series desestacionalizadas.xlsx]Hoja1'!$D$229:$D$253</c:f>
              <c:strCache>
                <c:ptCount val="25"/>
                <c:pt idx="0">
                  <c:v>Dic-2019</c:v>
                </c:pt>
                <c:pt idx="1">
                  <c:v>Ene-2020</c:v>
                </c:pt>
                <c:pt idx="2">
                  <c:v>Feb-2020</c:v>
                </c:pt>
                <c:pt idx="3">
                  <c:v>Mar-2020</c:v>
                </c:pt>
                <c:pt idx="4">
                  <c:v>Abr-2020</c:v>
                </c:pt>
                <c:pt idx="5">
                  <c:v>May-2020</c:v>
                </c:pt>
                <c:pt idx="6">
                  <c:v>Jun-2020</c:v>
                </c:pt>
                <c:pt idx="7">
                  <c:v>Jul-2020</c:v>
                </c:pt>
                <c:pt idx="8">
                  <c:v>Ago-2020</c:v>
                </c:pt>
                <c:pt idx="9">
                  <c:v>Sep-2020</c:v>
                </c:pt>
                <c:pt idx="10">
                  <c:v>Oct-2020</c:v>
                </c:pt>
                <c:pt idx="11">
                  <c:v>Nov-2020</c:v>
                </c:pt>
                <c:pt idx="12">
                  <c:v>Dic-2020</c:v>
                </c:pt>
                <c:pt idx="13">
                  <c:v>Ene-2021</c:v>
                </c:pt>
                <c:pt idx="14">
                  <c:v>Feb-2021</c:v>
                </c:pt>
                <c:pt idx="15">
                  <c:v>Mar-2021</c:v>
                </c:pt>
                <c:pt idx="16">
                  <c:v>Abr-2021</c:v>
                </c:pt>
                <c:pt idx="17">
                  <c:v>May-2021</c:v>
                </c:pt>
                <c:pt idx="18">
                  <c:v>Jun-2021</c:v>
                </c:pt>
                <c:pt idx="19">
                  <c:v>Jul-2021</c:v>
                </c:pt>
                <c:pt idx="20">
                  <c:v>Ago-2021</c:v>
                </c:pt>
                <c:pt idx="21">
                  <c:v>Sep-2021</c:v>
                </c:pt>
                <c:pt idx="22">
                  <c:v>Oct-2021</c:v>
                </c:pt>
                <c:pt idx="23">
                  <c:v>Nov-2021</c:v>
                </c:pt>
                <c:pt idx="24">
                  <c:v>Dic-2021</c:v>
                </c:pt>
              </c:strCache>
            </c:strRef>
          </c:cat>
          <c:val>
            <c:numRef>
              <c:f>'[Gráficos series desestacionalizadas.xlsx]Hoja1'!$E$229:$E$253</c:f>
              <c:numCache>
                <c:formatCode>_-* #,##0.0_-;\-* #,##0.0_-;_-* "-"??_-;_-@_-</c:formatCode>
                <c:ptCount val="25"/>
                <c:pt idx="0">
                  <c:v>10.593242019276895</c:v>
                </c:pt>
                <c:pt idx="1">
                  <c:v>10.728923808660991</c:v>
                </c:pt>
                <c:pt idx="2">
                  <c:v>10.892642980093427</c:v>
                </c:pt>
                <c:pt idx="3">
                  <c:v>12.278854062793554</c:v>
                </c:pt>
                <c:pt idx="4">
                  <c:v>19.569906550500903</c:v>
                </c:pt>
                <c:pt idx="5">
                  <c:v>20.631161676912214</c:v>
                </c:pt>
                <c:pt idx="6">
                  <c:v>20.249689232994374</c:v>
                </c:pt>
                <c:pt idx="7">
                  <c:v>19.59284566507538</c:v>
                </c:pt>
                <c:pt idx="8">
                  <c:v>17.176270033207132</c:v>
                </c:pt>
                <c:pt idx="9">
                  <c:v>16.354040210903268</c:v>
                </c:pt>
                <c:pt idx="10">
                  <c:v>15.667260573841057</c:v>
                </c:pt>
                <c:pt idx="11">
                  <c:v>15.026553481235053</c:v>
                </c:pt>
                <c:pt idx="12" formatCode="_-* #,##0.0_-;\-* #,##0.0_-;_-* &quot;-&quot;?_-;_-@_-">
                  <c:v>14.608886413566022</c:v>
                </c:pt>
                <c:pt idx="13" formatCode="_-* #,##0.0_-;\-* #,##0.0_-;_-* &quot;-&quot;?_-;_-@_-">
                  <c:v>14.965603585969451</c:v>
                </c:pt>
                <c:pt idx="14" formatCode="_-* #,##0.0_-;\-* #,##0.0_-;_-* &quot;-&quot;?_-;_-@_-">
                  <c:v>14.604313214841493</c:v>
                </c:pt>
                <c:pt idx="15" formatCode="_-* #,##0.0_-;\-* #,##0.0_-;_-* &quot;-&quot;?_-;_-@_-">
                  <c:v>13.816595117296067</c:v>
                </c:pt>
                <c:pt idx="16" formatCode="_-* #,##0.0_-;\-* #,##0.0_-;_-* &quot;-&quot;?_-;_-@_-">
                  <c:v>14.822545341408505</c:v>
                </c:pt>
                <c:pt idx="17" formatCode="_-* #,##0.0_-;\-* #,##0.0_-;_-* &quot;-&quot;?_-;_-@_-">
                  <c:v>14.899199668291718</c:v>
                </c:pt>
                <c:pt idx="18" formatCode="_-* #,##0.0_-;\-* #,##0.0_-;_-* &quot;-&quot;?_-;_-@_-">
                  <c:v>14.692245718022518</c:v>
                </c:pt>
                <c:pt idx="19" formatCode="_-* #,##0.0_-;\-* #,##0.0_-;_-* &quot;-&quot;?_-;_-@_-">
                  <c:v>13.746886386970825</c:v>
                </c:pt>
                <c:pt idx="20" formatCode="_-* #,##0.0_-;\-* #,##0.0_-;_-* &quot;-&quot;?_-;_-@_-">
                  <c:v>12.789223836007887</c:v>
                </c:pt>
                <c:pt idx="21" formatCode="_-* #,##0.0_-;\-* #,##0.0_-;_-* &quot;-&quot;?_-;_-@_-">
                  <c:v>12.746560217098624</c:v>
                </c:pt>
                <c:pt idx="22" formatCode="_-* #,##0.0_-;\-* #,##0.0_-;_-* &quot;-&quot;?_-;_-@_-">
                  <c:v>12.757877405640691</c:v>
                </c:pt>
                <c:pt idx="23" formatCode="_-* #,##0.0_-;\-* #,##0.0_-;_-* &quot;-&quot;?_-;_-@_-">
                  <c:v>12.527617118177101</c:v>
                </c:pt>
                <c:pt idx="24" formatCode="_-* #,##0.0_-;\-* #,##0.0_-;_-* &quot;-&quot;?_-;_-@_-">
                  <c:v>12.284348526827557</c:v>
                </c:pt>
              </c:numCache>
            </c:numRef>
          </c:val>
          <c:smooth val="1"/>
          <c:extLst>
            <c:ext xmlns:c16="http://schemas.microsoft.com/office/drawing/2014/chart" uri="{C3380CC4-5D6E-409C-BE32-E72D297353CC}">
              <c16:uniqueId val="{00000002-410C-4F3E-B460-DAA2CE1D6E20}"/>
            </c:ext>
          </c:extLst>
        </c:ser>
        <c:ser>
          <c:idx val="1"/>
          <c:order val="1"/>
          <c:tx>
            <c:strRef>
              <c:f>'[Gráficos series desestacionalizadas.xlsx]Hoja1'!$F$1</c:f>
              <c:strCache>
                <c:ptCount val="1"/>
                <c:pt idx="0">
                  <c:v>TD Trece ciudades y 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0C-4F3E-B460-DAA2CE1D6E20}"/>
                </c:ext>
              </c:extLst>
            </c:dLbl>
            <c:dLbl>
              <c:idx val="3"/>
              <c:layout>
                <c:manualLayout>
                  <c:x val="-2.6289070720134679E-2"/>
                  <c:y val="-4.29896988349002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0C-4F3E-B460-DAA2CE1D6E20}"/>
                </c:ext>
              </c:extLst>
            </c:dLbl>
            <c:dLbl>
              <c:idx val="10"/>
              <c:layout>
                <c:manualLayout>
                  <c:x val="-3.2610031892209887E-2"/>
                  <c:y val="-3.1716821233452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0C-4F3E-B460-DAA2CE1D6E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 series desestacionalizadas.xlsx]Hoja1'!$D$229:$D$253</c:f>
              <c:strCache>
                <c:ptCount val="25"/>
                <c:pt idx="0">
                  <c:v>Dic-2019</c:v>
                </c:pt>
                <c:pt idx="1">
                  <c:v>Ene-2020</c:v>
                </c:pt>
                <c:pt idx="2">
                  <c:v>Feb-2020</c:v>
                </c:pt>
                <c:pt idx="3">
                  <c:v>Mar-2020</c:v>
                </c:pt>
                <c:pt idx="4">
                  <c:v>Abr-2020</c:v>
                </c:pt>
                <c:pt idx="5">
                  <c:v>May-2020</c:v>
                </c:pt>
                <c:pt idx="6">
                  <c:v>Jun-2020</c:v>
                </c:pt>
                <c:pt idx="7">
                  <c:v>Jul-2020</c:v>
                </c:pt>
                <c:pt idx="8">
                  <c:v>Ago-2020</c:v>
                </c:pt>
                <c:pt idx="9">
                  <c:v>Sep-2020</c:v>
                </c:pt>
                <c:pt idx="10">
                  <c:v>Oct-2020</c:v>
                </c:pt>
                <c:pt idx="11">
                  <c:v>Nov-2020</c:v>
                </c:pt>
                <c:pt idx="12">
                  <c:v>Dic-2020</c:v>
                </c:pt>
                <c:pt idx="13">
                  <c:v>Ene-2021</c:v>
                </c:pt>
                <c:pt idx="14">
                  <c:v>Feb-2021</c:v>
                </c:pt>
                <c:pt idx="15">
                  <c:v>Mar-2021</c:v>
                </c:pt>
                <c:pt idx="16">
                  <c:v>Abr-2021</c:v>
                </c:pt>
                <c:pt idx="17">
                  <c:v>May-2021</c:v>
                </c:pt>
                <c:pt idx="18">
                  <c:v>Jun-2021</c:v>
                </c:pt>
                <c:pt idx="19">
                  <c:v>Jul-2021</c:v>
                </c:pt>
                <c:pt idx="20">
                  <c:v>Ago-2021</c:v>
                </c:pt>
                <c:pt idx="21">
                  <c:v>Sep-2021</c:v>
                </c:pt>
                <c:pt idx="22">
                  <c:v>Oct-2021</c:v>
                </c:pt>
                <c:pt idx="23">
                  <c:v>Nov-2021</c:v>
                </c:pt>
                <c:pt idx="24">
                  <c:v>Dic-2021</c:v>
                </c:pt>
              </c:strCache>
            </c:strRef>
          </c:cat>
          <c:val>
            <c:numRef>
              <c:f>'[Gráficos series desestacionalizadas.xlsx]Hoja1'!$F$229:$F$253</c:f>
              <c:numCache>
                <c:formatCode>_-* #,##0.0_-;\-* #,##0.0_-;_-* "-"??_-;_-@_-</c:formatCode>
                <c:ptCount val="25"/>
                <c:pt idx="0">
                  <c:v>11.308982399625069</c:v>
                </c:pt>
                <c:pt idx="1">
                  <c:v>10.532626531685068</c:v>
                </c:pt>
                <c:pt idx="2">
                  <c:v>10.602296255512563</c:v>
                </c:pt>
                <c:pt idx="3">
                  <c:v>12.733726441325175</c:v>
                </c:pt>
                <c:pt idx="4">
                  <c:v>23.271314769053024</c:v>
                </c:pt>
                <c:pt idx="5">
                  <c:v>24.202716923270273</c:v>
                </c:pt>
                <c:pt idx="6">
                  <c:v>23.573508031021262</c:v>
                </c:pt>
                <c:pt idx="7">
                  <c:v>24.516676305577313</c:v>
                </c:pt>
                <c:pt idx="8">
                  <c:v>20.045443782896147</c:v>
                </c:pt>
                <c:pt idx="9">
                  <c:v>19.412317560999291</c:v>
                </c:pt>
                <c:pt idx="10">
                  <c:v>18.195567519019072</c:v>
                </c:pt>
                <c:pt idx="11">
                  <c:v>17.083260935179897</c:v>
                </c:pt>
                <c:pt idx="12" formatCode="_-* #,##0.0_-;\-* #,##0.0_-;_-* &quot;-&quot;?_-;_-@_-">
                  <c:v>16.700161980342205</c:v>
                </c:pt>
                <c:pt idx="13" formatCode="_-* #,##0.0_-;\-* #,##0.0_-;_-* &quot;-&quot;?_-;_-@_-">
                  <c:v>16.342856827319217</c:v>
                </c:pt>
                <c:pt idx="14" formatCode="_-* #,##0.0_-;\-* #,##0.0_-;_-* &quot;-&quot;?_-;_-@_-">
                  <c:v>16.833007309161161</c:v>
                </c:pt>
                <c:pt idx="15" formatCode="_-* #,##0.0_-;\-* #,##0.0_-;_-* &quot;-&quot;?_-;_-@_-">
                  <c:v>16.169441871101462</c:v>
                </c:pt>
                <c:pt idx="16" formatCode="_-* #,##0.0_-;\-* #,##0.0_-;_-* &quot;-&quot;?_-;_-@_-">
                  <c:v>17.498715831897478</c:v>
                </c:pt>
                <c:pt idx="17" formatCode="_-* #,##0.0_-;\-* #,##0.0_-;_-* &quot;-&quot;?_-;_-@_-">
                  <c:v>16.486611486019775</c:v>
                </c:pt>
                <c:pt idx="18" formatCode="_-* #,##0.0_-;\-* #,##0.0_-;_-* &quot;-&quot;?_-;_-@_-">
                  <c:v>16.234860565545972</c:v>
                </c:pt>
                <c:pt idx="19" formatCode="_-* #,##0.0_-;\-* #,##0.0_-;_-* &quot;-&quot;?_-;_-@_-">
                  <c:v>15.070442863364944</c:v>
                </c:pt>
                <c:pt idx="20" formatCode="_-* #,##0.0_-;\-* #,##0.0_-;_-* &quot;-&quot;?_-;_-@_-">
                  <c:v>14.748437223568706</c:v>
                </c:pt>
                <c:pt idx="21" formatCode="_-* #,##0.0_-;\-* #,##0.0_-;_-* &quot;-&quot;?_-;_-@_-">
                  <c:v>14.170647220948931</c:v>
                </c:pt>
                <c:pt idx="22" formatCode="_-* #,##0.0_-;\-* #,##0.0_-;_-* &quot;-&quot;?_-;_-@_-">
                  <c:v>13.645558538240627</c:v>
                </c:pt>
                <c:pt idx="23" formatCode="_-* #,##0.0_-;\-* #,##0.0_-;_-* &quot;-&quot;?_-;_-@_-">
                  <c:v>13.868787880466632</c:v>
                </c:pt>
                <c:pt idx="24" formatCode="_-* #,##0.0_-;\-* #,##0.0_-;_-* &quot;-&quot;?_-;_-@_-">
                  <c:v>12.685103414673726</c:v>
                </c:pt>
              </c:numCache>
            </c:numRef>
          </c:val>
          <c:smooth val="1"/>
          <c:extLst>
            <c:ext xmlns:c16="http://schemas.microsoft.com/office/drawing/2014/chart" uri="{C3380CC4-5D6E-409C-BE32-E72D297353CC}">
              <c16:uniqueId val="{00000006-410C-4F3E-B460-DAA2CE1D6E20}"/>
            </c:ext>
          </c:extLst>
        </c:ser>
        <c:dLbls>
          <c:showLegendKey val="0"/>
          <c:showVal val="0"/>
          <c:showCatName val="0"/>
          <c:showSerName val="0"/>
          <c:showPercent val="0"/>
          <c:showBubbleSize val="0"/>
        </c:dLbls>
        <c:marker val="1"/>
        <c:smooth val="0"/>
        <c:axId val="753275320"/>
        <c:axId val="753274536"/>
      </c:lineChart>
      <c:catAx>
        <c:axId val="753275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753274536"/>
        <c:crosses val="autoZero"/>
        <c:auto val="1"/>
        <c:lblAlgn val="ctr"/>
        <c:lblOffset val="100"/>
        <c:noMultiLvlLbl val="0"/>
      </c:catAx>
      <c:valAx>
        <c:axId val="753274536"/>
        <c:scaling>
          <c:orientation val="minMax"/>
          <c:min val="6"/>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Tasa</a:t>
                </a:r>
                <a:r>
                  <a:rPr lang="es-CO" baseline="0">
                    <a:solidFill>
                      <a:sysClr val="windowText" lastClr="000000"/>
                    </a:solidFill>
                  </a:rPr>
                  <a:t> de desempleo (%)</a:t>
                </a:r>
                <a:endParaRPr lang="es-CO">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753275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732934545973E-2"/>
          <c:y val="5.0925925925925923E-2"/>
          <c:w val="0.90552239109646182"/>
          <c:h val="0.62929644211140279"/>
        </c:manualLayout>
      </c:layout>
      <c:lineChart>
        <c:grouping val="standard"/>
        <c:varyColors val="0"/>
        <c:ser>
          <c:idx val="0"/>
          <c:order val="0"/>
          <c:tx>
            <c:strRef>
              <c:f>'[Gráficos series desestacionalizadas.xlsx]Hoja1'!$G$1</c:f>
              <c:strCache>
                <c:ptCount val="1"/>
                <c:pt idx="0">
                  <c:v>Ocupados total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8C-41E8-B515-7714F318C19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 series desestacionalizadas.xlsx]Hoja1'!$D$229:$D$253</c:f>
              <c:strCache>
                <c:ptCount val="25"/>
                <c:pt idx="0">
                  <c:v>Dic-2019</c:v>
                </c:pt>
                <c:pt idx="1">
                  <c:v>Ene-2020</c:v>
                </c:pt>
                <c:pt idx="2">
                  <c:v>Feb-2020</c:v>
                </c:pt>
                <c:pt idx="3">
                  <c:v>Mar-2020</c:v>
                </c:pt>
                <c:pt idx="4">
                  <c:v>Abr-2020</c:v>
                </c:pt>
                <c:pt idx="5">
                  <c:v>May-2020</c:v>
                </c:pt>
                <c:pt idx="6">
                  <c:v>Jun-2020</c:v>
                </c:pt>
                <c:pt idx="7">
                  <c:v>Jul-2020</c:v>
                </c:pt>
                <c:pt idx="8">
                  <c:v>Ago-2020</c:v>
                </c:pt>
                <c:pt idx="9">
                  <c:v>Sep-2020</c:v>
                </c:pt>
                <c:pt idx="10">
                  <c:v>Oct-2020</c:v>
                </c:pt>
                <c:pt idx="11">
                  <c:v>Nov-2020</c:v>
                </c:pt>
                <c:pt idx="12">
                  <c:v>Dic-2020</c:v>
                </c:pt>
                <c:pt idx="13">
                  <c:v>Ene-2021</c:v>
                </c:pt>
                <c:pt idx="14">
                  <c:v>Feb-2021</c:v>
                </c:pt>
                <c:pt idx="15">
                  <c:v>Mar-2021</c:v>
                </c:pt>
                <c:pt idx="16">
                  <c:v>Abr-2021</c:v>
                </c:pt>
                <c:pt idx="17">
                  <c:v>May-2021</c:v>
                </c:pt>
                <c:pt idx="18">
                  <c:v>Jun-2021</c:v>
                </c:pt>
                <c:pt idx="19">
                  <c:v>Jul-2021</c:v>
                </c:pt>
                <c:pt idx="20">
                  <c:v>Ago-2021</c:v>
                </c:pt>
                <c:pt idx="21">
                  <c:v>Sep-2021</c:v>
                </c:pt>
                <c:pt idx="22">
                  <c:v>Oct-2021</c:v>
                </c:pt>
                <c:pt idx="23">
                  <c:v>Nov-2021</c:v>
                </c:pt>
                <c:pt idx="24">
                  <c:v>Dic-2021</c:v>
                </c:pt>
              </c:strCache>
            </c:strRef>
          </c:cat>
          <c:val>
            <c:numRef>
              <c:f>'[Gráficos series desestacionalizadas.xlsx]Hoja1'!$G$229:$G$253</c:f>
              <c:numCache>
                <c:formatCode>_-* #,##0.0_-;\-* #,##0.0_-;_-* "-"??_-;_-@_-</c:formatCode>
                <c:ptCount val="25"/>
                <c:pt idx="0">
                  <c:v>22.307715831052381</c:v>
                </c:pt>
                <c:pt idx="1">
                  <c:v>22.334121084101522</c:v>
                </c:pt>
                <c:pt idx="2">
                  <c:v>22.320297700736969</c:v>
                </c:pt>
                <c:pt idx="3">
                  <c:v>20.838922838865727</c:v>
                </c:pt>
                <c:pt idx="4">
                  <c:v>16.510575092219728</c:v>
                </c:pt>
                <c:pt idx="5">
                  <c:v>17.507147984840522</c:v>
                </c:pt>
                <c:pt idx="6">
                  <c:v>18.361378005097702</c:v>
                </c:pt>
                <c:pt idx="7">
                  <c:v>18.240698475287541</c:v>
                </c:pt>
                <c:pt idx="8">
                  <c:v>19.567321902085698</c:v>
                </c:pt>
                <c:pt idx="9">
                  <c:v>20.113730216338539</c:v>
                </c:pt>
                <c:pt idx="10">
                  <c:v>20.596300541692113</c:v>
                </c:pt>
                <c:pt idx="11">
                  <c:v>20.76114291572463</c:v>
                </c:pt>
                <c:pt idx="12">
                  <c:v>20.970064234145259</c:v>
                </c:pt>
                <c:pt idx="13">
                  <c:v>20.704977642521332</c:v>
                </c:pt>
                <c:pt idx="14">
                  <c:v>21.088132905807573</c:v>
                </c:pt>
                <c:pt idx="15">
                  <c:v>21.10141709764892</c:v>
                </c:pt>
                <c:pt idx="16">
                  <c:v>20.479644044517858</c:v>
                </c:pt>
                <c:pt idx="17">
                  <c:v>20.788801101735359</c:v>
                </c:pt>
                <c:pt idx="18">
                  <c:v>20.676233110581922</c:v>
                </c:pt>
                <c:pt idx="19">
                  <c:v>21.182262630601052</c:v>
                </c:pt>
                <c:pt idx="20">
                  <c:v>21.567408589406991</c:v>
                </c:pt>
                <c:pt idx="21">
                  <c:v>21.587726299156433</c:v>
                </c:pt>
                <c:pt idx="22">
                  <c:v>21.428555840815729</c:v>
                </c:pt>
                <c:pt idx="23">
                  <c:v>21.28006477210527</c:v>
                </c:pt>
                <c:pt idx="24">
                  <c:v>21.156766965101571</c:v>
                </c:pt>
              </c:numCache>
            </c:numRef>
          </c:val>
          <c:smooth val="1"/>
          <c:extLst>
            <c:ext xmlns:c16="http://schemas.microsoft.com/office/drawing/2014/chart" uri="{C3380CC4-5D6E-409C-BE32-E72D297353CC}">
              <c16:uniqueId val="{00000000-448C-41E8-B515-7714F318C199}"/>
            </c:ext>
          </c:extLst>
        </c:ser>
        <c:dLbls>
          <c:showLegendKey val="0"/>
          <c:showVal val="0"/>
          <c:showCatName val="0"/>
          <c:showSerName val="0"/>
          <c:showPercent val="0"/>
          <c:showBubbleSize val="0"/>
        </c:dLbls>
        <c:marker val="1"/>
        <c:smooth val="0"/>
        <c:axId val="360190336"/>
        <c:axId val="360190728"/>
      </c:lineChart>
      <c:catAx>
        <c:axId val="36019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60190728"/>
        <c:crosses val="autoZero"/>
        <c:auto val="1"/>
        <c:lblAlgn val="ctr"/>
        <c:lblOffset val="100"/>
        <c:noMultiLvlLbl val="0"/>
      </c:catAx>
      <c:valAx>
        <c:axId val="360190728"/>
        <c:scaling>
          <c:orientation val="minMax"/>
          <c:min val="15"/>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Ocupados (millones)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36019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82337026727311E-2"/>
          <c:y val="2.7797709913089733E-2"/>
          <c:w val="0.88540296521419404"/>
          <c:h val="0.61642633650818668"/>
        </c:manualLayout>
      </c:layout>
      <c:lineChart>
        <c:grouping val="standard"/>
        <c:varyColors val="0"/>
        <c:ser>
          <c:idx val="0"/>
          <c:order val="0"/>
          <c:tx>
            <c:strRef>
              <c:f>Hoja2!$L$6</c:f>
              <c:strCache>
                <c:ptCount val="1"/>
                <c:pt idx="0">
                  <c:v>TD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AE-4977-BFFF-2A97CBC9E58F}"/>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28-48A1-8C02-ADD40FF1368B}"/>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DE-4113-A259-3F27B2AE3D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DE-4113-A259-3F27B2AE3D7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Hoja2!$K$7:$K$31</c:f>
              <c:strCache>
                <c:ptCount val="25"/>
                <c:pt idx="0">
                  <c:v>Oct 19 - Dic 19</c:v>
                </c:pt>
                <c:pt idx="1">
                  <c:v>Nov 19 - Ene 20</c:v>
                </c:pt>
                <c:pt idx="2">
                  <c:v>Dic 19 - Feb 20</c:v>
                </c:pt>
                <c:pt idx="3">
                  <c:v>Ene 20 - Mar 20</c:v>
                </c:pt>
                <c:pt idx="4">
                  <c:v>Feb 20 - Abr 20</c:v>
                </c:pt>
                <c:pt idx="5">
                  <c:v>Mar 20 - May 20</c:v>
                </c:pt>
                <c:pt idx="6">
                  <c:v>Abr 20 - Jun 20</c:v>
                </c:pt>
                <c:pt idx="7">
                  <c:v>May 20 - Jul 20</c:v>
                </c:pt>
                <c:pt idx="8">
                  <c:v>Jun 20 - Ago 20</c:v>
                </c:pt>
                <c:pt idx="9">
                  <c:v>Jul 20 - Sep 20</c:v>
                </c:pt>
                <c:pt idx="10">
                  <c:v>Ago 20 - Oct 20</c:v>
                </c:pt>
                <c:pt idx="11">
                  <c:v>Sep 20 - Nov 20</c:v>
                </c:pt>
                <c:pt idx="12">
                  <c:v>Oct 20 - Dic 20</c:v>
                </c:pt>
                <c:pt idx="13">
                  <c:v>Nov 20 - Ene 21</c:v>
                </c:pt>
                <c:pt idx="14">
                  <c:v>Dic 20 - Feb 21</c:v>
                </c:pt>
                <c:pt idx="15">
                  <c:v>Ene 21 - Mar 21</c:v>
                </c:pt>
                <c:pt idx="16">
                  <c:v>Feb 21 - Abr 21</c:v>
                </c:pt>
                <c:pt idx="17">
                  <c:v>Mar 21 - May 21</c:v>
                </c:pt>
                <c:pt idx="18">
                  <c:v>Abr 21 - Jun 21</c:v>
                </c:pt>
                <c:pt idx="19">
                  <c:v>May 21 - Jul 21</c:v>
                </c:pt>
                <c:pt idx="20">
                  <c:v>Jun 21 - Ago 21</c:v>
                </c:pt>
                <c:pt idx="21">
                  <c:v>Jul 21 - Sep 21</c:v>
                </c:pt>
                <c:pt idx="22">
                  <c:v>Ago 21 - Oct 21</c:v>
                </c:pt>
                <c:pt idx="23">
                  <c:v>Sep 21 - Nov 21</c:v>
                </c:pt>
                <c:pt idx="24">
                  <c:v>Oct 21 - Dic 21</c:v>
                </c:pt>
              </c:strCache>
            </c:strRef>
          </c:cat>
          <c:val>
            <c:numRef>
              <c:f>Hoja2!$L$7:$L$31</c:f>
              <c:numCache>
                <c:formatCode>0.0</c:formatCode>
                <c:ptCount val="25"/>
                <c:pt idx="0">
                  <c:v>6.3407032858359331</c:v>
                </c:pt>
                <c:pt idx="1">
                  <c:v>6.5517479805643877</c:v>
                </c:pt>
                <c:pt idx="2">
                  <c:v>6.6606002215805287</c:v>
                </c:pt>
                <c:pt idx="3">
                  <c:v>7.2311746624591651</c:v>
                </c:pt>
                <c:pt idx="4">
                  <c:v>8.1776193880686581</c:v>
                </c:pt>
                <c:pt idx="5">
                  <c:v>9.3423195130454015</c:v>
                </c:pt>
                <c:pt idx="6">
                  <c:v>10.876186347536514</c:v>
                </c:pt>
                <c:pt idx="7">
                  <c:v>10.138686244755212</c:v>
                </c:pt>
                <c:pt idx="8">
                  <c:v>9.8597724094347452</c:v>
                </c:pt>
                <c:pt idx="9">
                  <c:v>8.5392850179437136</c:v>
                </c:pt>
                <c:pt idx="10">
                  <c:v>8.6139035370175456</c:v>
                </c:pt>
                <c:pt idx="11">
                  <c:v>8.3874286143104619</c:v>
                </c:pt>
                <c:pt idx="12">
                  <c:v>8.4544966781890984</c:v>
                </c:pt>
                <c:pt idx="13">
                  <c:v>8.0059326067644001</c:v>
                </c:pt>
                <c:pt idx="14">
                  <c:v>7.8041321423961847</c:v>
                </c:pt>
                <c:pt idx="15">
                  <c:v>7.6769334139922147</c:v>
                </c:pt>
                <c:pt idx="16">
                  <c:v>7.994520136681162</c:v>
                </c:pt>
                <c:pt idx="17">
                  <c:v>8.4536961540375071</c:v>
                </c:pt>
                <c:pt idx="18">
                  <c:v>8.8071624153155703</c:v>
                </c:pt>
                <c:pt idx="19">
                  <c:v>8.6521362173763663</c:v>
                </c:pt>
                <c:pt idx="20">
                  <c:v>7.8470578349996654</c:v>
                </c:pt>
                <c:pt idx="21">
                  <c:v>7.6551619172640804</c:v>
                </c:pt>
                <c:pt idx="22">
                  <c:v>7.8252630966742798</c:v>
                </c:pt>
                <c:pt idx="23">
                  <c:v>8.0175347598429632</c:v>
                </c:pt>
                <c:pt idx="24">
                  <c:v>7.8403379722946323</c:v>
                </c:pt>
              </c:numCache>
            </c:numRef>
          </c:val>
          <c:smooth val="1"/>
          <c:extLst>
            <c:ext xmlns:c16="http://schemas.microsoft.com/office/drawing/2014/chart" uri="{C3380CC4-5D6E-409C-BE32-E72D297353CC}">
              <c16:uniqueId val="{00000004-B9DE-4113-A259-3F27B2AE3D78}"/>
            </c:ext>
          </c:extLst>
        </c:ser>
        <c:dLbls>
          <c:showLegendKey val="0"/>
          <c:showVal val="0"/>
          <c:showCatName val="0"/>
          <c:showSerName val="0"/>
          <c:showPercent val="0"/>
          <c:showBubbleSize val="0"/>
        </c:dLbls>
        <c:marker val="1"/>
        <c:smooth val="0"/>
        <c:axId val="537344496"/>
        <c:axId val="441065624"/>
      </c:lineChart>
      <c:lineChart>
        <c:grouping val="standard"/>
        <c:varyColors val="0"/>
        <c:ser>
          <c:idx val="1"/>
          <c:order val="1"/>
          <c:tx>
            <c:strRef>
              <c:f>Hoja2!$M$6</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Hoja2!$K$7:$K$31</c:f>
              <c:strCache>
                <c:ptCount val="25"/>
                <c:pt idx="0">
                  <c:v>Oct 19 - Dic 19</c:v>
                </c:pt>
                <c:pt idx="1">
                  <c:v>Nov 19 - Ene 20</c:v>
                </c:pt>
                <c:pt idx="2">
                  <c:v>Dic 19 - Feb 20</c:v>
                </c:pt>
                <c:pt idx="3">
                  <c:v>Ene 20 - Mar 20</c:v>
                </c:pt>
                <c:pt idx="4">
                  <c:v>Feb 20 - Abr 20</c:v>
                </c:pt>
                <c:pt idx="5">
                  <c:v>Mar 20 - May 20</c:v>
                </c:pt>
                <c:pt idx="6">
                  <c:v>Abr 20 - Jun 20</c:v>
                </c:pt>
                <c:pt idx="7">
                  <c:v>May 20 - Jul 20</c:v>
                </c:pt>
                <c:pt idx="8">
                  <c:v>Jun 20 - Ago 20</c:v>
                </c:pt>
                <c:pt idx="9">
                  <c:v>Jul 20 - Sep 20</c:v>
                </c:pt>
                <c:pt idx="10">
                  <c:v>Ago 20 - Oct 20</c:v>
                </c:pt>
                <c:pt idx="11">
                  <c:v>Sep 20 - Nov 20</c:v>
                </c:pt>
                <c:pt idx="12">
                  <c:v>Oct 20 - Dic 20</c:v>
                </c:pt>
                <c:pt idx="13">
                  <c:v>Nov 20 - Ene 21</c:v>
                </c:pt>
                <c:pt idx="14">
                  <c:v>Dic 20 - Feb 21</c:v>
                </c:pt>
                <c:pt idx="15">
                  <c:v>Ene 21 - Mar 21</c:v>
                </c:pt>
                <c:pt idx="16">
                  <c:v>Feb 21 - Abr 21</c:v>
                </c:pt>
                <c:pt idx="17">
                  <c:v>Mar 21 - May 21</c:v>
                </c:pt>
                <c:pt idx="18">
                  <c:v>Abr 21 - Jun 21</c:v>
                </c:pt>
                <c:pt idx="19">
                  <c:v>May 21 - Jul 21</c:v>
                </c:pt>
                <c:pt idx="20">
                  <c:v>Jun 21 - Ago 21</c:v>
                </c:pt>
                <c:pt idx="21">
                  <c:v>Jul 21 - Sep 21</c:v>
                </c:pt>
                <c:pt idx="22">
                  <c:v>Ago 21 - Oct 21</c:v>
                </c:pt>
                <c:pt idx="23">
                  <c:v>Sep 21 - Nov 21</c:v>
                </c:pt>
                <c:pt idx="24">
                  <c:v>Oct 21 - Dic 21</c:v>
                </c:pt>
              </c:strCache>
            </c:strRef>
          </c:cat>
          <c:val>
            <c:numRef>
              <c:f>Hoja2!$M$7:$M$31</c:f>
              <c:numCache>
                <c:formatCode>_-* #,##0_-;\-* #,##0_-;_-* "-"??_-;_-@_-</c:formatCode>
                <c:ptCount val="25"/>
                <c:pt idx="0">
                  <c:v>4697.2368874921631</c:v>
                </c:pt>
                <c:pt idx="1">
                  <c:v>4729.5177657077629</c:v>
                </c:pt>
                <c:pt idx="2">
                  <c:v>4768.9022989668902</c:v>
                </c:pt>
                <c:pt idx="3">
                  <c:v>4743.2979287576063</c:v>
                </c:pt>
                <c:pt idx="4">
                  <c:v>4441.7034877801098</c:v>
                </c:pt>
                <c:pt idx="5">
                  <c:v>4172.3098408757933</c:v>
                </c:pt>
                <c:pt idx="6">
                  <c:v>4010.6977487924833</c:v>
                </c:pt>
                <c:pt idx="7">
                  <c:v>4152.6072898487864</c:v>
                </c:pt>
                <c:pt idx="8">
                  <c:v>4310.2286374457135</c:v>
                </c:pt>
                <c:pt idx="9">
                  <c:v>4404.7848565491267</c:v>
                </c:pt>
                <c:pt idx="10">
                  <c:v>4500.8312486786499</c:v>
                </c:pt>
                <c:pt idx="11">
                  <c:v>4524.3104130336933</c:v>
                </c:pt>
                <c:pt idx="12">
                  <c:v>4552.9321315966999</c:v>
                </c:pt>
                <c:pt idx="13">
                  <c:v>4532.4054886082404</c:v>
                </c:pt>
                <c:pt idx="14">
                  <c:v>4539.7762391627539</c:v>
                </c:pt>
                <c:pt idx="15">
                  <c:v>4563.2819259957068</c:v>
                </c:pt>
                <c:pt idx="16">
                  <c:v>4539.4207501676165</c:v>
                </c:pt>
                <c:pt idx="17">
                  <c:v>4484.4725067857471</c:v>
                </c:pt>
                <c:pt idx="18">
                  <c:v>4389.9021206202806</c:v>
                </c:pt>
                <c:pt idx="19">
                  <c:v>4421.7180703663435</c:v>
                </c:pt>
                <c:pt idx="20">
                  <c:v>4481.3221612192865</c:v>
                </c:pt>
                <c:pt idx="21">
                  <c:v>4558.9427037115238</c:v>
                </c:pt>
                <c:pt idx="22">
                  <c:v>4591.5284334894495</c:v>
                </c:pt>
                <c:pt idx="23">
                  <c:v>4580.9217129552098</c:v>
                </c:pt>
                <c:pt idx="24">
                  <c:v>4556.0809163391568</c:v>
                </c:pt>
              </c:numCache>
            </c:numRef>
          </c:val>
          <c:smooth val="1"/>
          <c:extLst>
            <c:ext xmlns:c16="http://schemas.microsoft.com/office/drawing/2014/chart" uri="{C3380CC4-5D6E-409C-BE32-E72D297353CC}">
              <c16:uniqueId val="{00000005-B9DE-4113-A259-3F27B2AE3D78}"/>
            </c:ext>
          </c:extLst>
        </c:ser>
        <c:dLbls>
          <c:showLegendKey val="0"/>
          <c:showVal val="0"/>
          <c:showCatName val="0"/>
          <c:showSerName val="0"/>
          <c:showPercent val="0"/>
          <c:showBubbleSize val="0"/>
        </c:dLbls>
        <c:marker val="1"/>
        <c:smooth val="0"/>
        <c:axId val="445645400"/>
        <c:axId val="445646184"/>
      </c:lineChart>
      <c:catAx>
        <c:axId val="53734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41065624"/>
        <c:crosses val="autoZero"/>
        <c:auto val="1"/>
        <c:lblAlgn val="ctr"/>
        <c:lblOffset val="100"/>
        <c:noMultiLvlLbl val="0"/>
      </c:catAx>
      <c:valAx>
        <c:axId val="441065624"/>
        <c:scaling>
          <c:orientation val="minMax"/>
          <c:min val="4"/>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sz="900" dirty="0"/>
                  <a:t>Tasa de desempleo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537344496"/>
        <c:crosses val="autoZero"/>
        <c:crossBetween val="between"/>
      </c:valAx>
      <c:valAx>
        <c:axId val="445646184"/>
        <c:scaling>
          <c:orientation val="minMax"/>
          <c:min val="3500"/>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sz="900" dirty="0"/>
                  <a:t>Ocupados (miles)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445645400"/>
        <c:crosses val="max"/>
        <c:crossBetween val="between"/>
      </c:valAx>
      <c:catAx>
        <c:axId val="445645400"/>
        <c:scaling>
          <c:orientation val="minMax"/>
        </c:scaling>
        <c:delete val="1"/>
        <c:axPos val="b"/>
        <c:numFmt formatCode="General" sourceLinked="1"/>
        <c:majorTickMark val="out"/>
        <c:minorTickMark val="none"/>
        <c:tickLblPos val="nextTo"/>
        <c:crossAx val="4456461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34451023455476E-2"/>
          <c:y val="3.3338195115172546E-2"/>
          <c:w val="0.8843367910740384"/>
          <c:h val="0.77593905116456663"/>
        </c:manualLayout>
      </c:layout>
      <c:lineChart>
        <c:grouping val="standard"/>
        <c:varyColors val="0"/>
        <c:ser>
          <c:idx val="3"/>
          <c:order val="1"/>
          <c:tx>
            <c:strRef>
              <c:f>'[CUADRÓ Y GRÁFICOS.xlsx]TASA DE DESEMPLEO'!$Q$380</c:f>
              <c:strCache>
                <c:ptCount val="1"/>
                <c:pt idx="0">
                  <c:v>TD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FD4-4621-B350-CFED5011CAB1}"/>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FD4-4621-B350-CFED5011CAB1}"/>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FD4-4621-B350-CFED5011CAB1}"/>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FD4-4621-B350-CFED5011CAB1}"/>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FD4-4621-B350-CFED5011CAB1}"/>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FD4-4621-B350-CFED5011CAB1}"/>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FD4-4621-B350-CFED5011CAB1}"/>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FD4-4621-B350-CFED5011CAB1}"/>
                </c:ext>
              </c:extLst>
            </c:dLbl>
            <c:dLbl>
              <c:idx val="11"/>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accent2"/>
                      </a:solidFill>
                      <a:latin typeface="+mn-lt"/>
                      <a:ea typeface="+mn-ea"/>
                      <a:cs typeface="+mn-cs"/>
                    </a:defRPr>
                  </a:pPr>
                  <a:endParaRPr lang="es-CO"/>
                </a:p>
              </c:txPr>
              <c:dLblPos val="b"/>
              <c:showLegendKey val="0"/>
              <c:showVal val="1"/>
              <c:showCatName val="0"/>
              <c:showSerName val="0"/>
              <c:showPercent val="0"/>
              <c:showBubbleSize val="0"/>
              <c:extLst>
                <c:ext xmlns:c16="http://schemas.microsoft.com/office/drawing/2014/chart" uri="{C3380CC4-5D6E-409C-BE32-E72D297353CC}">
                  <c16:uniqueId val="{00000001-1FD4-4621-B350-CFED5011CAB1}"/>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FD4-4621-B350-CFED5011CAB1}"/>
                </c:ext>
              </c:extLst>
            </c:dLbl>
            <c:dLbl>
              <c:idx val="20"/>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bg1"/>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19-1FD4-4621-B350-CFED5011CAB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'[CUADRÓ Y GRÁFICOS.xlsx]TASA DE DESEMPLEO'!$M$381:$M$401</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'[CUADRÓ Y GRÁFICOS.xlsx]TASA DE DESEMPLEO'!$Q$381:$Q$401</c:f>
              <c:numCache>
                <c:formatCode>_-* #,##0.0_-;\-* #,##0.0_-;_-* "-"??_-;_-@_-</c:formatCode>
                <c:ptCount val="21"/>
                <c:pt idx="0">
                  <c:v>8.0522943402890341</c:v>
                </c:pt>
                <c:pt idx="1">
                  <c:v>10.882595729117096</c:v>
                </c:pt>
                <c:pt idx="2">
                  <c:v>8.7862365191342278</c:v>
                </c:pt>
                <c:pt idx="3">
                  <c:v>9.1489666808260033</c:v>
                </c:pt>
                <c:pt idx="4">
                  <c:v>7.1163673297029035</c:v>
                </c:pt>
                <c:pt idx="5">
                  <c:v>8.1527142318667494</c:v>
                </c:pt>
                <c:pt idx="6">
                  <c:v>7.7169104546707921</c:v>
                </c:pt>
                <c:pt idx="7">
                  <c:v>8.1334393779384602</c:v>
                </c:pt>
                <c:pt idx="8">
                  <c:v>7.9198333768665394</c:v>
                </c:pt>
                <c:pt idx="9">
                  <c:v>8.4682693582455464</c:v>
                </c:pt>
                <c:pt idx="10">
                  <c:v>7.2876403054521077</c:v>
                </c:pt>
                <c:pt idx="11">
                  <c:v>6.4494924135238954</c:v>
                </c:pt>
                <c:pt idx="12">
                  <c:v>5.8360857469737404</c:v>
                </c:pt>
                <c:pt idx="13">
                  <c:v>5.6789876582272134</c:v>
                </c:pt>
                <c:pt idx="14">
                  <c:v>5.7166097266572411</c:v>
                </c:pt>
                <c:pt idx="15">
                  <c:v>5.2435149345783563</c:v>
                </c:pt>
                <c:pt idx="16">
                  <c:v>5.1231094181063703</c:v>
                </c:pt>
                <c:pt idx="17">
                  <c:v>5.1116653545591468</c:v>
                </c:pt>
                <c:pt idx="18">
                  <c:v>6.4682833796947143</c:v>
                </c:pt>
                <c:pt idx="19">
                  <c:v>8.7148438151624852</c:v>
                </c:pt>
                <c:pt idx="20">
                  <c:v>7.9896622082365223</c:v>
                </c:pt>
              </c:numCache>
            </c:numRef>
          </c:val>
          <c:smooth val="1"/>
          <c:extLst>
            <c:ext xmlns:c16="http://schemas.microsoft.com/office/drawing/2014/chart" uri="{C3380CC4-5D6E-409C-BE32-E72D297353CC}">
              <c16:uniqueId val="{00000002-1FD4-4621-B350-CFED5011CAB1}"/>
            </c:ext>
          </c:extLst>
        </c:ser>
        <c:dLbls>
          <c:showLegendKey val="0"/>
          <c:showVal val="0"/>
          <c:showCatName val="0"/>
          <c:showSerName val="0"/>
          <c:showPercent val="0"/>
          <c:showBubbleSize val="0"/>
        </c:dLbls>
        <c:marker val="1"/>
        <c:smooth val="0"/>
        <c:axId val="1879954175"/>
        <c:axId val="1879957087"/>
      </c:lineChart>
      <c:lineChart>
        <c:grouping val="standard"/>
        <c:varyColors val="0"/>
        <c:ser>
          <c:idx val="2"/>
          <c:order val="0"/>
          <c:tx>
            <c:strRef>
              <c:f>'[CUADRÓ Y GRÁFICOS.xlsx]TASA DE DESEMPLEO'!$P$380</c:f>
              <c:strCache>
                <c:ptCount val="1"/>
                <c:pt idx="0">
                  <c:v>Ocupados</c:v>
                </c:pt>
              </c:strCache>
            </c:strRef>
          </c:tx>
          <c:spPr>
            <a:ln w="28575" cap="rnd">
              <a:solidFill>
                <a:srgbClr val="0070C0"/>
              </a:solidFill>
              <a:round/>
            </a:ln>
            <a:effectLst/>
          </c:spPr>
          <c:marker>
            <c:symbol val="circle"/>
            <c:size val="5"/>
            <c:spPr>
              <a:solidFill>
                <a:srgbClr val="0070C0"/>
              </a:solidFill>
              <a:ln w="9525">
                <a:noFill/>
              </a:ln>
              <a:effectLst/>
            </c:spPr>
          </c:marker>
          <c:dLbls>
            <c:dLbl>
              <c:idx val="0"/>
              <c:layout>
                <c:manualLayout>
                  <c:x val="-2.1254056599014654E-2"/>
                  <c:y val="-3.55080810853334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FD4-4621-B350-CFED5011CAB1}"/>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FD4-4621-B350-CFED5011CAB1}"/>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FD4-4621-B350-CFED5011CAB1}"/>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FD4-4621-B350-CFED5011CAB1}"/>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FD4-4621-B350-CFED5011CAB1}"/>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FD4-4621-B350-CFED5011CAB1}"/>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FD4-4621-B350-CFED5011CAB1}"/>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FD4-4621-B350-CFED5011CAB1}"/>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FD4-4621-B350-CFED5011CAB1}"/>
                </c:ext>
              </c:extLst>
            </c:dLbl>
            <c:dLbl>
              <c:idx val="11"/>
              <c:layout>
                <c:manualLayout>
                  <c:x val="-1.1142480305136706E-2"/>
                  <c:y val="-2.1821305841924425E-2"/>
                </c:manualLayout>
              </c:layout>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rgbClr val="0070C0"/>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D4-4621-B350-CFED5011CAB1}"/>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D4-4621-B350-CFED5011CAB1}"/>
                </c:ext>
              </c:extLst>
            </c:dLbl>
            <c:dLbl>
              <c:idx val="20"/>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bg1"/>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18-1FD4-4621-B350-CFED5011CAB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'[CUADRÓ Y GRÁFICOS.xlsx]TASA DE DESEMPLEO'!$M$381:$M$401</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'[CUADRÓ Y GRÁFICOS.xlsx]TASA DE DESEMPLEO'!$P$381:$P$401</c:f>
              <c:numCache>
                <c:formatCode>_-* #,##0.0_-;\-* #,##0.0_-;_-* "-"??_-;_-@_-</c:formatCode>
                <c:ptCount val="21"/>
                <c:pt idx="0">
                  <c:v>4.2790670000000004</c:v>
                </c:pt>
                <c:pt idx="1">
                  <c:v>4.1208627500000006</c:v>
                </c:pt>
                <c:pt idx="2">
                  <c:v>4.3018153333333329</c:v>
                </c:pt>
                <c:pt idx="3">
                  <c:v>4.1909352499999999</c:v>
                </c:pt>
                <c:pt idx="4">
                  <c:v>4.2096306666666665</c:v>
                </c:pt>
                <c:pt idx="5">
                  <c:v>4.0081720833333332</c:v>
                </c:pt>
                <c:pt idx="6">
                  <c:v>3.8778300000000003</c:v>
                </c:pt>
                <c:pt idx="7">
                  <c:v>3.8705370833333337</c:v>
                </c:pt>
                <c:pt idx="8">
                  <c:v>4.2174158333333338</c:v>
                </c:pt>
                <c:pt idx="9">
                  <c:v>4.3800937500000012</c:v>
                </c:pt>
                <c:pt idx="10">
                  <c:v>4.5072860833333337</c:v>
                </c:pt>
                <c:pt idx="11">
                  <c:v>4.6389690000000003</c:v>
                </c:pt>
                <c:pt idx="12">
                  <c:v>4.6409898333333333</c:v>
                </c:pt>
                <c:pt idx="13">
                  <c:v>4.6295359166666676</c:v>
                </c:pt>
                <c:pt idx="14">
                  <c:v>4.7580943333333332</c:v>
                </c:pt>
                <c:pt idx="15">
                  <c:v>4.8281514166666666</c:v>
                </c:pt>
                <c:pt idx="16">
                  <c:v>4.9103961666666667</c:v>
                </c:pt>
                <c:pt idx="17">
                  <c:v>4.9033270833333322</c:v>
                </c:pt>
                <c:pt idx="18">
                  <c:v>4.7577609999999995</c:v>
                </c:pt>
                <c:pt idx="19">
                  <c:v>4.4279281666666668</c:v>
                </c:pt>
                <c:pt idx="20">
                  <c:v>4.5170519094166677</c:v>
                </c:pt>
              </c:numCache>
            </c:numRef>
          </c:val>
          <c:smooth val="1"/>
          <c:extLst>
            <c:ext xmlns:c16="http://schemas.microsoft.com/office/drawing/2014/chart" uri="{C3380CC4-5D6E-409C-BE32-E72D297353CC}">
              <c16:uniqueId val="{00000004-1FD4-4621-B350-CFED5011CAB1}"/>
            </c:ext>
          </c:extLst>
        </c:ser>
        <c:dLbls>
          <c:showLegendKey val="0"/>
          <c:showVal val="0"/>
          <c:showCatName val="0"/>
          <c:showSerName val="0"/>
          <c:showPercent val="0"/>
          <c:showBubbleSize val="0"/>
        </c:dLbls>
        <c:marker val="1"/>
        <c:smooth val="0"/>
        <c:axId val="1879921311"/>
        <c:axId val="1879939615"/>
      </c:lineChart>
      <c:catAx>
        <c:axId val="187995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79957087"/>
        <c:crosses val="autoZero"/>
        <c:auto val="1"/>
        <c:lblAlgn val="ctr"/>
        <c:lblOffset val="100"/>
        <c:noMultiLvlLbl val="0"/>
      </c:catAx>
      <c:valAx>
        <c:axId val="1879957087"/>
        <c:scaling>
          <c:orientation val="minMax"/>
          <c:min val="4"/>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sz="900" b="0" i="0" baseline="0" dirty="0">
                    <a:effectLst/>
                  </a:rPr>
                  <a:t>Tasa de desempleo-TD (%)</a:t>
                </a:r>
                <a:endParaRPr lang="es-CO" sz="900"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79954175"/>
        <c:crosses val="autoZero"/>
        <c:crossBetween val="between"/>
      </c:valAx>
      <c:valAx>
        <c:axId val="1879939615"/>
        <c:scaling>
          <c:orientation val="minMax"/>
          <c:min val="3"/>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sz="900" b="0" i="0" baseline="0">
                    <a:effectLst/>
                  </a:rPr>
                  <a:t>Población ocupada (millones)</a:t>
                </a:r>
                <a:endParaRPr lang="es-CO" sz="9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79921311"/>
        <c:crosses val="max"/>
        <c:crossBetween val="between"/>
      </c:valAx>
      <c:catAx>
        <c:axId val="1879921311"/>
        <c:scaling>
          <c:orientation val="minMax"/>
        </c:scaling>
        <c:delete val="1"/>
        <c:axPos val="b"/>
        <c:numFmt formatCode="General" sourceLinked="1"/>
        <c:majorTickMark val="out"/>
        <c:minorTickMark val="none"/>
        <c:tickLblPos val="nextTo"/>
        <c:crossAx val="1879939615"/>
        <c:crosses val="autoZero"/>
        <c:auto val="1"/>
        <c:lblAlgn val="ctr"/>
        <c:lblOffset val="100"/>
        <c:noMultiLvlLbl val="0"/>
      </c:catAx>
      <c:spPr>
        <a:noFill/>
        <a:ln>
          <a:noFill/>
        </a:ln>
        <a:effectLst/>
      </c:spPr>
    </c:plotArea>
    <c:legend>
      <c:legendPos val="b"/>
      <c:layout>
        <c:manualLayout>
          <c:xMode val="edge"/>
          <c:yMode val="edge"/>
          <c:x val="0.4336602145938046"/>
          <c:y val="0.90923086101565487"/>
          <c:w val="0.13720671585926639"/>
          <c:h val="4.83388220694921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68386687739168E-2"/>
          <c:y val="3.1225699035765862E-2"/>
          <c:w val="0.88778920094031832"/>
          <c:h val="0.79360275578500639"/>
        </c:manualLayout>
      </c:layout>
      <c:lineChart>
        <c:grouping val="standard"/>
        <c:varyColors val="0"/>
        <c:ser>
          <c:idx val="0"/>
          <c:order val="0"/>
          <c:tx>
            <c:strRef>
              <c:f>'[CUADRÓ Y GRÁFICOS.xlsx]Hoja3'!$F$20</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35-444F-A3A0-574DA262F357}"/>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F35-444F-A3A0-574DA262F357}"/>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35-444F-A3A0-574DA262F357}"/>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35-444F-A3A0-574DA262F357}"/>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35-444F-A3A0-574DA262F357}"/>
                </c:ext>
              </c:extLst>
            </c:dLbl>
            <c:dLbl>
              <c:idx val="19"/>
              <c:layout>
                <c:manualLayout>
                  <c:x val="-1.7349917946158078E-2"/>
                  <c:y val="5.3880349844825377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4-8F35-444F-A3A0-574DA262F357}"/>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'[CUADRÓ Y GRÁFICOS.xlsx]Hoja3'!$E$21:$E$40</c:f>
              <c:strCache>
                <c:ptCount val="20"/>
                <c:pt idx="0">
                  <c:v>Dic-2002</c:v>
                </c:pt>
                <c:pt idx="1">
                  <c:v>Dic-2003</c:v>
                </c:pt>
                <c:pt idx="2">
                  <c:v>Dic-2004</c:v>
                </c:pt>
                <c:pt idx="3">
                  <c:v>Dic-2005</c:v>
                </c:pt>
                <c:pt idx="4">
                  <c:v>Dic-2006</c:v>
                </c:pt>
                <c:pt idx="5">
                  <c:v>Dic-2007</c:v>
                </c:pt>
                <c:pt idx="6">
                  <c:v>Dic-2008</c:v>
                </c:pt>
                <c:pt idx="7">
                  <c:v>Dic-2009</c:v>
                </c:pt>
                <c:pt idx="8">
                  <c:v>Dic-2010</c:v>
                </c:pt>
                <c:pt idx="9">
                  <c:v>Dic-2011</c:v>
                </c:pt>
                <c:pt idx="10">
                  <c:v>Dic-2012</c:v>
                </c:pt>
                <c:pt idx="11">
                  <c:v>Dic-2013</c:v>
                </c:pt>
                <c:pt idx="12">
                  <c:v>Dic-2014</c:v>
                </c:pt>
                <c:pt idx="13">
                  <c:v>Dic-2015</c:v>
                </c:pt>
                <c:pt idx="14">
                  <c:v>Dic-2016</c:v>
                </c:pt>
                <c:pt idx="15">
                  <c:v>Dic-2017</c:v>
                </c:pt>
                <c:pt idx="16">
                  <c:v>Dic-2018</c:v>
                </c:pt>
                <c:pt idx="17">
                  <c:v>Dic-2019</c:v>
                </c:pt>
                <c:pt idx="18">
                  <c:v>Dic-2020</c:v>
                </c:pt>
                <c:pt idx="19">
                  <c:v>Dic-2021</c:v>
                </c:pt>
              </c:strCache>
            </c:strRef>
          </c:cat>
          <c:val>
            <c:numRef>
              <c:f>'[CUADRÓ Y GRÁFICOS.xlsx]Hoja3'!$F$21:$F$40</c:f>
              <c:numCache>
                <c:formatCode>0.0</c:formatCode>
                <c:ptCount val="20"/>
                <c:pt idx="0">
                  <c:v>15.772977204557058</c:v>
                </c:pt>
                <c:pt idx="1">
                  <c:v>12.185562128384976</c:v>
                </c:pt>
                <c:pt idx="2">
                  <c:v>12.070743450517154</c:v>
                </c:pt>
                <c:pt idx="3">
                  <c:v>10.334385186221393</c:v>
                </c:pt>
                <c:pt idx="4">
                  <c:v>11.782754505517588</c:v>
                </c:pt>
                <c:pt idx="5">
                  <c:v>9.8938675934016374</c:v>
                </c:pt>
                <c:pt idx="6">
                  <c:v>10.606808160625896</c:v>
                </c:pt>
                <c:pt idx="7">
                  <c:v>11.31148668508421</c:v>
                </c:pt>
                <c:pt idx="8">
                  <c:v>11.120035632618322</c:v>
                </c:pt>
                <c:pt idx="9">
                  <c:v>9.8175710625056354</c:v>
                </c:pt>
                <c:pt idx="10">
                  <c:v>9.5508246304495863</c:v>
                </c:pt>
                <c:pt idx="11">
                  <c:v>8.4421586550257519</c:v>
                </c:pt>
                <c:pt idx="12">
                  <c:v>8.7229141060338513</c:v>
                </c:pt>
                <c:pt idx="13">
                  <c:v>8.5889170899723997</c:v>
                </c:pt>
                <c:pt idx="14">
                  <c:v>8.7427560690363091</c:v>
                </c:pt>
                <c:pt idx="15">
                  <c:v>8.6273889321606223</c:v>
                </c:pt>
                <c:pt idx="16">
                  <c:v>9.7210901146120303</c:v>
                </c:pt>
                <c:pt idx="17">
                  <c:v>9.5317488065012945</c:v>
                </c:pt>
                <c:pt idx="18">
                  <c:v>13.371717608720582</c:v>
                </c:pt>
                <c:pt idx="19">
                  <c:v>11.006662178999999</c:v>
                </c:pt>
              </c:numCache>
            </c:numRef>
          </c:val>
          <c:smooth val="1"/>
          <c:extLst>
            <c:ext xmlns:c16="http://schemas.microsoft.com/office/drawing/2014/chart" uri="{C3380CC4-5D6E-409C-BE32-E72D297353CC}">
              <c16:uniqueId val="{00000005-8F35-444F-A3A0-574DA262F357}"/>
            </c:ext>
          </c:extLst>
        </c:ser>
        <c:dLbls>
          <c:showLegendKey val="0"/>
          <c:showVal val="0"/>
          <c:showCatName val="0"/>
          <c:showSerName val="0"/>
          <c:showPercent val="0"/>
          <c:showBubbleSize val="0"/>
        </c:dLbls>
        <c:marker val="1"/>
        <c:smooth val="0"/>
        <c:axId val="447383768"/>
        <c:axId val="447384160"/>
      </c:lineChart>
      <c:lineChart>
        <c:grouping val="standard"/>
        <c:varyColors val="0"/>
        <c:ser>
          <c:idx val="1"/>
          <c:order val="1"/>
          <c:tx>
            <c:strRef>
              <c:f>'[CUADRÓ Y GRÁFICOS.xlsx]Hoja3'!$G$20</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35-444F-A3A0-574DA262F357}"/>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F35-444F-A3A0-574DA262F357}"/>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35-444F-A3A0-574DA262F357}"/>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F35-444F-A3A0-574DA262F357}"/>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F35-444F-A3A0-574DA262F357}"/>
                </c:ext>
              </c:extLst>
            </c:dLbl>
            <c:dLbl>
              <c:idx val="19"/>
              <c:layout>
                <c:manualLayout>
                  <c:x val="-2.3693517953983619E-2"/>
                  <c:y val="-4.1974488645605178E-2"/>
                </c:manualLayout>
              </c:layout>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9-8F35-444F-A3A0-574DA262F35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'[CUADRÓ Y GRÁFICOS.xlsx]Hoja3'!$G$21:$G$40</c:f>
              <c:numCache>
                <c:formatCode>_-* #,##0.0_-;\-* #,##0.0_-;_-* "-"??_-;_-@_-</c:formatCode>
                <c:ptCount val="20"/>
                <c:pt idx="0">
                  <c:v>15.940713000000001</c:v>
                </c:pt>
                <c:pt idx="1">
                  <c:v>17.160606000000001</c:v>
                </c:pt>
                <c:pt idx="2">
                  <c:v>16.942049999999998</c:v>
                </c:pt>
                <c:pt idx="3">
                  <c:v>17.755195000000001</c:v>
                </c:pt>
                <c:pt idx="4">
                  <c:v>16.656604999999999</c:v>
                </c:pt>
                <c:pt idx="5">
                  <c:v>17.456744</c:v>
                </c:pt>
                <c:pt idx="6">
                  <c:v>17.678031999999998</c:v>
                </c:pt>
                <c:pt idx="7">
                  <c:v>19.097060000000003</c:v>
                </c:pt>
                <c:pt idx="8">
                  <c:v>19.549661</c:v>
                </c:pt>
                <c:pt idx="9">
                  <c:v>20.770257000000001</c:v>
                </c:pt>
                <c:pt idx="10">
                  <c:v>21.040393000000002</c:v>
                </c:pt>
                <c:pt idx="11">
                  <c:v>21.583721000000001</c:v>
                </c:pt>
                <c:pt idx="12">
                  <c:v>21.822962</c:v>
                </c:pt>
                <c:pt idx="13">
                  <c:v>22.367484000000001</c:v>
                </c:pt>
                <c:pt idx="14">
                  <c:v>22.461003999999999</c:v>
                </c:pt>
                <c:pt idx="15">
                  <c:v>22.649260999999999</c:v>
                </c:pt>
                <c:pt idx="16">
                  <c:v>22.953011999999998</c:v>
                </c:pt>
                <c:pt idx="17">
                  <c:v>22.760729999999999</c:v>
                </c:pt>
                <c:pt idx="18">
                  <c:v>21.409110999999999</c:v>
                </c:pt>
                <c:pt idx="19">
                  <c:v>21.593857</c:v>
                </c:pt>
              </c:numCache>
            </c:numRef>
          </c:val>
          <c:smooth val="1"/>
          <c:extLst>
            <c:ext xmlns:c16="http://schemas.microsoft.com/office/drawing/2014/chart" uri="{C3380CC4-5D6E-409C-BE32-E72D297353CC}">
              <c16:uniqueId val="{0000000A-8F35-444F-A3A0-574DA262F357}"/>
            </c:ext>
          </c:extLst>
        </c:ser>
        <c:dLbls>
          <c:showLegendKey val="0"/>
          <c:showVal val="0"/>
          <c:showCatName val="0"/>
          <c:showSerName val="0"/>
          <c:showPercent val="0"/>
          <c:showBubbleSize val="0"/>
        </c:dLbls>
        <c:marker val="1"/>
        <c:smooth val="0"/>
        <c:axId val="447382984"/>
        <c:axId val="447380632"/>
      </c:lineChart>
      <c:catAx>
        <c:axId val="44738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rgbClr val="595959"/>
                </a:solidFill>
                <a:latin typeface="+mn-lt"/>
                <a:ea typeface="+mn-ea"/>
                <a:cs typeface="+mn-cs"/>
              </a:defRPr>
            </a:pPr>
            <a:endParaRPr lang="es-CO"/>
          </a:p>
        </c:txPr>
        <c:crossAx val="447384160"/>
        <c:crosses val="autoZero"/>
        <c:auto val="1"/>
        <c:lblAlgn val="ctr"/>
        <c:lblOffset val="100"/>
        <c:noMultiLvlLbl val="0"/>
      </c:catAx>
      <c:valAx>
        <c:axId val="447384160"/>
        <c:scaling>
          <c:orientation val="minMax"/>
          <c:min val="7"/>
        </c:scaling>
        <c:delete val="0"/>
        <c:axPos val="l"/>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Tasa de desempleo-TD (%)</a:t>
                </a:r>
              </a:p>
            </c:rich>
          </c:tx>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447383768"/>
        <c:crosses val="autoZero"/>
        <c:crossBetween val="between"/>
      </c:valAx>
      <c:valAx>
        <c:axId val="447380632"/>
        <c:scaling>
          <c:orientation val="minMax"/>
          <c:min val="12"/>
        </c:scaling>
        <c:delete val="0"/>
        <c:axPos val="r"/>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Ocupados (millones)</a:t>
                </a:r>
              </a:p>
            </c:rich>
          </c:tx>
          <c:layout>
            <c:manualLayout>
              <c:xMode val="edge"/>
              <c:yMode val="edge"/>
              <c:x val="0.97972575898857595"/>
              <c:y val="0.2771796983504757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447382984"/>
        <c:crosses val="max"/>
        <c:crossBetween val="between"/>
      </c:valAx>
      <c:catAx>
        <c:axId val="447382984"/>
        <c:scaling>
          <c:orientation val="minMax"/>
        </c:scaling>
        <c:delete val="1"/>
        <c:axPos val="b"/>
        <c:majorTickMark val="out"/>
        <c:minorTickMark val="none"/>
        <c:tickLblPos val="nextTo"/>
        <c:crossAx val="447380632"/>
        <c:crosses val="autoZero"/>
        <c:auto val="1"/>
        <c:lblAlgn val="ctr"/>
        <c:lblOffset val="100"/>
        <c:noMultiLvlLbl val="0"/>
      </c:catAx>
      <c:spPr>
        <a:noFill/>
        <a:ln>
          <a:noFill/>
        </a:ln>
        <a:effectLst/>
      </c:spPr>
    </c:plotArea>
    <c:legend>
      <c:legendPos val="b"/>
      <c:layout>
        <c:manualLayout>
          <c:xMode val="edge"/>
          <c:yMode val="edge"/>
          <c:x val="0.42614899415836344"/>
          <c:y val="0.9525267846721881"/>
          <c:w val="0.17882130928577461"/>
          <c:h val="4.747321532781195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595959"/>
          </a:solidFill>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rgbClr val="27689D"/>
                </a:solidFill>
                <a:latin typeface="+mn-lt"/>
                <a:ea typeface="+mn-ea"/>
                <a:cs typeface="+mn-cs"/>
              </a:defRPr>
            </a:pPr>
            <a:r>
              <a:rPr lang="es-MX" dirty="0"/>
              <a:t>Tasa de desempleo rural enero – diciembre (2019-2021)</a:t>
            </a:r>
          </a:p>
        </c:rich>
      </c:tx>
      <c:layout>
        <c:manualLayout>
          <c:xMode val="edge"/>
          <c:yMode val="edge"/>
          <c:x val="0.30665091863517058"/>
          <c:y val="2.1798521018980735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rgbClr val="27689D"/>
              </a:solidFill>
              <a:latin typeface="+mn-lt"/>
              <a:ea typeface="+mn-ea"/>
              <a:cs typeface="+mn-cs"/>
            </a:defRPr>
          </a:pPr>
          <a:endParaRPr lang="es-CO"/>
        </a:p>
      </c:txPr>
    </c:title>
    <c:autoTitleDeleted val="0"/>
    <c:plotArea>
      <c:layout>
        <c:manualLayout>
          <c:layoutTarget val="inner"/>
          <c:xMode val="edge"/>
          <c:yMode val="edge"/>
          <c:x val="9.140927436238927E-2"/>
          <c:y val="7.5680059502524571E-2"/>
          <c:w val="0.895360184887525"/>
          <c:h val="0.75958577088667345"/>
        </c:manualLayout>
      </c:layout>
      <c:barChart>
        <c:barDir val="col"/>
        <c:grouping val="clustered"/>
        <c:varyColors val="0"/>
        <c:ser>
          <c:idx val="0"/>
          <c:order val="0"/>
          <c:tx>
            <c:strRef>
              <c:f>'[CUADRÓ Y GRÁFICOS.xlsx]CUADROS'!$IE$48</c:f>
              <c:strCache>
                <c:ptCount val="1"/>
                <c:pt idx="0">
                  <c:v>2019</c:v>
                </c:pt>
              </c:strCache>
            </c:strRef>
          </c:tx>
          <c:spPr>
            <a:solidFill>
              <a:srgbClr val="27689D"/>
            </a:solidFill>
            <a:ln>
              <a:noFill/>
            </a:ln>
            <a:effectLst/>
          </c:spPr>
          <c:invertIfNegative val="0"/>
          <c:dLbls>
            <c:dLbl>
              <c:idx val="0"/>
              <c:layout>
                <c:manualLayout>
                  <c:x val="-6.615214994487321E-3"/>
                  <c:y val="4.71447365685757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00-42C4-924F-3349ED583671}"/>
                </c:ext>
              </c:extLst>
            </c:dLbl>
            <c:spPr>
              <a:noFill/>
              <a:ln>
                <a:noFill/>
              </a:ln>
              <a:effectLst/>
            </c:spPr>
            <c:txPr>
              <a:bodyPr rot="0" spcFirstLastPara="1" vertOverflow="ellipsis" vert="horz" wrap="square" anchor="ctr" anchorCtr="1"/>
              <a:lstStyle/>
              <a:p>
                <a:pPr>
                  <a:defRPr sz="700" b="0" i="0" u="none" strike="noStrike" kern="1200" baseline="0">
                    <a:solidFill>
                      <a:srgbClr val="1F4E79"/>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'[CUADRÓ Y GRÁFICOS.xlsx]CUADROS'!$ID$49:$ID$60</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'[CUADRÓ Y GRÁFICOS.xlsx]CUADROS'!$IE$49:$IE$60</c:f>
              <c:numCache>
                <c:formatCode>General</c:formatCode>
                <c:ptCount val="12"/>
                <c:pt idx="0">
                  <c:v>7.4</c:v>
                </c:pt>
                <c:pt idx="1">
                  <c:v>7.3</c:v>
                </c:pt>
                <c:pt idx="2">
                  <c:v>6.4</c:v>
                </c:pt>
                <c:pt idx="3">
                  <c:v>7.3</c:v>
                </c:pt>
                <c:pt idx="4" formatCode="#,##0.0">
                  <c:v>6.4</c:v>
                </c:pt>
                <c:pt idx="5">
                  <c:v>4.0999999999999996</c:v>
                </c:pt>
                <c:pt idx="6" formatCode="#,##0.0">
                  <c:v>8</c:v>
                </c:pt>
                <c:pt idx="7">
                  <c:v>7.1</c:v>
                </c:pt>
                <c:pt idx="8">
                  <c:v>7.9</c:v>
                </c:pt>
                <c:pt idx="9">
                  <c:v>5.9</c:v>
                </c:pt>
                <c:pt idx="10">
                  <c:v>4.9000000000000004</c:v>
                </c:pt>
                <c:pt idx="11">
                  <c:v>5.0999999999999996</c:v>
                </c:pt>
              </c:numCache>
            </c:numRef>
          </c:val>
          <c:extLst>
            <c:ext xmlns:c16="http://schemas.microsoft.com/office/drawing/2014/chart" uri="{C3380CC4-5D6E-409C-BE32-E72D297353CC}">
              <c16:uniqueId val="{00000001-5F00-42C4-924F-3349ED583671}"/>
            </c:ext>
          </c:extLst>
        </c:ser>
        <c:ser>
          <c:idx val="1"/>
          <c:order val="1"/>
          <c:tx>
            <c:strRef>
              <c:f>'[CUADRÓ Y GRÁFICOS.xlsx]CUADROS'!$IF$48</c:f>
              <c:strCache>
                <c:ptCount val="1"/>
                <c:pt idx="0">
                  <c:v>2020</c:v>
                </c:pt>
              </c:strCache>
            </c:strRef>
          </c:tx>
          <c:spPr>
            <a:solidFill>
              <a:srgbClr val="009267"/>
            </a:solidFill>
            <a:ln>
              <a:noFill/>
            </a:ln>
            <a:effectLst/>
          </c:spPr>
          <c:invertIfNegative val="0"/>
          <c:dLbls>
            <c:dLbl>
              <c:idx val="0"/>
              <c:layout>
                <c:manualLayout>
                  <c:x val="-8.3519759410482022E-3"/>
                  <c:y val="-1.81654341824839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00-42C4-924F-3349ED583671}"/>
                </c:ext>
              </c:extLst>
            </c:dLbl>
            <c:dLbl>
              <c:idx val="1"/>
              <c:layout>
                <c:manualLayout>
                  <c:x val="1.0439969926310253E-2"/>
                  <c:y val="1.08992605094903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00-42C4-924F-3349ED583671}"/>
                </c:ext>
              </c:extLst>
            </c:dLbl>
            <c:spPr>
              <a:noFill/>
              <a:ln>
                <a:noFill/>
              </a:ln>
              <a:effectLst/>
            </c:spPr>
            <c:txPr>
              <a:bodyPr rot="0" spcFirstLastPara="1" vertOverflow="ellipsis" vert="horz" wrap="square" anchor="ctr" anchorCtr="1"/>
              <a:lstStyle/>
              <a:p>
                <a:pPr>
                  <a:defRPr sz="700" b="0" i="0" u="none" strike="noStrike" kern="1200" baseline="0">
                    <a:solidFill>
                      <a:srgbClr val="009167"/>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'[CUADRÓ Y GRÁFICOS.xlsx]CUADROS'!$ID$49:$ID$60</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'[CUADRÓ Y GRÁFICOS.xlsx]CUADROS'!$IF$49:$IF$60</c:f>
              <c:numCache>
                <c:formatCode>General</c:formatCode>
                <c:ptCount val="12"/>
                <c:pt idx="0" formatCode="0.0">
                  <c:v>9</c:v>
                </c:pt>
                <c:pt idx="1">
                  <c:v>7.4</c:v>
                </c:pt>
                <c:pt idx="2">
                  <c:v>7.7</c:v>
                </c:pt>
                <c:pt idx="3">
                  <c:v>11.7</c:v>
                </c:pt>
                <c:pt idx="4" formatCode="#,##0.0">
                  <c:v>11.1</c:v>
                </c:pt>
                <c:pt idx="5">
                  <c:v>9.1999999999999993</c:v>
                </c:pt>
                <c:pt idx="6" formatCode="#,##0.0">
                  <c:v>10.4</c:v>
                </c:pt>
                <c:pt idx="7">
                  <c:v>9.6999999999999993</c:v>
                </c:pt>
                <c:pt idx="8">
                  <c:v>7.9</c:v>
                </c:pt>
                <c:pt idx="9">
                  <c:v>7.8</c:v>
                </c:pt>
                <c:pt idx="10">
                  <c:v>6.7</c:v>
                </c:pt>
                <c:pt idx="11">
                  <c:v>6.9</c:v>
                </c:pt>
              </c:numCache>
            </c:numRef>
          </c:val>
          <c:extLst>
            <c:ext xmlns:c16="http://schemas.microsoft.com/office/drawing/2014/chart" uri="{C3380CC4-5D6E-409C-BE32-E72D297353CC}">
              <c16:uniqueId val="{00000004-5F00-42C4-924F-3349ED583671}"/>
            </c:ext>
          </c:extLst>
        </c:ser>
        <c:ser>
          <c:idx val="2"/>
          <c:order val="2"/>
          <c:tx>
            <c:strRef>
              <c:f>'[CUADRÓ Y GRÁFICOS.xlsx]CUADROS'!$IG$48</c:f>
              <c:strCache>
                <c:ptCount val="1"/>
                <c:pt idx="0">
                  <c:v>2021</c:v>
                </c:pt>
              </c:strCache>
            </c:strRef>
          </c:tx>
          <c:spPr>
            <a:solidFill>
              <a:schemeClr val="accent3"/>
            </a:solidFill>
            <a:ln>
              <a:noFill/>
            </a:ln>
            <a:effectLst/>
          </c:spPr>
          <c:invertIfNegative val="0"/>
          <c:dLbls>
            <c:dLbl>
              <c:idx val="0"/>
              <c:layout>
                <c:manualLayout>
                  <c:x val="1.5659954889465359E-2"/>
                  <c:y val="3.6330868364967887E-3"/>
                </c:manualLayout>
              </c:layout>
              <c:spPr>
                <a:solidFill>
                  <a:schemeClr val="lt1"/>
                </a:solidFill>
                <a:ln>
                  <a:noFill/>
                </a:ln>
                <a:effectLst/>
              </c:spPr>
              <c:txPr>
                <a:bodyPr rot="0" spcFirstLastPara="1" vertOverflow="clip" horzOverflow="clip" vert="horz" wrap="square" lIns="36576" tIns="18288" rIns="36576" bIns="18288" anchor="ctr" anchorCtr="0">
                  <a:spAutoFit/>
                </a:bodyPr>
                <a:lstStyle/>
                <a:p>
                  <a:pPr algn="ctr">
                    <a:defRPr lang="en-US" sz="700" b="1" i="0" u="none" strike="noStrike" kern="1200" baseline="0">
                      <a:solidFill>
                        <a:schemeClr val="tx1">
                          <a:lumMod val="65000"/>
                          <a:lumOff val="3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5.0520905176630319E-2"/>
                      <c:h val="6.563214280605896E-2"/>
                    </c:manualLayout>
                  </c15:layout>
                </c:ext>
                <c:ext xmlns:c16="http://schemas.microsoft.com/office/drawing/2014/chart" uri="{C3380CC4-5D6E-409C-BE32-E72D297353CC}">
                  <c16:uniqueId val="{00000005-5F00-42C4-924F-3349ED583671}"/>
                </c:ext>
              </c:extLst>
            </c:dLbl>
            <c:dLbl>
              <c:idx val="2"/>
              <c:spPr>
                <a:solidFill>
                  <a:schemeClr val="bg1"/>
                </a:solidFill>
                <a:ln>
                  <a:noFill/>
                </a:ln>
                <a:effectLst/>
              </c:spPr>
              <c:txPr>
                <a:bodyPr rot="0" spcFirstLastPara="1" vertOverflow="clip" horzOverflow="clip" vert="horz" wrap="square" lIns="36576" tIns="18288" rIns="36576" bIns="18288" anchor="ctr" anchorCtr="0">
                  <a:spAutoFit/>
                </a:bodyPr>
                <a:lstStyle/>
                <a:p>
                  <a:pPr algn="ctr">
                    <a:defRPr lang="en-US" sz="700" b="1" i="0" u="none" strike="noStrike" kern="1200" baseline="0">
                      <a:solidFill>
                        <a:schemeClr val="tx1">
                          <a:lumMod val="65000"/>
                          <a:lumOff val="3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6-5F00-42C4-924F-3349ED583671}"/>
                </c:ext>
              </c:extLst>
            </c:dLbl>
            <c:spPr>
              <a:noFill/>
              <a:ln>
                <a:noFill/>
              </a:ln>
              <a:effectLst/>
            </c:spPr>
            <c:txPr>
              <a:bodyPr rot="0" spcFirstLastPara="1" vertOverflow="ellipsis" vert="horz" wrap="square" lIns="38100" tIns="19050" rIns="38100" bIns="19050" anchor="ctr" anchorCtr="0">
                <a:spAutoFit/>
              </a:bodyPr>
              <a:lstStyle/>
              <a:p>
                <a:pPr algn="ctr">
                  <a:defRPr lang="en-US" sz="700" b="1" i="0" u="none" strike="noStrike" kern="1200" baseline="0">
                    <a:solidFill>
                      <a:schemeClr val="tx1">
                        <a:lumMod val="65000"/>
                        <a:lumOff val="3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'[CUADRÓ Y GRÁFICOS.xlsx]CUADROS'!$ID$49:$ID$60</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'[CUADRÓ Y GRÁFICOS.xlsx]CUADROS'!$IG$49:$IG$60</c:f>
              <c:numCache>
                <c:formatCode>General</c:formatCode>
                <c:ptCount val="12"/>
                <c:pt idx="0" formatCode="0.0">
                  <c:v>8.9</c:v>
                </c:pt>
                <c:pt idx="1">
                  <c:v>8.8000000000000007</c:v>
                </c:pt>
                <c:pt idx="2" formatCode="0.0">
                  <c:v>7.7</c:v>
                </c:pt>
                <c:pt idx="3" formatCode="0.0">
                  <c:v>9.1999999999999993</c:v>
                </c:pt>
                <c:pt idx="4" formatCode="0.0">
                  <c:v>10.3</c:v>
                </c:pt>
                <c:pt idx="5">
                  <c:v>6.7</c:v>
                </c:pt>
                <c:pt idx="6" formatCode="0.0">
                  <c:v>9.6</c:v>
                </c:pt>
                <c:pt idx="7" formatCode="0.0">
                  <c:v>7.2</c:v>
                </c:pt>
                <c:pt idx="8" formatCode="0.0">
                  <c:v>8.1</c:v>
                </c:pt>
                <c:pt idx="9" formatCode="#,##0.0">
                  <c:v>7.4</c:v>
                </c:pt>
                <c:pt idx="10">
                  <c:v>5.8</c:v>
                </c:pt>
                <c:pt idx="11" formatCode="0.0">
                  <c:v>6.3</c:v>
                </c:pt>
              </c:numCache>
            </c:numRef>
          </c:val>
          <c:extLst>
            <c:ext xmlns:c16="http://schemas.microsoft.com/office/drawing/2014/chart" uri="{C3380CC4-5D6E-409C-BE32-E72D297353CC}">
              <c16:uniqueId val="{00000007-5F00-42C4-924F-3349ED583671}"/>
            </c:ext>
          </c:extLst>
        </c:ser>
        <c:dLbls>
          <c:dLblPos val="outEnd"/>
          <c:showLegendKey val="0"/>
          <c:showVal val="1"/>
          <c:showCatName val="0"/>
          <c:showSerName val="0"/>
          <c:showPercent val="0"/>
          <c:showBubbleSize val="0"/>
        </c:dLbls>
        <c:gapWidth val="136"/>
        <c:overlap val="-27"/>
        <c:axId val="447381024"/>
        <c:axId val="447382592"/>
      </c:barChart>
      <c:catAx>
        <c:axId val="44738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rgbClr val="27689D"/>
                </a:solidFill>
                <a:latin typeface="+mn-lt"/>
                <a:ea typeface="+mn-ea"/>
                <a:cs typeface="+mn-cs"/>
              </a:defRPr>
            </a:pPr>
            <a:endParaRPr lang="es-CO"/>
          </a:p>
        </c:txPr>
        <c:crossAx val="447382592"/>
        <c:crosses val="autoZero"/>
        <c:auto val="1"/>
        <c:lblAlgn val="ctr"/>
        <c:lblOffset val="100"/>
        <c:noMultiLvlLbl val="0"/>
      </c:catAx>
      <c:valAx>
        <c:axId val="447382592"/>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a:t>Porcentaje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crossAx val="447381024"/>
        <c:crosses val="autoZero"/>
        <c:crossBetween val="between"/>
      </c:valAx>
      <c:spPr>
        <a:noFill/>
        <a:ln>
          <a:noFill/>
        </a:ln>
        <a:effectLst/>
      </c:spPr>
    </c:plotArea>
    <c:legend>
      <c:legendPos val="b"/>
      <c:layout>
        <c:manualLayout>
          <c:xMode val="edge"/>
          <c:yMode val="edge"/>
          <c:x val="0.40287761741143657"/>
          <c:y val="0.94606468038848279"/>
          <c:w val="0.19424476517712683"/>
          <c:h val="5.3935319611517173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sz="800">
          <a:solidFill>
            <a:srgbClr val="27689D"/>
          </a:solidFill>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9582538041666E-2"/>
          <c:y val="2.7708446057982651E-2"/>
          <c:w val="0.91240662276881013"/>
          <c:h val="0.6925089743365973"/>
        </c:manualLayout>
      </c:layout>
      <c:lineChart>
        <c:grouping val="standard"/>
        <c:varyColors val="0"/>
        <c:ser>
          <c:idx val="0"/>
          <c:order val="0"/>
          <c:tx>
            <c:strRef>
              <c:f>'[CUADRÓ Y GRÁFICOS.xlsx]TASA DE DESEMPLEO'!$D$255</c:f>
              <c:strCache>
                <c:ptCount val="1"/>
                <c:pt idx="0">
                  <c:v> TD Nacional </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19"/>
              <c:spPr>
                <a:noFill/>
                <a:ln>
                  <a:noFill/>
                </a:ln>
                <a:effectLst/>
              </c:spPr>
              <c:txPr>
                <a:bodyPr rot="0" spcFirstLastPara="1" vertOverflow="clip" horzOverflow="clip" vert="horz" wrap="square" lIns="36576" tIns="18288" rIns="36576" bIns="18288" anchor="ctr" anchorCtr="0">
                  <a:spAutoFit/>
                </a:bodyPr>
                <a:lstStyle/>
                <a:p>
                  <a:pPr algn="ctr" rtl="0">
                    <a:defRPr lang="en-US" sz="7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0-EC25-4ACD-8278-E57D9B4A0408}"/>
                </c:ext>
              </c:extLst>
            </c:dLbl>
            <c:dLbl>
              <c:idx val="20"/>
              <c:layout>
                <c:manualLayout>
                  <c:x val="0"/>
                  <c:y val="1.8472297371988404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1-EC25-4ACD-8278-E57D9B4A0408}"/>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'[CUADRÓ Y GRÁFICOS.xlsx]TASA DE DESEMPLEO'!$C$256:$C$276</c:f>
              <c:strCache>
                <c:ptCount val="21"/>
                <c:pt idx="0">
                  <c:v>Oct 01 - Dic 01</c:v>
                </c:pt>
                <c:pt idx="1">
                  <c:v>Oct 02 - Dic 02</c:v>
                </c:pt>
                <c:pt idx="2">
                  <c:v>Oct 03 - Dic 03</c:v>
                </c:pt>
                <c:pt idx="3">
                  <c:v>Oct 04 - Dic 04</c:v>
                </c:pt>
                <c:pt idx="4">
                  <c:v>Oct 05 - Dic 05</c:v>
                </c:pt>
                <c:pt idx="5">
                  <c:v>Oct 06 - Dic 06</c:v>
                </c:pt>
                <c:pt idx="6">
                  <c:v>Oct 07 - Dic 07</c:v>
                </c:pt>
                <c:pt idx="7">
                  <c:v>Oct 08 - Dic 08</c:v>
                </c:pt>
                <c:pt idx="8">
                  <c:v>Oct 09 - Dic 09</c:v>
                </c:pt>
                <c:pt idx="9">
                  <c:v>Oct 10 - Dic 10</c:v>
                </c:pt>
                <c:pt idx="10">
                  <c:v>Oct 11 - Dic 11</c:v>
                </c:pt>
                <c:pt idx="11">
                  <c:v>Oct 12 - Dic 12</c:v>
                </c:pt>
                <c:pt idx="12">
                  <c:v>Oct 13 - Dic 13</c:v>
                </c:pt>
                <c:pt idx="13">
                  <c:v>Oct 14 - Dic 14</c:v>
                </c:pt>
                <c:pt idx="14">
                  <c:v>Oct 15 - Dic 15</c:v>
                </c:pt>
                <c:pt idx="15">
                  <c:v>Oct 16 - Dic 16</c:v>
                </c:pt>
                <c:pt idx="16">
                  <c:v>Oct 17 - Dic 17</c:v>
                </c:pt>
                <c:pt idx="17">
                  <c:v>Oct 18 - Dic 18</c:v>
                </c:pt>
                <c:pt idx="18">
                  <c:v>Oct 19 - Dic 19</c:v>
                </c:pt>
                <c:pt idx="19">
                  <c:v>Oct 20 - Dic 20</c:v>
                </c:pt>
                <c:pt idx="20">
                  <c:v>Oct 21 - Dic 21</c:v>
                </c:pt>
              </c:strCache>
            </c:strRef>
          </c:cat>
          <c:val>
            <c:numRef>
              <c:f>'[CUADRÓ Y GRÁFICOS.xlsx]TASA DE DESEMPLEO'!$D$256:$D$276</c:f>
              <c:numCache>
                <c:formatCode>_-* #,##0.0_-;\-* #,##0.0_-;_-* "-"??_-;_-@_-</c:formatCode>
                <c:ptCount val="21"/>
                <c:pt idx="0">
                  <c:v>13.98700808350829</c:v>
                </c:pt>
                <c:pt idx="1">
                  <c:v>15.093230548990721</c:v>
                </c:pt>
                <c:pt idx="2">
                  <c:v>12.937550683354193</c:v>
                </c:pt>
                <c:pt idx="3">
                  <c:v>12.14709323564006</c:v>
                </c:pt>
                <c:pt idx="4">
                  <c:v>10.16560388272317</c:v>
                </c:pt>
                <c:pt idx="5">
                  <c:v>11.360230333527662</c:v>
                </c:pt>
                <c:pt idx="6">
                  <c:v>9.7862809986365082</c:v>
                </c:pt>
                <c:pt idx="7">
                  <c:v>10.508733629484432</c:v>
                </c:pt>
                <c:pt idx="8">
                  <c:v>11.312972939527919</c:v>
                </c:pt>
                <c:pt idx="9">
                  <c:v>10.686617144531676</c:v>
                </c:pt>
                <c:pt idx="10">
                  <c:v>9.3416223304458992</c:v>
                </c:pt>
                <c:pt idx="11">
                  <c:v>9.2153890407380015</c:v>
                </c:pt>
                <c:pt idx="12">
                  <c:v>8.2345441195724582</c:v>
                </c:pt>
                <c:pt idx="13">
                  <c:v>8.0939368673702887</c:v>
                </c:pt>
                <c:pt idx="14">
                  <c:v>8.0146393342408366</c:v>
                </c:pt>
                <c:pt idx="15">
                  <c:v>8.1811526703665862</c:v>
                </c:pt>
                <c:pt idx="16">
                  <c:v>8.5177305019391305</c:v>
                </c:pt>
                <c:pt idx="17">
                  <c:v>9.1847628749450738</c:v>
                </c:pt>
                <c:pt idx="18">
                  <c:v>9.5418327896313428</c:v>
                </c:pt>
                <c:pt idx="19">
                  <c:v>13.781189872315366</c:v>
                </c:pt>
                <c:pt idx="20">
                  <c:v>11.212250296000001</c:v>
                </c:pt>
              </c:numCache>
            </c:numRef>
          </c:val>
          <c:smooth val="1"/>
          <c:extLst>
            <c:ext xmlns:c16="http://schemas.microsoft.com/office/drawing/2014/chart" uri="{C3380CC4-5D6E-409C-BE32-E72D297353CC}">
              <c16:uniqueId val="{00000002-EC25-4ACD-8278-E57D9B4A0408}"/>
            </c:ext>
          </c:extLst>
        </c:ser>
        <c:ser>
          <c:idx val="1"/>
          <c:order val="1"/>
          <c:tx>
            <c:strRef>
              <c:f>'[CUADRÓ Y GRÁFICOS.xlsx]TASA DE DESEMPLEO'!$E$255</c:f>
              <c:strCache>
                <c:ptCount val="1"/>
                <c:pt idx="0">
                  <c:v> TD Cabeceras </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18"/>
              <c:spPr>
                <a:noFill/>
                <a:ln>
                  <a:noFill/>
                </a:ln>
                <a:effectLst/>
              </c:spPr>
              <c:txPr>
                <a:bodyPr rot="0" spcFirstLastPara="1" vertOverflow="ellipsis" vert="horz" wrap="square" lIns="38100" tIns="19050" rIns="38100" bIns="19050" anchor="ctr" anchorCtr="0">
                  <a:spAutoFit/>
                </a:bodyPr>
                <a:lstStyle/>
                <a:p>
                  <a:pPr algn="ctr">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03-EC25-4ACD-8278-E57D9B4A0408}"/>
                </c:ext>
              </c:extLst>
            </c:dLbl>
            <c:dLbl>
              <c:idx val="19"/>
              <c:spPr>
                <a:noFill/>
                <a:ln>
                  <a:noFill/>
                </a:ln>
                <a:effectLst/>
              </c:spPr>
              <c:txPr>
                <a:bodyPr rot="0" spcFirstLastPara="1" vertOverflow="clip" horzOverflow="clip" vert="horz" wrap="square" lIns="36576" tIns="18288" rIns="36576" bIns="18288" anchor="ctr" anchorCtr="0">
                  <a:spAutoFit/>
                </a:bodyPr>
                <a:lstStyle/>
                <a:p>
                  <a:pPr algn="ctr">
                    <a:defRPr lang="en-US" sz="7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4-EC25-4ACD-8278-E57D9B4A0408}"/>
                </c:ext>
              </c:extLst>
            </c:dLbl>
            <c:dLbl>
              <c:idx val="20"/>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5-EC25-4ACD-8278-E57D9B4A0408}"/>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'[CUADRÓ Y GRÁFICOS.xlsx]TASA DE DESEMPLEO'!$C$256:$C$276</c:f>
              <c:strCache>
                <c:ptCount val="21"/>
                <c:pt idx="0">
                  <c:v>Oct 01 - Dic 01</c:v>
                </c:pt>
                <c:pt idx="1">
                  <c:v>Oct 02 - Dic 02</c:v>
                </c:pt>
                <c:pt idx="2">
                  <c:v>Oct 03 - Dic 03</c:v>
                </c:pt>
                <c:pt idx="3">
                  <c:v>Oct 04 - Dic 04</c:v>
                </c:pt>
                <c:pt idx="4">
                  <c:v>Oct 05 - Dic 05</c:v>
                </c:pt>
                <c:pt idx="5">
                  <c:v>Oct 06 - Dic 06</c:v>
                </c:pt>
                <c:pt idx="6">
                  <c:v>Oct 07 - Dic 07</c:v>
                </c:pt>
                <c:pt idx="7">
                  <c:v>Oct 08 - Dic 08</c:v>
                </c:pt>
                <c:pt idx="8">
                  <c:v>Oct 09 - Dic 09</c:v>
                </c:pt>
                <c:pt idx="9">
                  <c:v>Oct 10 - Dic 10</c:v>
                </c:pt>
                <c:pt idx="10">
                  <c:v>Oct 11 - Dic 11</c:v>
                </c:pt>
                <c:pt idx="11">
                  <c:v>Oct 12 - Dic 12</c:v>
                </c:pt>
                <c:pt idx="12">
                  <c:v>Oct 13 - Dic 13</c:v>
                </c:pt>
                <c:pt idx="13">
                  <c:v>Oct 14 - Dic 14</c:v>
                </c:pt>
                <c:pt idx="14">
                  <c:v>Oct 15 - Dic 15</c:v>
                </c:pt>
                <c:pt idx="15">
                  <c:v>Oct 16 - Dic 16</c:v>
                </c:pt>
                <c:pt idx="16">
                  <c:v>Oct 17 - Dic 17</c:v>
                </c:pt>
                <c:pt idx="17">
                  <c:v>Oct 18 - Dic 18</c:v>
                </c:pt>
                <c:pt idx="18">
                  <c:v>Oct 19 - Dic 19</c:v>
                </c:pt>
                <c:pt idx="19">
                  <c:v>Oct 20 - Dic 20</c:v>
                </c:pt>
                <c:pt idx="20">
                  <c:v>Oct 21 - Dic 21</c:v>
                </c:pt>
              </c:strCache>
            </c:strRef>
          </c:cat>
          <c:val>
            <c:numRef>
              <c:f>'[CUADRÓ Y GRÁFICOS.xlsx]TASA DE DESEMPLEO'!$E$256:$E$276</c:f>
              <c:numCache>
                <c:formatCode>_-* #,##0.0_-;\-* #,##0.0_-;_-* "-"??_-;_-@_-</c:formatCode>
                <c:ptCount val="21"/>
                <c:pt idx="0">
                  <c:v>15.865304075340008</c:v>
                </c:pt>
                <c:pt idx="1">
                  <c:v>16.100439994248074</c:v>
                </c:pt>
                <c:pt idx="2">
                  <c:v>14.391932316330125</c:v>
                </c:pt>
                <c:pt idx="3">
                  <c:v>13.683462266061811</c:v>
                </c:pt>
                <c:pt idx="4">
                  <c:v>11.31375833556319</c:v>
                </c:pt>
                <c:pt idx="5">
                  <c:v>12.313584482165986</c:v>
                </c:pt>
                <c:pt idx="6">
                  <c:v>10.625062959877612</c:v>
                </c:pt>
                <c:pt idx="7">
                  <c:v>11.374454709062338</c:v>
                </c:pt>
                <c:pt idx="8">
                  <c:v>12.340021721853013</c:v>
                </c:pt>
                <c:pt idx="9">
                  <c:v>11.278800538981008</c:v>
                </c:pt>
                <c:pt idx="10">
                  <c:v>10.438001482864205</c:v>
                </c:pt>
                <c:pt idx="11">
                  <c:v>10.303290985235636</c:v>
                </c:pt>
                <c:pt idx="12">
                  <c:v>9.1807179181364837</c:v>
                </c:pt>
                <c:pt idx="13">
                  <c:v>8.9124885462024661</c:v>
                </c:pt>
                <c:pt idx="14">
                  <c:v>8.8630266360235055</c:v>
                </c:pt>
                <c:pt idx="15">
                  <c:v>9.202566010975481</c:v>
                </c:pt>
                <c:pt idx="16">
                  <c:v>9.6520962524984117</c:v>
                </c:pt>
                <c:pt idx="17">
                  <c:v>10.387312546221235</c:v>
                </c:pt>
                <c:pt idx="18">
                  <c:v>10.634193615426524</c:v>
                </c:pt>
                <c:pt idx="19">
                  <c:v>15.51821617652274</c:v>
                </c:pt>
                <c:pt idx="20">
                  <c:v>12.429560243999999</c:v>
                </c:pt>
              </c:numCache>
            </c:numRef>
          </c:val>
          <c:smooth val="1"/>
          <c:extLst>
            <c:ext xmlns:c16="http://schemas.microsoft.com/office/drawing/2014/chart" uri="{C3380CC4-5D6E-409C-BE32-E72D297353CC}">
              <c16:uniqueId val="{00000006-EC25-4ACD-8278-E57D9B4A0408}"/>
            </c:ext>
          </c:extLst>
        </c:ser>
        <c:ser>
          <c:idx val="2"/>
          <c:order val="2"/>
          <c:tx>
            <c:strRef>
              <c:f>'[CUADRÓ Y GRÁFICOS.xlsx]TASA DE DESEMPLEO'!$F$255</c:f>
              <c:strCache>
                <c:ptCount val="1"/>
                <c:pt idx="0">
                  <c:v> TD Rural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9"/>
              <c:spPr>
                <a:noFill/>
                <a:ln>
                  <a:noFill/>
                </a:ln>
                <a:effectLst/>
              </c:spPr>
              <c:txPr>
                <a:bodyPr rot="0" spcFirstLastPara="1" vertOverflow="clip" horzOverflow="clip" vert="horz" wrap="square" lIns="36576" tIns="18288" rIns="36576" bIns="18288"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7-EC25-4ACD-8278-E57D9B4A0408}"/>
                </c:ext>
              </c:extLst>
            </c:dLbl>
            <c:dLbl>
              <c:idx val="20"/>
              <c:spPr>
                <a:solidFill>
                  <a:schemeClr val="bg1">
                    <a:lumMod val="75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8-EC25-4ACD-8278-E57D9B4A0408}"/>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'[CUADRÓ Y GRÁFICOS.xlsx]TASA DE DESEMPLEO'!$C$256:$C$276</c:f>
              <c:strCache>
                <c:ptCount val="21"/>
                <c:pt idx="0">
                  <c:v>Oct 01 - Dic 01</c:v>
                </c:pt>
                <c:pt idx="1">
                  <c:v>Oct 02 - Dic 02</c:v>
                </c:pt>
                <c:pt idx="2">
                  <c:v>Oct 03 - Dic 03</c:v>
                </c:pt>
                <c:pt idx="3">
                  <c:v>Oct 04 - Dic 04</c:v>
                </c:pt>
                <c:pt idx="4">
                  <c:v>Oct 05 - Dic 05</c:v>
                </c:pt>
                <c:pt idx="5">
                  <c:v>Oct 06 - Dic 06</c:v>
                </c:pt>
                <c:pt idx="6">
                  <c:v>Oct 07 - Dic 07</c:v>
                </c:pt>
                <c:pt idx="7">
                  <c:v>Oct 08 - Dic 08</c:v>
                </c:pt>
                <c:pt idx="8">
                  <c:v>Oct 09 - Dic 09</c:v>
                </c:pt>
                <c:pt idx="9">
                  <c:v>Oct 10 - Dic 10</c:v>
                </c:pt>
                <c:pt idx="10">
                  <c:v>Oct 11 - Dic 11</c:v>
                </c:pt>
                <c:pt idx="11">
                  <c:v>Oct 12 - Dic 12</c:v>
                </c:pt>
                <c:pt idx="12">
                  <c:v>Oct 13 - Dic 13</c:v>
                </c:pt>
                <c:pt idx="13">
                  <c:v>Oct 14 - Dic 14</c:v>
                </c:pt>
                <c:pt idx="14">
                  <c:v>Oct 15 - Dic 15</c:v>
                </c:pt>
                <c:pt idx="15">
                  <c:v>Oct 16 - Dic 16</c:v>
                </c:pt>
                <c:pt idx="16">
                  <c:v>Oct 17 - Dic 17</c:v>
                </c:pt>
                <c:pt idx="17">
                  <c:v>Oct 18 - Dic 18</c:v>
                </c:pt>
                <c:pt idx="18">
                  <c:v>Oct 19 - Dic 19</c:v>
                </c:pt>
                <c:pt idx="19">
                  <c:v>Oct 20 - Dic 20</c:v>
                </c:pt>
                <c:pt idx="20">
                  <c:v>Oct 21 - Dic 21</c:v>
                </c:pt>
              </c:strCache>
            </c:strRef>
          </c:cat>
          <c:val>
            <c:numRef>
              <c:f>'[CUADRÓ Y GRÁFICOS.xlsx]TASA DE DESEMPLEO'!$F$256:$F$276</c:f>
              <c:numCache>
                <c:formatCode>_-* #,##0.0_-;\-* #,##0.0_-;_-* "-"??_-;_-@_-</c:formatCode>
                <c:ptCount val="21"/>
                <c:pt idx="0">
                  <c:v>8.477274549977345</c:v>
                </c:pt>
                <c:pt idx="1">
                  <c:v>12.048630080181017</c:v>
                </c:pt>
                <c:pt idx="2">
                  <c:v>8.3754580118650139</c:v>
                </c:pt>
                <c:pt idx="3">
                  <c:v>7.2057114719812967</c:v>
                </c:pt>
                <c:pt idx="4">
                  <c:v>6.3477860183437915</c:v>
                </c:pt>
                <c:pt idx="5">
                  <c:v>7.942303959923243</c:v>
                </c:pt>
                <c:pt idx="6">
                  <c:v>6.8369565473786826</c:v>
                </c:pt>
                <c:pt idx="7">
                  <c:v>7.3726301700832861</c:v>
                </c:pt>
                <c:pt idx="8">
                  <c:v>7.7418449493063024</c:v>
                </c:pt>
                <c:pt idx="9">
                  <c:v>8.5543649537567958</c:v>
                </c:pt>
                <c:pt idx="10">
                  <c:v>5.4905529224603757</c:v>
                </c:pt>
                <c:pt idx="11">
                  <c:v>5.2824707349337965</c:v>
                </c:pt>
                <c:pt idx="12">
                  <c:v>4.781020728752031</c:v>
                </c:pt>
                <c:pt idx="13">
                  <c:v>5.0171266020126453</c:v>
                </c:pt>
                <c:pt idx="14">
                  <c:v>4.8567524634395545</c:v>
                </c:pt>
                <c:pt idx="15">
                  <c:v>4.3978390837351906</c:v>
                </c:pt>
                <c:pt idx="16">
                  <c:v>4.3194351859362676</c:v>
                </c:pt>
                <c:pt idx="17">
                  <c:v>4.6957929413701391</c:v>
                </c:pt>
                <c:pt idx="18">
                  <c:v>5.3185784326555785</c:v>
                </c:pt>
                <c:pt idx="19">
                  <c:v>7.1343285251412443</c:v>
                </c:pt>
                <c:pt idx="20">
                  <c:v>6.5550281559999997</c:v>
                </c:pt>
              </c:numCache>
            </c:numRef>
          </c:val>
          <c:smooth val="1"/>
          <c:extLst>
            <c:ext xmlns:c16="http://schemas.microsoft.com/office/drawing/2014/chart" uri="{C3380CC4-5D6E-409C-BE32-E72D297353CC}">
              <c16:uniqueId val="{00000009-EC25-4ACD-8278-E57D9B4A0408}"/>
            </c:ext>
          </c:extLst>
        </c:ser>
        <c:dLbls>
          <c:showLegendKey val="0"/>
          <c:showVal val="0"/>
          <c:showCatName val="0"/>
          <c:showSerName val="0"/>
          <c:showPercent val="0"/>
          <c:showBubbleSize val="0"/>
        </c:dLbls>
        <c:marker val="1"/>
        <c:smooth val="0"/>
        <c:axId val="515705584"/>
        <c:axId val="515703232"/>
      </c:lineChart>
      <c:catAx>
        <c:axId val="51570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515703232"/>
        <c:crosses val="autoZero"/>
        <c:auto val="1"/>
        <c:lblAlgn val="ctr"/>
        <c:lblOffset val="100"/>
        <c:noMultiLvlLbl val="0"/>
      </c:catAx>
      <c:valAx>
        <c:axId val="515703232"/>
        <c:scaling>
          <c:orientation val="minMax"/>
          <c:min val="3"/>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Tasa de desempleo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51570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tx>
            <c:strRef>
              <c:f>'OCUPADOS NACIONAL'!$C$4</c:f>
              <c:strCache>
                <c:ptCount val="1"/>
                <c:pt idx="0">
                  <c:v>Ocupados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4FBA-4A68-86C7-0763020B3E21}"/>
              </c:ext>
            </c:extLst>
          </c:dPt>
          <c:dPt>
            <c:idx val="4"/>
            <c:invertIfNegative val="0"/>
            <c:bubble3D val="0"/>
            <c:spPr>
              <a:solidFill>
                <a:srgbClr val="00B050"/>
              </a:solidFill>
              <a:ln>
                <a:noFill/>
              </a:ln>
              <a:effectLst/>
            </c:spPr>
            <c:extLst>
              <c:ext xmlns:c16="http://schemas.microsoft.com/office/drawing/2014/chart" uri="{C3380CC4-5D6E-409C-BE32-E72D297353CC}">
                <c16:uniqueId val="{00000003-A637-4000-8D75-99A5FD4A70B5}"/>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 NACIONAL'!$B$5:$B$20</c:f>
              <c:strCache>
                <c:ptCount val="16"/>
                <c:pt idx="0">
                  <c:v>Ocupados Total Nacional</c:v>
                </c:pt>
                <c:pt idx="1">
                  <c:v>No informa</c:v>
                </c:pt>
                <c:pt idx="2">
                  <c:v>Explotación de minas y canteras</c:v>
                </c:pt>
                <c:pt idx="3">
                  <c:v>Actividades inmobiliarias</c:v>
                </c:pt>
                <c:pt idx="4">
                  <c:v>Suministro de electricidad gas, agua y gestión de desechos</c:v>
                </c:pt>
                <c:pt idx="5">
                  <c:v>Actividades financieras y de seguros</c:v>
                </c:pt>
                <c:pt idx="6">
                  <c:v>Información y comunicaciones</c:v>
                </c:pt>
                <c:pt idx="7">
                  <c:v>Actividades profesionales, científicas, técnicas y servicios administrativos</c:v>
                </c:pt>
                <c:pt idx="8">
                  <c:v>Alojamiento y servicios de comida</c:v>
                </c:pt>
                <c:pt idx="9">
                  <c:v>Transporte y almacenamiento</c:v>
                </c:pt>
                <c:pt idx="10">
                  <c:v>Construcción</c:v>
                </c:pt>
                <c:pt idx="11">
                  <c:v>Actividades artísticas, entretenimiento, recreación y otras actividades de servicios</c:v>
                </c:pt>
                <c:pt idx="12">
                  <c:v>Administración pública y defensa, educación y atención de la salud humana</c:v>
                </c:pt>
                <c:pt idx="13">
                  <c:v>Industrias manufactureras</c:v>
                </c:pt>
                <c:pt idx="14">
                  <c:v>Agricultura, ganadería, caza, silvicultura y pesca</c:v>
                </c:pt>
                <c:pt idx="15">
                  <c:v>Comercio y reparación de vehículos</c:v>
                </c:pt>
              </c:strCache>
            </c:strRef>
          </c:cat>
          <c:val>
            <c:numRef>
              <c:f>'OCUPADOS NACIONAL'!$C$5:$C$20</c:f>
              <c:numCache>
                <c:formatCode>#,##0</c:formatCode>
                <c:ptCount val="16"/>
                <c:pt idx="0">
                  <c:v>21856.969854999999</c:v>
                </c:pt>
                <c:pt idx="1">
                  <c:v>1.4290080000000001</c:v>
                </c:pt>
                <c:pt idx="2">
                  <c:v>101.813891</c:v>
                </c:pt>
                <c:pt idx="3">
                  <c:v>256.44931100000002</c:v>
                </c:pt>
                <c:pt idx="4">
                  <c:v>282.08579900000001</c:v>
                </c:pt>
                <c:pt idx="5">
                  <c:v>307.815696</c:v>
                </c:pt>
                <c:pt idx="6">
                  <c:v>320.03562399999998</c:v>
                </c:pt>
                <c:pt idx="7">
                  <c:v>1445.297955</c:v>
                </c:pt>
                <c:pt idx="8">
                  <c:v>1557.5968210000001</c:v>
                </c:pt>
                <c:pt idx="9">
                  <c:v>1602.382175</c:v>
                </c:pt>
                <c:pt idx="10">
                  <c:v>1608.507243</c:v>
                </c:pt>
                <c:pt idx="11">
                  <c:v>1805.1367760000001</c:v>
                </c:pt>
                <c:pt idx="12">
                  <c:v>2284.9884750000001</c:v>
                </c:pt>
                <c:pt idx="13">
                  <c:v>2443.557859</c:v>
                </c:pt>
                <c:pt idx="14">
                  <c:v>3625.0391169999998</c:v>
                </c:pt>
                <c:pt idx="15">
                  <c:v>4214.8341030000001</c:v>
                </c:pt>
              </c:numCache>
            </c:numRef>
          </c:val>
          <c:extLst>
            <c:ext xmlns:c16="http://schemas.microsoft.com/office/drawing/2014/chart" uri="{C3380CC4-5D6E-409C-BE32-E72D297353CC}">
              <c16:uniqueId val="{00000004-4FBA-4A68-86C7-0763020B3E21}"/>
            </c:ext>
          </c:extLst>
        </c:ser>
        <c:dLbls>
          <c:showLegendKey val="0"/>
          <c:showVal val="0"/>
          <c:showCatName val="0"/>
          <c:showSerName val="0"/>
          <c:showPercent val="0"/>
          <c:showBubbleSize val="0"/>
        </c:dLbls>
        <c:gapWidth val="55"/>
        <c:axId val="300711584"/>
        <c:axId val="300708056"/>
      </c:barChart>
      <c:catAx>
        <c:axId val="300711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300708056"/>
        <c:crosses val="autoZero"/>
        <c:auto val="1"/>
        <c:lblAlgn val="ctr"/>
        <c:lblOffset val="100"/>
        <c:noMultiLvlLbl val="0"/>
      </c:catAx>
      <c:valAx>
        <c:axId val="300708056"/>
        <c:scaling>
          <c:orientation val="minMax"/>
        </c:scaling>
        <c:delete val="1"/>
        <c:axPos val="b"/>
        <c:numFmt formatCode="#,##0" sourceLinked="1"/>
        <c:majorTickMark val="none"/>
        <c:minorTickMark val="none"/>
        <c:tickLblPos val="nextTo"/>
        <c:crossAx val="3007115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'BALANCE NACIONAL'!$C$4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9C00-493B-8821-67BDF80AA985}"/>
              </c:ext>
            </c:extLst>
          </c:dPt>
          <c:dPt>
            <c:idx val="3"/>
            <c:invertIfNegative val="0"/>
            <c:bubble3D val="0"/>
            <c:spPr>
              <a:solidFill>
                <a:srgbClr val="0070C0"/>
              </a:solidFill>
              <a:ln>
                <a:noFill/>
              </a:ln>
              <a:effectLst/>
            </c:spPr>
            <c:extLst>
              <c:ext xmlns:c16="http://schemas.microsoft.com/office/drawing/2014/chart" uri="{C3380CC4-5D6E-409C-BE32-E72D297353CC}">
                <c16:uniqueId val="{00000003-9C00-493B-8821-67BDF80AA985}"/>
              </c:ext>
            </c:extLst>
          </c:dPt>
          <c:dPt>
            <c:idx val="6"/>
            <c:invertIfNegative val="0"/>
            <c:bubble3D val="0"/>
            <c:spPr>
              <a:solidFill>
                <a:srgbClr val="0070C0"/>
              </a:solidFill>
              <a:ln>
                <a:noFill/>
              </a:ln>
              <a:effectLst/>
            </c:spPr>
            <c:extLst>
              <c:ext xmlns:c16="http://schemas.microsoft.com/office/drawing/2014/chart" uri="{C3380CC4-5D6E-409C-BE32-E72D297353CC}">
                <c16:uniqueId val="{00000005-9C00-493B-8821-67BDF80AA985}"/>
              </c:ext>
            </c:extLst>
          </c:dPt>
          <c:dPt>
            <c:idx val="7"/>
            <c:invertIfNegative val="0"/>
            <c:bubble3D val="0"/>
            <c:spPr>
              <a:solidFill>
                <a:srgbClr val="0070C0"/>
              </a:solidFill>
              <a:ln>
                <a:noFill/>
              </a:ln>
              <a:effectLst/>
            </c:spPr>
            <c:extLst>
              <c:ext xmlns:c16="http://schemas.microsoft.com/office/drawing/2014/chart" uri="{C3380CC4-5D6E-409C-BE32-E72D297353CC}">
                <c16:uniqueId val="{00000007-9C00-493B-8821-67BDF80AA985}"/>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NACIONAL'!$B$5:$B$20</c:f>
              <c:strCache>
                <c:ptCount val="16"/>
                <c:pt idx="0">
                  <c:v>Ocupados Total Nacional</c:v>
                </c:pt>
                <c:pt idx="1">
                  <c:v>Explotación de minas y canteras</c:v>
                </c:pt>
                <c:pt idx="2">
                  <c:v>Administración pública y defensa, educación y atención de la salud humana</c:v>
                </c:pt>
                <c:pt idx="3">
                  <c:v>Industrias manufactureras</c:v>
                </c:pt>
                <c:pt idx="4">
                  <c:v>Información y comunicaciones</c:v>
                </c:pt>
                <c:pt idx="5">
                  <c:v>No informa</c:v>
                </c:pt>
                <c:pt idx="6">
                  <c:v>Actividades inmobiliarias</c:v>
                </c:pt>
                <c:pt idx="7">
                  <c:v>Actividades artísticas, entretenimiento, recreación y otras actividades de servicios</c:v>
                </c:pt>
                <c:pt idx="8">
                  <c:v>Actividades financieras y de seguros</c:v>
                </c:pt>
                <c:pt idx="9">
                  <c:v>Agricultura, ganadería, caza, silvicultura y pesca</c:v>
                </c:pt>
                <c:pt idx="10">
                  <c:v>Suministro de electricidad gas, agua y gestión de desechos</c:v>
                </c:pt>
                <c:pt idx="11">
                  <c:v>Alojamiento y servicios de comida</c:v>
                </c:pt>
                <c:pt idx="12">
                  <c:v>Construcción</c:v>
                </c:pt>
                <c:pt idx="13">
                  <c:v>Comercio y reparación de vehículos</c:v>
                </c:pt>
                <c:pt idx="14">
                  <c:v>Transporte y almacenamiento</c:v>
                </c:pt>
                <c:pt idx="15">
                  <c:v>Actividades profesionales, científicas, técnicas y servicios administrativos</c:v>
                </c:pt>
              </c:strCache>
            </c:strRef>
          </c:cat>
          <c:val>
            <c:numRef>
              <c:f>'BALANCE NACIONAL'!$C$5:$C$20</c:f>
              <c:numCache>
                <c:formatCode>#,##0</c:formatCode>
                <c:ptCount val="16"/>
                <c:pt idx="0">
                  <c:v>524.89155500000197</c:v>
                </c:pt>
                <c:pt idx="1">
                  <c:v>-62.268908999999994</c:v>
                </c:pt>
                <c:pt idx="2">
                  <c:v>-41.13412500000004</c:v>
                </c:pt>
                <c:pt idx="3">
                  <c:v>-28.635941000000457</c:v>
                </c:pt>
                <c:pt idx="4">
                  <c:v>0.67672399999997879</c:v>
                </c:pt>
                <c:pt idx="5">
                  <c:v>0.7411080000000001</c:v>
                </c:pt>
                <c:pt idx="6">
                  <c:v>4.6000443333333294</c:v>
                </c:pt>
                <c:pt idx="7">
                  <c:v>18.654509333333408</c:v>
                </c:pt>
                <c:pt idx="8">
                  <c:v>41.168962666666687</c:v>
                </c:pt>
                <c:pt idx="9">
                  <c:v>45.724450333333152</c:v>
                </c:pt>
                <c:pt idx="10">
                  <c:v>58.768532333333326</c:v>
                </c:pt>
                <c:pt idx="11">
                  <c:v>70.877087666666739</c:v>
                </c:pt>
                <c:pt idx="12">
                  <c:v>81.688209666666808</c:v>
                </c:pt>
                <c:pt idx="13">
                  <c:v>89.532702999999856</c:v>
                </c:pt>
                <c:pt idx="14">
                  <c:v>113.04297499999984</c:v>
                </c:pt>
                <c:pt idx="15">
                  <c:v>131.45522166666683</c:v>
                </c:pt>
              </c:numCache>
            </c:numRef>
          </c:val>
          <c:extLst>
            <c:ext xmlns:c16="http://schemas.microsoft.com/office/drawing/2014/chart" uri="{C3380CC4-5D6E-409C-BE32-E72D297353CC}">
              <c16:uniqueId val="{00000008-9C00-493B-8821-67BDF80AA985}"/>
            </c:ext>
          </c:extLst>
        </c:ser>
        <c:dLbls>
          <c:showLegendKey val="0"/>
          <c:showVal val="0"/>
          <c:showCatName val="0"/>
          <c:showSerName val="0"/>
          <c:showPercent val="0"/>
          <c:showBubbleSize val="0"/>
        </c:dLbls>
        <c:gapWidth val="55"/>
        <c:axId val="300712760"/>
        <c:axId val="300710800"/>
      </c:barChart>
      <c:catAx>
        <c:axId val="300712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300710800"/>
        <c:crosses val="autoZero"/>
        <c:auto val="1"/>
        <c:lblAlgn val="ctr"/>
        <c:lblOffset val="100"/>
        <c:noMultiLvlLbl val="0"/>
      </c:catAx>
      <c:valAx>
        <c:axId val="300710800"/>
        <c:scaling>
          <c:orientation val="minMax"/>
        </c:scaling>
        <c:delete val="1"/>
        <c:axPos val="b"/>
        <c:numFmt formatCode="#,##0" sourceLinked="1"/>
        <c:majorTickMark val="none"/>
        <c:minorTickMark val="none"/>
        <c:tickLblPos val="nextTo"/>
        <c:crossAx val="3007127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84178429198517"/>
          <c:y val="5.6075241976287944E-2"/>
          <c:w val="0.46886963088241562"/>
          <c:h val="0.93651626131566579"/>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DA8C-49BE-ACE9-8CA6E6B5F24C}"/>
              </c:ext>
            </c:extLst>
          </c:dPt>
          <c:dPt>
            <c:idx val="4"/>
            <c:invertIfNegative val="0"/>
            <c:bubble3D val="0"/>
            <c:spPr>
              <a:solidFill>
                <a:srgbClr val="00B050"/>
              </a:solidFill>
              <a:ln>
                <a:noFill/>
              </a:ln>
              <a:effectLst/>
            </c:spPr>
            <c:extLst>
              <c:ext xmlns:c16="http://schemas.microsoft.com/office/drawing/2014/chart" uri="{C3380CC4-5D6E-409C-BE32-E72D297353CC}">
                <c16:uniqueId val="{00000003-9BA6-4A73-BC6A-4AC221753231}"/>
              </c:ext>
            </c:extLst>
          </c:dPt>
          <c:dPt>
            <c:idx val="10"/>
            <c:invertIfNegative val="0"/>
            <c:bubble3D val="0"/>
            <c:spPr>
              <a:solidFill>
                <a:srgbClr val="0070C0"/>
              </a:solidFill>
              <a:ln>
                <a:noFill/>
              </a:ln>
              <a:effectLst/>
            </c:spPr>
            <c:extLst>
              <c:ext xmlns:c16="http://schemas.microsoft.com/office/drawing/2014/chart" uri="{C3380CC4-5D6E-409C-BE32-E72D297353CC}">
                <c16:uniqueId val="{00000005-9BA6-4A73-BC6A-4AC221753231}"/>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 RURAL'!$B$5:$B$20</c:f>
              <c:strCache>
                <c:ptCount val="16"/>
                <c:pt idx="0">
                  <c:v>Ocupados Centros poblados y rural disperso</c:v>
                </c:pt>
                <c:pt idx="1">
                  <c:v>No informa</c:v>
                </c:pt>
                <c:pt idx="2">
                  <c:v>Actividades financieras y de seguros</c:v>
                </c:pt>
                <c:pt idx="3">
                  <c:v>Información y comunicaciones</c:v>
                </c:pt>
                <c:pt idx="4">
                  <c:v>Actividades inmobiliarias</c:v>
                </c:pt>
                <c:pt idx="5">
                  <c:v>Suministro de electricidad gas, agua y gestión de desechos</c:v>
                </c:pt>
                <c:pt idx="6">
                  <c:v>Explotación de minas y canteras</c:v>
                </c:pt>
                <c:pt idx="7">
                  <c:v>Actividades profesionales, científicas, técnicas y servicios administrativos</c:v>
                </c:pt>
                <c:pt idx="8">
                  <c:v>Administración pública y defensa, educación y atención de la salud humana</c:v>
                </c:pt>
                <c:pt idx="9">
                  <c:v>Transporte y almacenamiento</c:v>
                </c:pt>
                <c:pt idx="10">
                  <c:v>Construcción</c:v>
                </c:pt>
                <c:pt idx="11">
                  <c:v>Alojamiento y servicios de comida</c:v>
                </c:pt>
                <c:pt idx="12">
                  <c:v>Actividades artísticas, entretenimiento, recreación y otras actividades de servicios</c:v>
                </c:pt>
                <c:pt idx="13">
                  <c:v>Industrias manufactureras</c:v>
                </c:pt>
                <c:pt idx="14">
                  <c:v>Comercio y reparación de vehículos</c:v>
                </c:pt>
                <c:pt idx="15">
                  <c:v>Agricultura, ganadería, caza, silvicultura y pesca</c:v>
                </c:pt>
              </c:strCache>
            </c:strRef>
          </c:cat>
          <c:val>
            <c:numRef>
              <c:f>'OCUPADOS RURAL'!$C$5:$C$20</c:f>
              <c:numCache>
                <c:formatCode>_-* #,##0_-;\-* #,##0_-;_-* "-"??_-;_-@_-</c:formatCode>
                <c:ptCount val="16"/>
                <c:pt idx="0">
                  <c:v>4766.7319710000002</c:v>
                </c:pt>
                <c:pt idx="1">
                  <c:v>0.44115700000000002</c:v>
                </c:pt>
                <c:pt idx="2">
                  <c:v>6.9905090000000003</c:v>
                </c:pt>
                <c:pt idx="3">
                  <c:v>8.0401749999999996</c:v>
                </c:pt>
                <c:pt idx="4">
                  <c:v>8.4900959999999994</c:v>
                </c:pt>
                <c:pt idx="5">
                  <c:v>26.376051</c:v>
                </c:pt>
                <c:pt idx="6">
                  <c:v>38.990997999999998</c:v>
                </c:pt>
                <c:pt idx="7">
                  <c:v>82.046615000000003</c:v>
                </c:pt>
                <c:pt idx="8">
                  <c:v>141.09601599999999</c:v>
                </c:pt>
                <c:pt idx="9">
                  <c:v>149.47777400000001</c:v>
                </c:pt>
                <c:pt idx="10">
                  <c:v>209.475572</c:v>
                </c:pt>
                <c:pt idx="11">
                  <c:v>209.496297</c:v>
                </c:pt>
                <c:pt idx="12">
                  <c:v>219.513214</c:v>
                </c:pt>
                <c:pt idx="13">
                  <c:v>303.94728099999998</c:v>
                </c:pt>
                <c:pt idx="14">
                  <c:v>430.08341300000001</c:v>
                </c:pt>
                <c:pt idx="15">
                  <c:v>2932.2668050000002</c:v>
                </c:pt>
              </c:numCache>
            </c:numRef>
          </c:val>
          <c:extLst>
            <c:ext xmlns:c16="http://schemas.microsoft.com/office/drawing/2014/chart" uri="{C3380CC4-5D6E-409C-BE32-E72D297353CC}">
              <c16:uniqueId val="{00000006-DA8C-49BE-ACE9-8CA6E6B5F24C}"/>
            </c:ext>
          </c:extLst>
        </c:ser>
        <c:dLbls>
          <c:showLegendKey val="0"/>
          <c:showVal val="0"/>
          <c:showCatName val="0"/>
          <c:showSerName val="0"/>
          <c:showPercent val="0"/>
          <c:showBubbleSize val="0"/>
        </c:dLbls>
        <c:gapWidth val="55"/>
        <c:axId val="300715504"/>
        <c:axId val="300708840"/>
      </c:barChart>
      <c:catAx>
        <c:axId val="30071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300708840"/>
        <c:crosses val="autoZero"/>
        <c:auto val="1"/>
        <c:lblAlgn val="ctr"/>
        <c:lblOffset val="100"/>
        <c:noMultiLvlLbl val="0"/>
      </c:catAx>
      <c:valAx>
        <c:axId val="300708840"/>
        <c:scaling>
          <c:orientation val="minMax"/>
        </c:scaling>
        <c:delete val="1"/>
        <c:axPos val="b"/>
        <c:numFmt formatCode="_-* #,##0_-;\-* #,##0_-;_-* &quot;-&quot;??_-;_-@_-" sourceLinked="1"/>
        <c:majorTickMark val="none"/>
        <c:minorTickMark val="none"/>
        <c:tickLblPos val="nextTo"/>
        <c:crossAx val="3007155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'BALANCE RURAL'!$C$4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4DC2-4E24-A7A3-B70FDE058410}"/>
              </c:ext>
            </c:extLst>
          </c:dPt>
          <c:dPt>
            <c:idx val="2"/>
            <c:invertIfNegative val="0"/>
            <c:bubble3D val="0"/>
            <c:spPr>
              <a:solidFill>
                <a:srgbClr val="0070C0"/>
              </a:solidFill>
              <a:ln>
                <a:noFill/>
              </a:ln>
              <a:effectLst/>
            </c:spPr>
            <c:extLst>
              <c:ext xmlns:c16="http://schemas.microsoft.com/office/drawing/2014/chart" uri="{C3380CC4-5D6E-409C-BE32-E72D297353CC}">
                <c16:uniqueId val="{00000003-A965-491D-A199-2A9740416F01}"/>
              </c:ext>
            </c:extLst>
          </c:dPt>
          <c:dPt>
            <c:idx val="3"/>
            <c:invertIfNegative val="0"/>
            <c:bubble3D val="0"/>
            <c:spPr>
              <a:solidFill>
                <a:srgbClr val="0070C0"/>
              </a:solidFill>
              <a:ln>
                <a:noFill/>
              </a:ln>
              <a:effectLst/>
            </c:spPr>
            <c:extLst>
              <c:ext xmlns:c16="http://schemas.microsoft.com/office/drawing/2014/chart" uri="{C3380CC4-5D6E-409C-BE32-E72D297353CC}">
                <c16:uniqueId val="{00000003-60B7-440E-822A-E67905DFD768}"/>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RURAL'!$B$5:$B$20</c:f>
              <c:strCache>
                <c:ptCount val="16"/>
                <c:pt idx="0">
                  <c:v>Ocupados Centros poblados y rural disperso</c:v>
                </c:pt>
                <c:pt idx="1">
                  <c:v>Industrias manufactureras</c:v>
                </c:pt>
                <c:pt idx="2">
                  <c:v>Explotación de minas y canteras</c:v>
                </c:pt>
                <c:pt idx="3">
                  <c:v>Transporte y almacenamiento</c:v>
                </c:pt>
                <c:pt idx="4">
                  <c:v>Alojamiento y servicios de comida</c:v>
                </c:pt>
                <c:pt idx="5">
                  <c:v>Construcción</c:v>
                </c:pt>
                <c:pt idx="6">
                  <c:v>Información y comunicaciones</c:v>
                </c:pt>
                <c:pt idx="7">
                  <c:v>Actividades financieras y de seguros</c:v>
                </c:pt>
                <c:pt idx="8">
                  <c:v>No informa</c:v>
                </c:pt>
                <c:pt idx="9">
                  <c:v>Actividades profesionales, científicas, técnicas y servicios administrativos</c:v>
                </c:pt>
                <c:pt idx="10">
                  <c:v>Actividades inmobiliarias</c:v>
                </c:pt>
                <c:pt idx="11">
                  <c:v>Actividades artísticas, entretenimiento, recreación y otras actividades de servicios</c:v>
                </c:pt>
                <c:pt idx="12">
                  <c:v>Administración pública y defensa, educación y atención de la salud humana</c:v>
                </c:pt>
                <c:pt idx="13">
                  <c:v>Suministro de electricidad gas, agua y gestión de desechos</c:v>
                </c:pt>
                <c:pt idx="14">
                  <c:v>Comercio y reparación de vehículos</c:v>
                </c:pt>
                <c:pt idx="15">
                  <c:v>Agricultura, ganadería, caza, silvicultura y pesca</c:v>
                </c:pt>
              </c:strCache>
            </c:strRef>
          </c:cat>
          <c:val>
            <c:numRef>
              <c:f>'BALANCE RURAL'!$C$5:$C$20</c:f>
              <c:numCache>
                <c:formatCode>_-* #,##0_-;\-* #,##0_-;_-* "-"??_-;_-@_-</c:formatCode>
                <c:ptCount val="16"/>
                <c:pt idx="0">
                  <c:v>6.2899376666664466</c:v>
                </c:pt>
                <c:pt idx="1">
                  <c:v>-47.430252333333328</c:v>
                </c:pt>
                <c:pt idx="2">
                  <c:v>-27.234768666666675</c:v>
                </c:pt>
                <c:pt idx="3">
                  <c:v>-20.569659333333306</c:v>
                </c:pt>
                <c:pt idx="4">
                  <c:v>-14.80870299999998</c:v>
                </c:pt>
                <c:pt idx="5">
                  <c:v>-13.874261333333322</c:v>
                </c:pt>
                <c:pt idx="6">
                  <c:v>-2.0009250000000023</c:v>
                </c:pt>
                <c:pt idx="7">
                  <c:v>-0.66632433333333374</c:v>
                </c:pt>
                <c:pt idx="8">
                  <c:v>-1.5576333333333359E-2</c:v>
                </c:pt>
                <c:pt idx="9">
                  <c:v>1.7488483333333278</c:v>
                </c:pt>
                <c:pt idx="10">
                  <c:v>1.9556293333333326</c:v>
                </c:pt>
                <c:pt idx="11">
                  <c:v>6.5639473333333456</c:v>
                </c:pt>
                <c:pt idx="12">
                  <c:v>9.254415999999992</c:v>
                </c:pt>
                <c:pt idx="13">
                  <c:v>11.59471766666667</c:v>
                </c:pt>
                <c:pt idx="14">
                  <c:v>19.951813000000016</c:v>
                </c:pt>
                <c:pt idx="15">
                  <c:v>81.821038333333945</c:v>
                </c:pt>
              </c:numCache>
            </c:numRef>
          </c:val>
          <c:extLst>
            <c:ext xmlns:c16="http://schemas.microsoft.com/office/drawing/2014/chart" uri="{C3380CC4-5D6E-409C-BE32-E72D297353CC}">
              <c16:uniqueId val="{00000006-4DC2-4E24-A7A3-B70FDE058410}"/>
            </c:ext>
          </c:extLst>
        </c:ser>
        <c:dLbls>
          <c:showLegendKey val="0"/>
          <c:showVal val="0"/>
          <c:showCatName val="0"/>
          <c:showSerName val="0"/>
          <c:showPercent val="0"/>
          <c:showBubbleSize val="0"/>
        </c:dLbls>
        <c:gapWidth val="55"/>
        <c:axId val="300710408"/>
        <c:axId val="300711192"/>
      </c:barChart>
      <c:catAx>
        <c:axId val="300710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300711192"/>
        <c:crosses val="autoZero"/>
        <c:auto val="1"/>
        <c:lblAlgn val="ctr"/>
        <c:lblOffset val="100"/>
        <c:noMultiLvlLbl val="0"/>
      </c:catAx>
      <c:valAx>
        <c:axId val="300711192"/>
        <c:scaling>
          <c:orientation val="minMax"/>
        </c:scaling>
        <c:delete val="1"/>
        <c:axPos val="b"/>
        <c:numFmt formatCode="_-* #,##0_-;\-* #,##0_-;_-* &quot;-&quot;??_-;_-@_-" sourceLinked="1"/>
        <c:majorTickMark val="none"/>
        <c:minorTickMark val="none"/>
        <c:tickLblPos val="nextTo"/>
        <c:crossAx val="300710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0.05511</cdr:x>
      <cdr:y>0.10027</cdr:y>
    </cdr:from>
    <cdr:to>
      <cdr:x>0.91603</cdr:x>
      <cdr:y>0.14489</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43923" y="491714"/>
          <a:ext cx="10059853" cy="21880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cdr:x>
      <cdr:y>0.38369</cdr:y>
    </cdr:from>
    <cdr:to>
      <cdr:x>1</cdr:x>
      <cdr:y>0.44778</cdr:y>
    </cdr:to>
    <cdr:sp macro="" textlink="">
      <cdr:nvSpPr>
        <cdr:cNvPr id="3" name="Rectángulo 2">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0" y="1913528"/>
          <a:ext cx="9926265" cy="319631"/>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3.xml><?xml version="1.0" encoding="utf-8"?>
<c:userShapes xmlns:c="http://schemas.openxmlformats.org/drawingml/2006/chart">
  <cdr:relSizeAnchor xmlns:cdr="http://schemas.openxmlformats.org/drawingml/2006/chartDrawing">
    <cdr:from>
      <cdr:x>0.05833</cdr:x>
      <cdr:y>0.05668</cdr:y>
    </cdr:from>
    <cdr:to>
      <cdr:x>0.96496</cdr:x>
      <cdr:y>0.11526</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705062" y="269515"/>
          <a:ext cx="10959627" cy="278561"/>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0.01808</cdr:y>
    </cdr:from>
    <cdr:to>
      <cdr:x>0.96068</cdr:x>
      <cdr:y>0.08217</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0" y="81824"/>
          <a:ext cx="10045545" cy="290043"/>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5.xml><?xml version="1.0" encoding="utf-8"?>
<c:userShapes xmlns:c="http://schemas.openxmlformats.org/drawingml/2006/chart">
  <cdr:relSizeAnchor xmlns:cdr="http://schemas.openxmlformats.org/drawingml/2006/chartDrawing">
    <cdr:from>
      <cdr:x>0.33913</cdr:x>
      <cdr:y>0.08893</cdr:y>
    </cdr:from>
    <cdr:to>
      <cdr:x>0.38229</cdr:x>
      <cdr:y>0.08893</cdr:y>
    </cdr:to>
    <cdr:cxnSp macro="">
      <cdr:nvCxnSpPr>
        <cdr:cNvPr id="2" name="Conector recto 1">
          <a:extLst xmlns:a="http://schemas.openxmlformats.org/drawingml/2006/main">
            <a:ext uri="{FF2B5EF4-FFF2-40B4-BE49-F238E27FC236}">
              <a16:creationId xmlns:a16="http://schemas.microsoft.com/office/drawing/2014/main" id="{8B6A3C55-6807-41B8-8230-4E58D81BC26C}"/>
            </a:ext>
          </a:extLst>
        </cdr:cNvPr>
        <cdr:cNvCxnSpPr/>
      </cdr:nvCxnSpPr>
      <cdr:spPr>
        <a:xfrm xmlns:a="http://schemas.openxmlformats.org/drawingml/2006/main">
          <a:off x="3974103" y="319788"/>
          <a:ext cx="505773" cy="0"/>
        </a:xfrm>
        <a:prstGeom xmlns:a="http://schemas.openxmlformats.org/drawingml/2006/main" prst="line">
          <a:avLst/>
        </a:prstGeom>
        <a:ln xmlns:a="http://schemas.openxmlformats.org/drawingml/2006/main" w="3175">
          <a:solidFill>
            <a:schemeClr val="accent2"/>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0.26616</cdr:x>
      <cdr:y>0.22041</cdr:y>
    </cdr:from>
    <cdr:to>
      <cdr:x>0.30624</cdr:x>
      <cdr:y>0.22041</cdr:y>
    </cdr:to>
    <cdr:cxnSp macro="">
      <cdr:nvCxnSpPr>
        <cdr:cNvPr id="5" name="Conector recto 4">
          <a:extLst xmlns:a="http://schemas.openxmlformats.org/drawingml/2006/main">
            <a:ext uri="{FF2B5EF4-FFF2-40B4-BE49-F238E27FC236}">
              <a16:creationId xmlns:a16="http://schemas.microsoft.com/office/drawing/2014/main" id="{009737E7-1B83-433C-8A0F-2DDEE1B10448}"/>
            </a:ext>
          </a:extLst>
        </cdr:cNvPr>
        <cdr:cNvCxnSpPr/>
      </cdr:nvCxnSpPr>
      <cdr:spPr>
        <a:xfrm xmlns:a="http://schemas.openxmlformats.org/drawingml/2006/main">
          <a:off x="3118993" y="792595"/>
          <a:ext cx="469680" cy="0"/>
        </a:xfrm>
        <a:prstGeom xmlns:a="http://schemas.openxmlformats.org/drawingml/2006/main" prst="line">
          <a:avLst/>
        </a:prstGeom>
        <a:ln xmlns:a="http://schemas.openxmlformats.org/drawingml/2006/main" w="3175">
          <a:solidFill>
            <a:srgbClr val="0070C0"/>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0.23881</cdr:x>
      <cdr:y>0</cdr:y>
    </cdr:from>
    <cdr:to>
      <cdr:x>0.23881</cdr:x>
      <cdr:y>0.71966</cdr:y>
    </cdr:to>
    <cdr:cxnSp macro="">
      <cdr:nvCxnSpPr>
        <cdr:cNvPr id="9" name="Conector recto 8">
          <a:extLst xmlns:a="http://schemas.openxmlformats.org/drawingml/2006/main">
            <a:ext uri="{FF2B5EF4-FFF2-40B4-BE49-F238E27FC236}">
              <a16:creationId xmlns:a16="http://schemas.microsoft.com/office/drawing/2014/main" id="{8C54B36E-CE70-4FC7-AB14-5E24B00B7560}"/>
            </a:ext>
          </a:extLst>
        </cdr:cNvPr>
        <cdr:cNvCxnSpPr>
          <a:cxnSpLocks xmlns:a="http://schemas.openxmlformats.org/drawingml/2006/main"/>
        </cdr:cNvCxnSpPr>
      </cdr:nvCxnSpPr>
      <cdr:spPr>
        <a:xfrm xmlns:a="http://schemas.openxmlformats.org/drawingml/2006/main">
          <a:off x="2798527" y="-1345249"/>
          <a:ext cx="0" cy="2587898"/>
        </a:xfrm>
        <a:prstGeom xmlns:a="http://schemas.openxmlformats.org/drawingml/2006/main" prst="line">
          <a:avLst/>
        </a:prstGeom>
        <a:ln xmlns:a="http://schemas.openxmlformats.org/drawingml/2006/main">
          <a:prstDash val="lg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1</cdr:x>
      <cdr:y>0.24655</cdr:y>
    </cdr:from>
    <cdr:to>
      <cdr:x>1</cdr:x>
      <cdr:y>1</cdr:y>
    </cdr:to>
    <cdr:cxnSp macro="">
      <cdr:nvCxnSpPr>
        <cdr:cNvPr id="10" name="Conector recto 9">
          <a:extLst xmlns:a="http://schemas.openxmlformats.org/drawingml/2006/main">
            <a:ext uri="{FF2B5EF4-FFF2-40B4-BE49-F238E27FC236}">
              <a16:creationId xmlns:a16="http://schemas.microsoft.com/office/drawing/2014/main" id="{0F38C076-12C6-4823-BDDF-81797E417CB0}"/>
            </a:ext>
          </a:extLst>
        </cdr:cNvPr>
        <cdr:cNvCxnSpPr>
          <a:cxnSpLocks xmlns:a="http://schemas.openxmlformats.org/drawingml/2006/main"/>
        </cdr:cNvCxnSpPr>
      </cdr:nvCxnSpPr>
      <cdr:spPr>
        <a:xfrm xmlns:a="http://schemas.openxmlformats.org/drawingml/2006/main">
          <a:off x="11742164" y="1271120"/>
          <a:ext cx="0" cy="2664000"/>
        </a:xfrm>
        <a:prstGeom xmlns:a="http://schemas.openxmlformats.org/drawingml/2006/main" prst="line">
          <a:avLst/>
        </a:prstGeom>
        <a:ln xmlns:a="http://schemas.openxmlformats.org/drawingml/2006/main">
          <a:noFill/>
          <a:prstDash val="lgDashDot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0.23935</cdr:x>
      <cdr:y>0.68413</cdr:y>
    </cdr:from>
    <cdr:to>
      <cdr:x>0.98278</cdr:x>
      <cdr:y>0.68413</cdr:y>
    </cdr:to>
    <cdr:cxnSp macro="">
      <cdr:nvCxnSpPr>
        <cdr:cNvPr id="11" name="Conector recto de flecha 10">
          <a:extLst xmlns:a="http://schemas.openxmlformats.org/drawingml/2006/main">
            <a:ext uri="{FF2B5EF4-FFF2-40B4-BE49-F238E27FC236}">
              <a16:creationId xmlns:a16="http://schemas.microsoft.com/office/drawing/2014/main" id="{5A19AD85-F6F5-4C41-A689-921BC3B0767C}"/>
            </a:ext>
          </a:extLst>
        </cdr:cNvPr>
        <cdr:cNvCxnSpPr>
          <a:cxnSpLocks xmlns:a="http://schemas.openxmlformats.org/drawingml/2006/main"/>
        </cdr:cNvCxnSpPr>
      </cdr:nvCxnSpPr>
      <cdr:spPr>
        <a:xfrm xmlns:a="http://schemas.openxmlformats.org/drawingml/2006/main">
          <a:off x="2804811" y="2460132"/>
          <a:ext cx="8712000" cy="0"/>
        </a:xfrm>
        <a:prstGeom xmlns:a="http://schemas.openxmlformats.org/drawingml/2006/main" prst="straightConnector1">
          <a:avLst/>
        </a:prstGeom>
        <a:ln xmlns:a="http://schemas.openxmlformats.org/drawingml/2006/main">
          <a:prstDash val="lgDashDotDot"/>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0.61051</cdr:x>
      <cdr:y>0.58857</cdr:y>
    </cdr:from>
    <cdr:to>
      <cdr:x>0.81611</cdr:x>
      <cdr:y>0.67562</cdr:y>
    </cdr:to>
    <cdr:sp macro="" textlink="">
      <cdr:nvSpPr>
        <cdr:cNvPr id="12" name="CuadroTexto 21">
          <a:extLst xmlns:a="http://schemas.openxmlformats.org/drawingml/2006/main">
            <a:ext uri="{FF2B5EF4-FFF2-40B4-BE49-F238E27FC236}">
              <a16:creationId xmlns:a16="http://schemas.microsoft.com/office/drawing/2014/main" id="{A05710A5-D743-4048-9166-0788517BD02E}"/>
            </a:ext>
          </a:extLst>
        </cdr:cNvPr>
        <cdr:cNvSpPr txBox="1"/>
      </cdr:nvSpPr>
      <cdr:spPr>
        <a:xfrm xmlns:a="http://schemas.openxmlformats.org/drawingml/2006/main">
          <a:off x="7128941" y="2081018"/>
          <a:ext cx="240075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sz="1400" dirty="0">
              <a:solidFill>
                <a:srgbClr val="0070C0"/>
              </a:solidFill>
            </a:rPr>
            <a:t>Periodo de pandemia</a:t>
          </a:r>
        </a:p>
      </cdr:txBody>
    </cdr:sp>
  </cdr:relSizeAnchor>
  <cdr:relSizeAnchor xmlns:cdr="http://schemas.openxmlformats.org/drawingml/2006/chartDrawing">
    <cdr:from>
      <cdr:x>0.98486</cdr:x>
      <cdr:y>0</cdr:y>
    </cdr:from>
    <cdr:to>
      <cdr:x>0.98486</cdr:x>
      <cdr:y>0.71966</cdr:y>
    </cdr:to>
    <cdr:cxnSp macro="">
      <cdr:nvCxnSpPr>
        <cdr:cNvPr id="13" name="Conector recto 12">
          <a:extLst xmlns:a="http://schemas.openxmlformats.org/drawingml/2006/main">
            <a:ext uri="{FF2B5EF4-FFF2-40B4-BE49-F238E27FC236}">
              <a16:creationId xmlns:a16="http://schemas.microsoft.com/office/drawing/2014/main" id="{C39A10BB-D09E-495A-A3D6-E90C129BF76C}"/>
            </a:ext>
          </a:extLst>
        </cdr:cNvPr>
        <cdr:cNvCxnSpPr>
          <a:cxnSpLocks xmlns:a="http://schemas.openxmlformats.org/drawingml/2006/main"/>
        </cdr:cNvCxnSpPr>
      </cdr:nvCxnSpPr>
      <cdr:spPr>
        <a:xfrm xmlns:a="http://schemas.openxmlformats.org/drawingml/2006/main">
          <a:off x="11541102" y="0"/>
          <a:ext cx="0" cy="2587898"/>
        </a:xfrm>
        <a:prstGeom xmlns:a="http://schemas.openxmlformats.org/drawingml/2006/main" prst="line">
          <a:avLst/>
        </a:prstGeom>
        <a:ln xmlns:a="http://schemas.openxmlformats.org/drawingml/2006/main">
          <a:prstDash val="lg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0.22194</cdr:x>
      <cdr:y>0.02293</cdr:y>
    </cdr:from>
    <cdr:to>
      <cdr:x>0.22194</cdr:x>
      <cdr:y>0.67805</cdr:y>
    </cdr:to>
    <cdr:cxnSp macro="">
      <cdr:nvCxnSpPr>
        <cdr:cNvPr id="2" name="Conector recto 1">
          <a:extLst xmlns:a="http://schemas.openxmlformats.org/drawingml/2006/main">
            <a:ext uri="{FF2B5EF4-FFF2-40B4-BE49-F238E27FC236}">
              <a16:creationId xmlns:a16="http://schemas.microsoft.com/office/drawing/2014/main" id="{778271FC-5276-4458-817C-BA29F402FBE1}"/>
            </a:ext>
          </a:extLst>
        </cdr:cNvPr>
        <cdr:cNvCxnSpPr>
          <a:cxnSpLocks xmlns:a="http://schemas.openxmlformats.org/drawingml/2006/main"/>
        </cdr:cNvCxnSpPr>
      </cdr:nvCxnSpPr>
      <cdr:spPr>
        <a:xfrm xmlns:a="http://schemas.openxmlformats.org/drawingml/2006/main">
          <a:off x="2600872" y="93728"/>
          <a:ext cx="0" cy="2677806"/>
        </a:xfrm>
        <a:prstGeom xmlns:a="http://schemas.openxmlformats.org/drawingml/2006/main" prst="line">
          <a:avLst/>
        </a:prstGeom>
        <a:ln xmlns:a="http://schemas.openxmlformats.org/drawingml/2006/main">
          <a:prstDash val="lgDashDot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0.54021</cdr:x>
      <cdr:y>0.54845</cdr:y>
    </cdr:from>
    <cdr:to>
      <cdr:x>0.74507</cdr:x>
      <cdr:y>0.62374</cdr:y>
    </cdr:to>
    <cdr:sp macro="" textlink="">
      <cdr:nvSpPr>
        <cdr:cNvPr id="3" name="CuadroTexto 16">
          <a:extLst xmlns:a="http://schemas.openxmlformats.org/drawingml/2006/main">
            <a:ext uri="{FF2B5EF4-FFF2-40B4-BE49-F238E27FC236}">
              <a16:creationId xmlns:a16="http://schemas.microsoft.com/office/drawing/2014/main" id="{C6B9517C-D155-49A5-B6B6-FB89EBDFBD95}"/>
            </a:ext>
          </a:extLst>
        </cdr:cNvPr>
        <cdr:cNvSpPr txBox="1"/>
      </cdr:nvSpPr>
      <cdr:spPr>
        <a:xfrm xmlns:a="http://schemas.openxmlformats.org/drawingml/2006/main">
          <a:off x="6330783" y="2241805"/>
          <a:ext cx="2400761" cy="30774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sz="1400" dirty="0">
              <a:solidFill>
                <a:srgbClr val="0070C0"/>
              </a:solidFill>
            </a:rPr>
            <a:t>Periodo de pandemia</a:t>
          </a:r>
        </a:p>
      </cdr:txBody>
    </cdr:sp>
  </cdr:relSizeAnchor>
  <cdr:relSizeAnchor xmlns:cdr="http://schemas.openxmlformats.org/drawingml/2006/chartDrawing">
    <cdr:from>
      <cdr:x>0.22201</cdr:x>
      <cdr:y>0.64819</cdr:y>
    </cdr:from>
    <cdr:to>
      <cdr:x>0.9777</cdr:x>
      <cdr:y>0.64819</cdr:y>
    </cdr:to>
    <cdr:cxnSp macro="">
      <cdr:nvCxnSpPr>
        <cdr:cNvPr id="4" name="Conector recto de flecha 3">
          <a:extLst xmlns:a="http://schemas.openxmlformats.org/drawingml/2006/main">
            <a:ext uri="{FF2B5EF4-FFF2-40B4-BE49-F238E27FC236}">
              <a16:creationId xmlns:a16="http://schemas.microsoft.com/office/drawing/2014/main" id="{41479F23-0233-4053-9EBC-FF0DA0C43FF1}"/>
            </a:ext>
          </a:extLst>
        </cdr:cNvPr>
        <cdr:cNvCxnSpPr>
          <a:cxnSpLocks xmlns:a="http://schemas.openxmlformats.org/drawingml/2006/main"/>
        </cdr:cNvCxnSpPr>
      </cdr:nvCxnSpPr>
      <cdr:spPr>
        <a:xfrm xmlns:a="http://schemas.openxmlformats.org/drawingml/2006/main">
          <a:off x="2601724" y="2649481"/>
          <a:ext cx="8856000" cy="0"/>
        </a:xfrm>
        <a:prstGeom xmlns:a="http://schemas.openxmlformats.org/drawingml/2006/main" prst="straightConnector1">
          <a:avLst/>
        </a:prstGeom>
        <a:ln xmlns:a="http://schemas.openxmlformats.org/drawingml/2006/main">
          <a:prstDash val="lgDashDotDot"/>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0.9805</cdr:x>
      <cdr:y>0.01894</cdr:y>
    </cdr:from>
    <cdr:to>
      <cdr:x>0.9805</cdr:x>
      <cdr:y>0.67406</cdr:y>
    </cdr:to>
    <cdr:cxnSp macro="">
      <cdr:nvCxnSpPr>
        <cdr:cNvPr id="6" name="Conector recto 5">
          <a:extLst xmlns:a="http://schemas.openxmlformats.org/drawingml/2006/main">
            <a:ext uri="{FF2B5EF4-FFF2-40B4-BE49-F238E27FC236}">
              <a16:creationId xmlns:a16="http://schemas.microsoft.com/office/drawing/2014/main" id="{DE872944-2E62-4915-8393-11F3A866FC84}"/>
            </a:ext>
          </a:extLst>
        </cdr:cNvPr>
        <cdr:cNvCxnSpPr>
          <a:cxnSpLocks xmlns:a="http://schemas.openxmlformats.org/drawingml/2006/main"/>
        </cdr:cNvCxnSpPr>
      </cdr:nvCxnSpPr>
      <cdr:spPr>
        <a:xfrm xmlns:a="http://schemas.openxmlformats.org/drawingml/2006/main">
          <a:off x="11490566" y="77410"/>
          <a:ext cx="0" cy="2677805"/>
        </a:xfrm>
        <a:prstGeom xmlns:a="http://schemas.openxmlformats.org/drawingml/2006/main" prst="line">
          <a:avLst/>
        </a:prstGeom>
        <a:ln xmlns:a="http://schemas.openxmlformats.org/drawingml/2006/main">
          <a:prstDash val="lgDashDot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0.26132</cdr:x>
      <cdr:y>0.10797</cdr:y>
    </cdr:from>
    <cdr:to>
      <cdr:x>0.30007</cdr:x>
      <cdr:y>0.10797</cdr:y>
    </cdr:to>
    <cdr:cxnSp macro="">
      <cdr:nvCxnSpPr>
        <cdr:cNvPr id="2" name="Conector recto 1">
          <a:extLst xmlns:a="http://schemas.openxmlformats.org/drawingml/2006/main">
            <a:ext uri="{FF2B5EF4-FFF2-40B4-BE49-F238E27FC236}">
              <a16:creationId xmlns:a16="http://schemas.microsoft.com/office/drawing/2014/main" id="{06784AF8-DCBC-483E-AEAE-98E92775F06F}"/>
            </a:ext>
          </a:extLst>
        </cdr:cNvPr>
        <cdr:cNvCxnSpPr/>
      </cdr:nvCxnSpPr>
      <cdr:spPr>
        <a:xfrm xmlns:a="http://schemas.openxmlformats.org/drawingml/2006/main">
          <a:off x="3155814" y="389714"/>
          <a:ext cx="467958" cy="0"/>
        </a:xfrm>
        <a:prstGeom xmlns:a="http://schemas.openxmlformats.org/drawingml/2006/main" prst="line">
          <a:avLst/>
        </a:prstGeom>
        <a:ln xmlns:a="http://schemas.openxmlformats.org/drawingml/2006/main" w="3175">
          <a:solidFill>
            <a:srgbClr val="0070C0"/>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0.26014</cdr:x>
      <cdr:y>0.42627</cdr:y>
    </cdr:from>
    <cdr:to>
      <cdr:x>0.30187</cdr:x>
      <cdr:y>0.42627</cdr:y>
    </cdr:to>
    <cdr:cxnSp macro="">
      <cdr:nvCxnSpPr>
        <cdr:cNvPr id="3" name="Conector recto 2">
          <a:extLst xmlns:a="http://schemas.openxmlformats.org/drawingml/2006/main">
            <a:ext uri="{FF2B5EF4-FFF2-40B4-BE49-F238E27FC236}">
              <a16:creationId xmlns:a16="http://schemas.microsoft.com/office/drawing/2014/main" id="{727335F8-ECA2-4B07-B86C-ADBBB8509F99}"/>
            </a:ext>
          </a:extLst>
        </cdr:cNvPr>
        <cdr:cNvCxnSpPr/>
      </cdr:nvCxnSpPr>
      <cdr:spPr>
        <a:xfrm xmlns:a="http://schemas.openxmlformats.org/drawingml/2006/main">
          <a:off x="3141563" y="1538609"/>
          <a:ext cx="503946" cy="0"/>
        </a:xfrm>
        <a:prstGeom xmlns:a="http://schemas.openxmlformats.org/drawingml/2006/main" prst="line">
          <a:avLst/>
        </a:prstGeom>
        <a:ln xmlns:a="http://schemas.openxmlformats.org/drawingml/2006/main" w="3175">
          <a:solidFill>
            <a:schemeClr val="accent2"/>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08BD4-7D12-41EE-B6F2-011DE6E9A97D}" type="datetimeFigureOut">
              <a:rPr lang="es-CO" smtClean="0"/>
              <a:pPr/>
              <a:t>31/01/2022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1DC31-9DF6-4E87-BB41-49CE280BEA01}" type="slidenum">
              <a:rPr lang="es-CO" smtClean="0"/>
              <a:pPr/>
              <a:t>‹Nº›</a:t>
            </a:fld>
            <a:endParaRPr lang="es-CO"/>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a:t>
            </a:fld>
            <a:endParaRPr lang="es-CO"/>
          </a:p>
        </p:txBody>
      </p:sp>
    </p:spTree>
    <p:extLst>
      <p:ext uri="{BB962C8B-B14F-4D97-AF65-F5344CB8AC3E}">
        <p14:creationId xmlns:p14="http://schemas.microsoft.com/office/powerpoint/2010/main" val="386342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10</a:t>
            </a:fld>
            <a:endParaRPr lang="es-ES"/>
          </a:p>
        </p:txBody>
      </p:sp>
    </p:spTree>
    <p:extLst>
      <p:ext uri="{BB962C8B-B14F-4D97-AF65-F5344CB8AC3E}">
        <p14:creationId xmlns:p14="http://schemas.microsoft.com/office/powerpoint/2010/main" val="2909245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11</a:t>
            </a:fld>
            <a:endParaRPr lang="es-CO"/>
          </a:p>
        </p:txBody>
      </p:sp>
    </p:spTree>
    <p:extLst>
      <p:ext uri="{BB962C8B-B14F-4D97-AF65-F5344CB8AC3E}">
        <p14:creationId xmlns:p14="http://schemas.microsoft.com/office/powerpoint/2010/main" val="2117627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12</a:t>
            </a:fld>
            <a:endParaRPr lang="es-ES"/>
          </a:p>
        </p:txBody>
      </p:sp>
    </p:spTree>
    <p:extLst>
      <p:ext uri="{BB962C8B-B14F-4D97-AF65-F5344CB8AC3E}">
        <p14:creationId xmlns:p14="http://schemas.microsoft.com/office/powerpoint/2010/main" val="3310962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13</a:t>
            </a:fld>
            <a:endParaRPr lang="es-ES"/>
          </a:p>
        </p:txBody>
      </p:sp>
    </p:spTree>
    <p:extLst>
      <p:ext uri="{BB962C8B-B14F-4D97-AF65-F5344CB8AC3E}">
        <p14:creationId xmlns:p14="http://schemas.microsoft.com/office/powerpoint/2010/main" val="2849296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14</a:t>
            </a:fld>
            <a:endParaRPr lang="es-ES"/>
          </a:p>
        </p:txBody>
      </p:sp>
    </p:spTree>
    <p:extLst>
      <p:ext uri="{BB962C8B-B14F-4D97-AF65-F5344CB8AC3E}">
        <p14:creationId xmlns:p14="http://schemas.microsoft.com/office/powerpoint/2010/main" val="3022476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15</a:t>
            </a:fld>
            <a:endParaRPr lang="es-ES"/>
          </a:p>
        </p:txBody>
      </p:sp>
    </p:spTree>
    <p:extLst>
      <p:ext uri="{BB962C8B-B14F-4D97-AF65-F5344CB8AC3E}">
        <p14:creationId xmlns:p14="http://schemas.microsoft.com/office/powerpoint/2010/main" val="3962990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16</a:t>
            </a:fld>
            <a:endParaRPr lang="es-ES"/>
          </a:p>
        </p:txBody>
      </p:sp>
    </p:spTree>
    <p:extLst>
      <p:ext uri="{BB962C8B-B14F-4D97-AF65-F5344CB8AC3E}">
        <p14:creationId xmlns:p14="http://schemas.microsoft.com/office/powerpoint/2010/main" val="117779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17</a:t>
            </a:fld>
            <a:endParaRPr lang="es-ES"/>
          </a:p>
        </p:txBody>
      </p:sp>
    </p:spTree>
    <p:extLst>
      <p:ext uri="{BB962C8B-B14F-4D97-AF65-F5344CB8AC3E}">
        <p14:creationId xmlns:p14="http://schemas.microsoft.com/office/powerpoint/2010/main" val="7889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18</a:t>
            </a:fld>
            <a:endParaRPr lang="es-ES"/>
          </a:p>
        </p:txBody>
      </p:sp>
    </p:spTree>
    <p:extLst>
      <p:ext uri="{BB962C8B-B14F-4D97-AF65-F5344CB8AC3E}">
        <p14:creationId xmlns:p14="http://schemas.microsoft.com/office/powerpoint/2010/main" val="39418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19</a:t>
            </a:fld>
            <a:endParaRPr lang="es-CO"/>
          </a:p>
        </p:txBody>
      </p:sp>
    </p:spTree>
    <p:extLst>
      <p:ext uri="{BB962C8B-B14F-4D97-AF65-F5344CB8AC3E}">
        <p14:creationId xmlns:p14="http://schemas.microsoft.com/office/powerpoint/2010/main" val="114568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2</a:t>
            </a:fld>
            <a:endParaRPr lang="es-CO"/>
          </a:p>
        </p:txBody>
      </p:sp>
    </p:spTree>
    <p:extLst>
      <p:ext uri="{BB962C8B-B14F-4D97-AF65-F5344CB8AC3E}">
        <p14:creationId xmlns:p14="http://schemas.microsoft.com/office/powerpoint/2010/main" val="1949536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20</a:t>
            </a:fld>
            <a:endParaRPr lang="es-ES"/>
          </a:p>
        </p:txBody>
      </p:sp>
    </p:spTree>
    <p:extLst>
      <p:ext uri="{BB962C8B-B14F-4D97-AF65-F5344CB8AC3E}">
        <p14:creationId xmlns:p14="http://schemas.microsoft.com/office/powerpoint/2010/main" val="1422440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21</a:t>
            </a:fld>
            <a:endParaRPr lang="es-ES"/>
          </a:p>
        </p:txBody>
      </p:sp>
    </p:spTree>
    <p:extLst>
      <p:ext uri="{BB962C8B-B14F-4D97-AF65-F5344CB8AC3E}">
        <p14:creationId xmlns:p14="http://schemas.microsoft.com/office/powerpoint/2010/main" val="1618127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22</a:t>
            </a:fld>
            <a:endParaRPr lang="es-ES"/>
          </a:p>
        </p:txBody>
      </p:sp>
    </p:spTree>
    <p:extLst>
      <p:ext uri="{BB962C8B-B14F-4D97-AF65-F5344CB8AC3E}">
        <p14:creationId xmlns:p14="http://schemas.microsoft.com/office/powerpoint/2010/main" val="1852231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FF1DC31-9DF6-4E87-BB41-49CE280BEA01}" type="slidenum">
              <a:rPr lang="es-CO" smtClean="0"/>
              <a:pPr/>
              <a:t>23</a:t>
            </a:fld>
            <a:endParaRPr lang="es-CO"/>
          </a:p>
        </p:txBody>
      </p:sp>
    </p:spTree>
    <p:extLst>
      <p:ext uri="{BB962C8B-B14F-4D97-AF65-F5344CB8AC3E}">
        <p14:creationId xmlns:p14="http://schemas.microsoft.com/office/powerpoint/2010/main" val="196185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3</a:t>
            </a:fld>
            <a:endParaRPr lang="es-ES"/>
          </a:p>
        </p:txBody>
      </p:sp>
    </p:spTree>
    <p:extLst>
      <p:ext uri="{BB962C8B-B14F-4D97-AF65-F5344CB8AC3E}">
        <p14:creationId xmlns:p14="http://schemas.microsoft.com/office/powerpoint/2010/main" val="148775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4</a:t>
            </a:fld>
            <a:endParaRPr lang="es-ES"/>
          </a:p>
        </p:txBody>
      </p:sp>
    </p:spTree>
    <p:extLst>
      <p:ext uri="{BB962C8B-B14F-4D97-AF65-F5344CB8AC3E}">
        <p14:creationId xmlns:p14="http://schemas.microsoft.com/office/powerpoint/2010/main" val="2180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5</a:t>
            </a:fld>
            <a:endParaRPr lang="es-ES"/>
          </a:p>
        </p:txBody>
      </p:sp>
    </p:spTree>
    <p:extLst>
      <p:ext uri="{BB962C8B-B14F-4D97-AF65-F5344CB8AC3E}">
        <p14:creationId xmlns:p14="http://schemas.microsoft.com/office/powerpoint/2010/main" val="23433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6</a:t>
            </a:fld>
            <a:endParaRPr lang="es-ES"/>
          </a:p>
        </p:txBody>
      </p:sp>
    </p:spTree>
    <p:extLst>
      <p:ext uri="{BB962C8B-B14F-4D97-AF65-F5344CB8AC3E}">
        <p14:creationId xmlns:p14="http://schemas.microsoft.com/office/powerpoint/2010/main" val="416027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7</a:t>
            </a:fld>
            <a:endParaRPr lang="es-CO"/>
          </a:p>
        </p:txBody>
      </p:sp>
    </p:spTree>
    <p:extLst>
      <p:ext uri="{BB962C8B-B14F-4D97-AF65-F5344CB8AC3E}">
        <p14:creationId xmlns:p14="http://schemas.microsoft.com/office/powerpoint/2010/main" val="317233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8</a:t>
            </a:fld>
            <a:endParaRPr lang="es-ES"/>
          </a:p>
        </p:txBody>
      </p:sp>
    </p:spTree>
    <p:extLst>
      <p:ext uri="{BB962C8B-B14F-4D97-AF65-F5344CB8AC3E}">
        <p14:creationId xmlns:p14="http://schemas.microsoft.com/office/powerpoint/2010/main" val="413156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9</a:t>
            </a:fld>
            <a:endParaRPr lang="es-ES"/>
          </a:p>
        </p:txBody>
      </p:sp>
    </p:spTree>
    <p:extLst>
      <p:ext uri="{BB962C8B-B14F-4D97-AF65-F5344CB8AC3E}">
        <p14:creationId xmlns:p14="http://schemas.microsoft.com/office/powerpoint/2010/main" val="1675085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1/31/2022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1/31/2022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5981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1/31/2022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1210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1/31/2022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pPr/>
              <a:t>1/31/2022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pPr/>
              <a:t>1/31/2022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pPr/>
              <a:t>1/31/2022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FF54713-5269-4F50-8B2F-CA7ED317C641}" type="datetimeFigureOut">
              <a:rPr lang="en-US" smtClean="0"/>
              <a:pPr/>
              <a:t>1/31/2022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F54713-5269-4F50-8B2F-CA7ED317C641}" type="datetimeFigureOut">
              <a:rPr lang="en-US" smtClean="0"/>
              <a:pPr/>
              <a:t>1/31/2022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1/31/2022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19042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1/31/2022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341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838200" y="64836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54713-5269-4F50-8B2F-CA7ED317C641}" type="datetimeFigureOut">
              <a:rPr lang="en-US" smtClean="0"/>
              <a:pPr/>
              <a:t>1/31/2022</a:t>
            </a:fld>
            <a:endParaRPr lang="en-US"/>
          </a:p>
        </p:txBody>
      </p:sp>
      <p:sp>
        <p:nvSpPr>
          <p:cNvPr id="5" name="Marcador de pie de página 4"/>
          <p:cNvSpPr>
            <a:spLocks noGrp="1"/>
          </p:cNvSpPr>
          <p:nvPr>
            <p:ph type="ftr" sz="quarter" idx="3"/>
          </p:nvPr>
        </p:nvSpPr>
        <p:spPr>
          <a:xfrm>
            <a:off x="4038600" y="64836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4836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FF117-CA8F-4489-8F53-44BE72E1A5B7}" type="slidenum">
              <a:rPr lang="en-US" smtClean="0"/>
              <a:pPr/>
              <a:t>‹Nº›</a:t>
            </a:fld>
            <a:endParaRPr lang="en-US"/>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b="0" kern="1200">
          <a:solidFill>
            <a:schemeClr val="accent1">
              <a:lumMod val="50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5" y="2414575"/>
            <a:ext cx="6087595" cy="2554545"/>
          </a:xfrm>
          <a:prstGeom prst="rect">
            <a:avLst/>
          </a:prstGeom>
          <a:noFill/>
        </p:spPr>
        <p:txBody>
          <a:bodyPr wrap="square" rtlCol="0">
            <a:spAutoFit/>
          </a:bodyPr>
          <a:lstStyle/>
          <a:p>
            <a:r>
              <a:rPr lang="es-ES" sz="3200" dirty="0">
                <a:solidFill>
                  <a:prstClr val="white"/>
                </a:solidFill>
                <a:latin typeface="Arial Black" panose="020B0A04020102020204" pitchFamily="34" charset="0"/>
              </a:rPr>
              <a:t>Mercado laboral</a:t>
            </a:r>
            <a:br>
              <a:rPr lang="es-ES" sz="3200" dirty="0">
                <a:solidFill>
                  <a:prstClr val="white"/>
                </a:solidFill>
                <a:latin typeface="Arial Black" panose="020B0A04020102020204" pitchFamily="34" charset="0"/>
              </a:rPr>
            </a:br>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Total 2021</a:t>
            </a:r>
          </a:p>
          <a:p>
            <a:r>
              <a:rPr lang="es-ES" sz="2400" dirty="0">
                <a:solidFill>
                  <a:prstClr val="white"/>
                </a:solidFill>
                <a:latin typeface="Arial Black" panose="020B0A04020102020204" pitchFamily="34" charset="0"/>
              </a:rPr>
              <a:t>Diciembre de 2021</a:t>
            </a:r>
          </a:p>
          <a:p>
            <a:r>
              <a:rPr lang="es-ES" sz="2400" dirty="0">
                <a:solidFill>
                  <a:prstClr val="white"/>
                </a:solidFill>
                <a:latin typeface="Arial Black" panose="020B0A04020102020204" pitchFamily="34" charset="0"/>
              </a:rPr>
              <a:t>Trimestre móvil </a:t>
            </a:r>
          </a:p>
          <a:p>
            <a:r>
              <a:rPr lang="es-ES" sz="2400" dirty="0">
                <a:solidFill>
                  <a:prstClr val="white"/>
                </a:solidFill>
                <a:latin typeface="Arial Black" panose="020B0A04020102020204" pitchFamily="34" charset="0"/>
              </a:rPr>
              <a:t>Octubre 2021 – diciembre 2021</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31 de enero de 2021</a:t>
            </a:r>
          </a:p>
        </p:txBody>
      </p:sp>
    </p:spTree>
    <p:extLst>
      <p:ext uri="{BB962C8B-B14F-4D97-AF65-F5344CB8AC3E}">
        <p14:creationId xmlns:p14="http://schemas.microsoft.com/office/powerpoint/2010/main" val="348994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393318"/>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principales indicadores del mercado laboral en los centros poblados y rural disperso en diciembre (2020-2021)</a:t>
            </a:r>
          </a:p>
        </p:txBody>
      </p:sp>
      <p:sp>
        <p:nvSpPr>
          <p:cNvPr id="16" name="Rectángulo 15">
            <a:extLst>
              <a:ext uri="{FF2B5EF4-FFF2-40B4-BE49-F238E27FC236}">
                <a16:creationId xmlns:a16="http://schemas.microsoft.com/office/drawing/2014/main" id="{E2D86EF3-4A51-484F-BD0B-078C49634AE4}"/>
              </a:ext>
            </a:extLst>
          </p:cNvPr>
          <p:cNvSpPr/>
          <p:nvPr/>
        </p:nvSpPr>
        <p:spPr>
          <a:xfrm>
            <a:off x="0" y="6544389"/>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B705431B-FF9F-46D3-839F-0E7E7F665407}"/>
              </a:ext>
            </a:extLst>
          </p:cNvPr>
          <p:cNvSpPr/>
          <p:nvPr/>
        </p:nvSpPr>
        <p:spPr>
          <a:xfrm>
            <a:off x="2144104" y="4965832"/>
            <a:ext cx="9905123" cy="1754326"/>
          </a:xfrm>
          <a:prstGeom prst="rect">
            <a:avLst/>
          </a:prstGeom>
        </p:spPr>
        <p:txBody>
          <a:bodyPr wrap="square">
            <a:spAutoFit/>
          </a:bodyPr>
          <a:lstStyle/>
          <a:p>
            <a:pPr marL="285750" indent="-285750" algn="just">
              <a:buFont typeface="Arial" panose="020B0604020202020204" pitchFamily="34" charset="0"/>
              <a:buChar char="•"/>
            </a:pPr>
            <a:r>
              <a:rPr lang="es-MX" dirty="0">
                <a:solidFill>
                  <a:srgbClr val="27689D"/>
                </a:solidFill>
                <a:ea typeface="Calibri" panose="020F0502020204030204" pitchFamily="34" charset="0"/>
                <a:cs typeface="Arial" panose="020B0604020202020204" pitchFamily="34" charset="0"/>
              </a:rPr>
              <a:t>En diciembre, </a:t>
            </a:r>
            <a:r>
              <a:rPr lang="es-MX" b="1" dirty="0">
                <a:solidFill>
                  <a:srgbClr val="27689D"/>
                </a:solidFill>
                <a:ea typeface="Calibri" panose="020F0502020204030204" pitchFamily="34" charset="0"/>
                <a:cs typeface="Arial" panose="020B0604020202020204" pitchFamily="34" charset="0"/>
              </a:rPr>
              <a:t>la tasa de desempleo en el sector rural fue de 6,3%</a:t>
            </a:r>
            <a:r>
              <a:rPr lang="es-MX" dirty="0">
                <a:solidFill>
                  <a:srgbClr val="27689D"/>
                </a:solidFill>
                <a:ea typeface="Calibri" panose="020F0502020204030204" pitchFamily="34" charset="0"/>
                <a:cs typeface="Arial" panose="020B0604020202020204" pitchFamily="34" charset="0"/>
              </a:rPr>
              <a:t>, lo que representó una </a:t>
            </a:r>
            <a:r>
              <a:rPr lang="es-MX" b="1" dirty="0">
                <a:solidFill>
                  <a:srgbClr val="27689D"/>
                </a:solidFill>
                <a:ea typeface="Calibri" panose="020F0502020204030204" pitchFamily="34" charset="0"/>
                <a:cs typeface="Arial" panose="020B0604020202020204" pitchFamily="34" charset="0"/>
              </a:rPr>
              <a:t>disminución de 0,6 puntos porcentuales</a:t>
            </a:r>
            <a:r>
              <a:rPr lang="es-MX" dirty="0">
                <a:solidFill>
                  <a:srgbClr val="27689D"/>
                </a:solidFill>
                <a:ea typeface="Calibri" panose="020F0502020204030204" pitchFamily="34" charset="0"/>
                <a:cs typeface="Arial" panose="020B0604020202020204" pitchFamily="34" charset="0"/>
              </a:rPr>
              <a:t> en comparación con la misma tasa presentada en diciembre de 2020 (6,9%) </a:t>
            </a:r>
            <a:r>
              <a:rPr lang="es-MX" b="1" dirty="0">
                <a:solidFill>
                  <a:srgbClr val="27689D"/>
                </a:solidFill>
                <a:ea typeface="Calibri" panose="020F0502020204030204" pitchFamily="34" charset="0"/>
                <a:cs typeface="Arial" panose="020B0604020202020204" pitchFamily="34" charset="0"/>
              </a:rPr>
              <a:t>y un aumento de 1,2 puntos porcentuales con respecto a la tasa de desempleo presentada en diciembre de 2019 (5,1%).</a:t>
            </a:r>
          </a:p>
          <a:p>
            <a:pPr marL="285750" indent="-285750" algn="just">
              <a:buFont typeface="Arial" panose="020B0604020202020204" pitchFamily="34" charset="0"/>
              <a:buChar char="•"/>
            </a:pPr>
            <a:r>
              <a:rPr lang="es-MX" dirty="0">
                <a:solidFill>
                  <a:srgbClr val="27689D"/>
                </a:solidFill>
                <a:latin typeface="+mj-lt"/>
                <a:ea typeface="Calibri" panose="020F0502020204030204" pitchFamily="34" charset="0"/>
                <a:cs typeface="Arial" panose="020B0604020202020204" pitchFamily="34" charset="0"/>
              </a:rPr>
              <a:t>En diciembre, la población ocupada en el sector rural </a:t>
            </a:r>
            <a:r>
              <a:rPr lang="es-MX" b="1" dirty="0">
                <a:solidFill>
                  <a:srgbClr val="27689D"/>
                </a:solidFill>
                <a:latin typeface="+mj-lt"/>
                <a:ea typeface="Calibri" panose="020F0502020204030204" pitchFamily="34" charset="0"/>
                <a:cs typeface="Arial" panose="020B0604020202020204" pitchFamily="34" charset="0"/>
              </a:rPr>
              <a:t>disminuyó en 46 mil personas </a:t>
            </a:r>
            <a:r>
              <a:rPr lang="es-MX" dirty="0">
                <a:solidFill>
                  <a:srgbClr val="27689D"/>
                </a:solidFill>
                <a:latin typeface="+mj-lt"/>
                <a:ea typeface="Calibri" panose="020F0502020204030204" pitchFamily="34" charset="0"/>
                <a:cs typeface="Arial" panose="020B0604020202020204" pitchFamily="34" charset="0"/>
              </a:rPr>
              <a:t>con respecto a diciembre de 2020.</a:t>
            </a:r>
            <a:endParaRPr lang="es-MX" b="1" dirty="0">
              <a:solidFill>
                <a:srgbClr val="27689D"/>
              </a:solidFill>
              <a:latin typeface="+mj-lt"/>
              <a:ea typeface="Calibri" panose="020F0502020204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3BF157F4-22D7-48A6-B8D2-E536DE1DAC1A}"/>
              </a:ext>
            </a:extLst>
          </p:cNvPr>
          <p:cNvSpPr/>
          <p:nvPr/>
        </p:nvSpPr>
        <p:spPr>
          <a:xfrm>
            <a:off x="114737" y="3852641"/>
            <a:ext cx="5711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5" name="Tabla 4">
            <a:extLst>
              <a:ext uri="{FF2B5EF4-FFF2-40B4-BE49-F238E27FC236}">
                <a16:creationId xmlns:a16="http://schemas.microsoft.com/office/drawing/2014/main" id="{81AA2354-80B2-48F7-82A9-6B0851F06B9A}"/>
              </a:ext>
            </a:extLst>
          </p:cNvPr>
          <p:cNvGraphicFramePr>
            <a:graphicFrameLocks noGrp="1"/>
          </p:cNvGraphicFramePr>
          <p:nvPr>
            <p:extLst>
              <p:ext uri="{D42A27DB-BD31-4B8C-83A1-F6EECF244321}">
                <p14:modId xmlns:p14="http://schemas.microsoft.com/office/powerpoint/2010/main" val="237439488"/>
              </p:ext>
            </p:extLst>
          </p:nvPr>
        </p:nvGraphicFramePr>
        <p:xfrm>
          <a:off x="93310" y="1797064"/>
          <a:ext cx="6048000" cy="2105181"/>
        </p:xfrm>
        <a:graphic>
          <a:graphicData uri="http://schemas.openxmlformats.org/drawingml/2006/table">
            <a:tbl>
              <a:tblPr/>
              <a:tblGrid>
                <a:gridCol w="3710889">
                  <a:extLst>
                    <a:ext uri="{9D8B030D-6E8A-4147-A177-3AD203B41FA5}">
                      <a16:colId xmlns:a16="http://schemas.microsoft.com/office/drawing/2014/main" val="2688722200"/>
                    </a:ext>
                  </a:extLst>
                </a:gridCol>
                <a:gridCol w="779037">
                  <a:extLst>
                    <a:ext uri="{9D8B030D-6E8A-4147-A177-3AD203B41FA5}">
                      <a16:colId xmlns:a16="http://schemas.microsoft.com/office/drawing/2014/main" val="2316560644"/>
                    </a:ext>
                  </a:extLst>
                </a:gridCol>
                <a:gridCol w="779037">
                  <a:extLst>
                    <a:ext uri="{9D8B030D-6E8A-4147-A177-3AD203B41FA5}">
                      <a16:colId xmlns:a16="http://schemas.microsoft.com/office/drawing/2014/main" val="284198805"/>
                    </a:ext>
                  </a:extLst>
                </a:gridCol>
                <a:gridCol w="779037">
                  <a:extLst>
                    <a:ext uri="{9D8B030D-6E8A-4147-A177-3AD203B41FA5}">
                      <a16:colId xmlns:a16="http://schemas.microsoft.com/office/drawing/2014/main" val="1610604703"/>
                    </a:ext>
                  </a:extLst>
                </a:gridCol>
              </a:tblGrid>
              <a:tr h="331626">
                <a:tc>
                  <a:txBody>
                    <a:bodyPr/>
                    <a:lstStyle/>
                    <a:p>
                      <a:pPr algn="l" fontAlgn="ctr"/>
                      <a:r>
                        <a:rPr lang="es-CO" sz="1000" b="1" i="0" u="none" strike="noStrike" dirty="0">
                          <a:solidFill>
                            <a:srgbClr val="1F4E78"/>
                          </a:solidFill>
                          <a:effectLst/>
                          <a:latin typeface="Arial" panose="020B0604020202020204" pitchFamily="34" charset="0"/>
                        </a:rPr>
                        <a:t>Concepto</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dirty="0">
                          <a:solidFill>
                            <a:srgbClr val="1F4E78"/>
                          </a:solidFill>
                          <a:effectLst/>
                          <a:latin typeface="Arial" panose="020B0604020202020204" pitchFamily="34" charset="0"/>
                        </a:rPr>
                        <a:t>Diciembre 2020</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dirty="0">
                          <a:solidFill>
                            <a:srgbClr val="1F4E78"/>
                          </a:solidFill>
                          <a:effectLst/>
                          <a:latin typeface="Arial" panose="020B0604020202020204" pitchFamily="34" charset="0"/>
                        </a:rPr>
                        <a:t>Diciembre 2021</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a:solidFill>
                            <a:srgbClr val="1F4E78"/>
                          </a:solidFill>
                          <a:effectLst/>
                          <a:latin typeface="Arial" panose="020B0604020202020204" pitchFamily="34" charset="0"/>
                        </a:rPr>
                        <a:t>Variación absoluta</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50404950"/>
                  </a:ext>
                </a:extLst>
              </a:tr>
              <a:tr h="190500">
                <a:tc>
                  <a:txBody>
                    <a:bodyPr/>
                    <a:lstStyle/>
                    <a:p>
                      <a:pPr algn="l" rtl="0" fontAlgn="ctr"/>
                      <a:r>
                        <a:rPr lang="es-CO" sz="1600" b="1" i="0" u="none" strike="noStrike">
                          <a:solidFill>
                            <a:srgbClr val="1F4E78"/>
                          </a:solidFill>
                          <a:effectLst/>
                          <a:latin typeface="Arial" panose="020B0604020202020204" pitchFamily="34" charset="0"/>
                        </a:rPr>
                        <a:t>Población económicamente activa</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5.112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5.034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78 </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extLst>
                  <a:ext uri="{0D108BD9-81ED-4DB2-BD59-A6C34878D82A}">
                    <a16:rowId xmlns:a16="http://schemas.microsoft.com/office/drawing/2014/main" val="1697582499"/>
                  </a:ext>
                </a:extLst>
              </a:tr>
              <a:tr h="190500">
                <a:tc>
                  <a:txBody>
                    <a:bodyPr/>
                    <a:lstStyle/>
                    <a:p>
                      <a:pPr algn="l" rtl="0" fontAlgn="ctr"/>
                      <a:r>
                        <a:rPr lang="es-CO" sz="1600" b="1" i="0" u="none" strike="noStrike">
                          <a:solidFill>
                            <a:srgbClr val="1F4E78"/>
                          </a:solidFill>
                          <a:effectLst/>
                          <a:latin typeface="Arial" panose="020B0604020202020204" pitchFamily="34" charset="0"/>
                        </a:rPr>
                        <a:t>Ocupados</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4.760</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4.714</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-46</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991251538"/>
                  </a:ext>
                </a:extLst>
              </a:tr>
              <a:tr h="190500">
                <a:tc>
                  <a:txBody>
                    <a:bodyPr/>
                    <a:lstStyle/>
                    <a:p>
                      <a:pPr algn="l" rtl="0" fontAlgn="ctr"/>
                      <a:r>
                        <a:rPr lang="es-CO" sz="1600" b="1" i="0" u="none" strike="noStrike" dirty="0">
                          <a:solidFill>
                            <a:srgbClr val="1F4E78"/>
                          </a:solidFill>
                          <a:effectLst/>
                          <a:latin typeface="Arial" panose="020B0604020202020204" pitchFamily="34" charset="0"/>
                        </a:rPr>
                        <a:t>Desocupados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352</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320</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-32</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2470008982"/>
                  </a:ext>
                </a:extLst>
              </a:tr>
              <a:tr h="190500">
                <a:tc>
                  <a:txBody>
                    <a:bodyPr/>
                    <a:lstStyle/>
                    <a:p>
                      <a:pPr algn="l" rtl="0" fontAlgn="ctr"/>
                      <a:r>
                        <a:rPr lang="es-CO" sz="1600" b="1" i="0" u="none" strike="noStrike" dirty="0">
                          <a:solidFill>
                            <a:srgbClr val="1F4E78"/>
                          </a:solidFill>
                          <a:effectLst/>
                          <a:latin typeface="Arial" panose="020B0604020202020204" pitchFamily="34" charset="0"/>
                        </a:rPr>
                        <a:t>Inactivos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3.878</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3.871</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-7</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838238447"/>
                  </a:ext>
                </a:extLst>
              </a:tr>
              <a:tr h="190500">
                <a:tc>
                  <a:txBody>
                    <a:bodyPr/>
                    <a:lstStyle/>
                    <a:p>
                      <a:pPr algn="l" rtl="0" fontAlgn="ctr"/>
                      <a:r>
                        <a:rPr lang="es-CO" sz="1600" b="1" i="0" u="none" strike="noStrike" dirty="0">
                          <a:solidFill>
                            <a:srgbClr val="1F4E78"/>
                          </a:solidFill>
                          <a:effectLst/>
                          <a:latin typeface="Arial" panose="020B0604020202020204" pitchFamily="34" charset="0"/>
                        </a:rPr>
                        <a:t>Tasa de desempleo – TD (%)</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6,9</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6,3</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-0,6</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3401195030"/>
                  </a:ext>
                </a:extLst>
              </a:tr>
              <a:tr h="116598">
                <a:tc>
                  <a:txBody>
                    <a:bodyPr/>
                    <a:lstStyle/>
                    <a:p>
                      <a:pPr algn="l" rtl="0" fontAlgn="ctr"/>
                      <a:r>
                        <a:rPr lang="es-CO" sz="1600" b="1" i="0" u="none" strike="noStrike" dirty="0">
                          <a:solidFill>
                            <a:srgbClr val="1F4E78"/>
                          </a:solidFill>
                          <a:effectLst/>
                          <a:latin typeface="Arial" panose="020B0604020202020204" pitchFamily="34" charset="0"/>
                        </a:rPr>
                        <a:t>Tasa de ocupación – TO (%)</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53,9</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52,9</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-1,0</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985355350"/>
                  </a:ext>
                </a:extLst>
              </a:tr>
              <a:tr h="190500">
                <a:tc>
                  <a:txBody>
                    <a:bodyPr/>
                    <a:lstStyle/>
                    <a:p>
                      <a:pPr algn="l" rtl="0" fontAlgn="ctr"/>
                      <a:r>
                        <a:rPr lang="es-CO" sz="1600" b="1" i="0" u="none" strike="noStrike" dirty="0">
                          <a:solidFill>
                            <a:srgbClr val="1F4E78"/>
                          </a:solidFill>
                          <a:effectLst/>
                          <a:latin typeface="Arial" panose="020B0604020202020204" pitchFamily="34" charset="0"/>
                        </a:rPr>
                        <a:t>Tasa global de participación –TGP (%)</a:t>
                      </a:r>
                    </a:p>
                  </a:txBody>
                  <a:tcPr marL="9525" marR="9525" marT="9525"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dirty="0">
                          <a:solidFill>
                            <a:srgbClr val="1F4E78"/>
                          </a:solidFill>
                          <a:effectLst/>
                          <a:latin typeface="Arial" panose="020B0604020202020204" pitchFamily="34" charset="0"/>
                        </a:rPr>
                        <a:t>57,9</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56,5</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dirty="0">
                          <a:solidFill>
                            <a:srgbClr val="1F4E78"/>
                          </a:solidFill>
                          <a:effectLst/>
                          <a:latin typeface="Arial" panose="020B0604020202020204" pitchFamily="34" charset="0"/>
                        </a:rPr>
                        <a:t>-1,4</a:t>
                      </a:r>
                    </a:p>
                  </a:txBody>
                  <a:tcPr marL="9525" marR="9525" marT="9525"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77560202"/>
                  </a:ext>
                </a:extLst>
              </a:tr>
            </a:tbl>
          </a:graphicData>
        </a:graphic>
      </p:graphicFrame>
      <p:graphicFrame>
        <p:nvGraphicFramePr>
          <p:cNvPr id="12" name="Gráfico 11">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2607323965"/>
              </p:ext>
            </p:extLst>
          </p:nvPr>
        </p:nvGraphicFramePr>
        <p:xfrm>
          <a:off x="6149820" y="1112346"/>
          <a:ext cx="6042180" cy="3783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685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31 de enero de 2021</a:t>
            </a:r>
          </a:p>
        </p:txBody>
      </p:sp>
      <p:sp>
        <p:nvSpPr>
          <p:cNvPr id="4" name="CuadroTexto 3">
            <a:extLst>
              <a:ext uri="{FF2B5EF4-FFF2-40B4-BE49-F238E27FC236}">
                <a16:creationId xmlns:a16="http://schemas.microsoft.com/office/drawing/2014/main" id="{82A4DE28-2F8F-4F65-8CB1-CB9E6A04E923}"/>
              </a:ext>
            </a:extLst>
          </p:cNvPr>
          <p:cNvSpPr txBox="1"/>
          <p:nvPr/>
        </p:nvSpPr>
        <p:spPr>
          <a:xfrm>
            <a:off x="281674" y="3118768"/>
            <a:ext cx="6087595" cy="1938992"/>
          </a:xfrm>
          <a:prstGeom prst="rect">
            <a:avLst/>
          </a:prstGeom>
          <a:noFill/>
        </p:spPr>
        <p:txBody>
          <a:bodyPr wrap="square" rtlCol="0">
            <a:spAutoFit/>
          </a:bodyPr>
          <a:lstStyle/>
          <a:p>
            <a:r>
              <a:rPr lang="es-ES" sz="3200" dirty="0">
                <a:solidFill>
                  <a:prstClr val="white"/>
                </a:solidFill>
                <a:latin typeface="Arial Black" panose="020B0A04020102020204" pitchFamily="34" charset="0"/>
              </a:rPr>
              <a:t>Trimestre móvil </a:t>
            </a:r>
          </a:p>
          <a:p>
            <a:r>
              <a:rPr lang="es-ES" sz="3200" dirty="0">
                <a:solidFill>
                  <a:prstClr val="white"/>
                </a:solidFill>
                <a:latin typeface="Arial Black" panose="020B0A04020102020204" pitchFamily="34" charset="0"/>
              </a:rPr>
              <a:t>Octubre-diciembre de 2021</a:t>
            </a:r>
            <a:br>
              <a:rPr lang="es-ES" sz="3200" dirty="0">
                <a:solidFill>
                  <a:prstClr val="white"/>
                </a:solidFill>
                <a:latin typeface="Arial Black" panose="020B0A04020102020204" pitchFamily="34" charset="0"/>
              </a:rPr>
            </a:br>
            <a:endParaRPr lang="es-ES" sz="240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43916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total nacional, cabeceras y rural </a:t>
            </a:r>
          </a:p>
          <a:p>
            <a:pPr algn="ctr">
              <a:lnSpc>
                <a:spcPct val="100000"/>
              </a:lnSpc>
              <a:spcBef>
                <a:spcPct val="0"/>
              </a:spcBef>
              <a:buClrTx/>
              <a:buSzTx/>
              <a:buNone/>
            </a:pPr>
            <a:r>
              <a:rPr lang="es-ES" altLang="es-CO" sz="2400" b="1" dirty="0">
                <a:solidFill>
                  <a:srgbClr val="395F9B"/>
                </a:solidFill>
                <a:latin typeface="+mn-lt"/>
                <a:ea typeface="+mn-ea"/>
                <a:cs typeface="+mn-cs"/>
              </a:rPr>
              <a:t>Trimestre móvil octubre – diciembre (2001-2021)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20047" y="5196046"/>
            <a:ext cx="2030020"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a:t>
            </a:r>
            <a:endParaRPr lang="es-CO"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1429410" y="5479748"/>
            <a:ext cx="1095243"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11,2%</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2524653" y="5274908"/>
            <a:ext cx="3461521"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2,6 p.p</a:t>
            </a:r>
          </a:p>
          <a:p>
            <a:r>
              <a:rPr lang="es-CO" b="1" dirty="0">
                <a:solidFill>
                  <a:srgbClr val="27689D"/>
                </a:solidFill>
                <a:ea typeface="Calibri" panose="020F0502020204030204" pitchFamily="34" charset="0"/>
                <a:cs typeface="Arial" panose="020B0604020202020204" pitchFamily="34" charset="0"/>
              </a:rPr>
              <a:t>a la tasa del mismo trimestre un año atrás (13,8%)</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021616" y="522751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2C2D054A-CB9D-4969-9533-9DAC201BD6C0}"/>
              </a:ext>
            </a:extLst>
          </p:cNvPr>
          <p:cNvSpPr/>
          <p:nvPr/>
        </p:nvSpPr>
        <p:spPr>
          <a:xfrm>
            <a:off x="6259744" y="5265726"/>
            <a:ext cx="1591481"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rural</a:t>
            </a:r>
            <a:endParaRPr lang="es-CO" dirty="0">
              <a:latin typeface="+mj-lt"/>
              <a:cs typeface="Arial" panose="020B0604020202020204" pitchFamily="34" charset="0"/>
            </a:endParaRPr>
          </a:p>
        </p:txBody>
      </p:sp>
      <p:sp>
        <p:nvSpPr>
          <p:cNvPr id="26" name="Rectángulo 25">
            <a:extLst>
              <a:ext uri="{FF2B5EF4-FFF2-40B4-BE49-F238E27FC236}">
                <a16:creationId xmlns:a16="http://schemas.microsoft.com/office/drawing/2014/main" id="{7E3EB898-F77B-41D8-8631-7FAAB1CA6C44}"/>
              </a:ext>
            </a:extLst>
          </p:cNvPr>
          <p:cNvSpPr/>
          <p:nvPr/>
        </p:nvSpPr>
        <p:spPr>
          <a:xfrm>
            <a:off x="7601940" y="5482342"/>
            <a:ext cx="951026"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6,6%</a:t>
            </a:r>
            <a:endParaRPr lang="es-CO" sz="2400" b="1" dirty="0">
              <a:solidFill>
                <a:srgbClr val="00B050"/>
              </a:solidFill>
              <a:latin typeface="+mj-lt"/>
              <a:cs typeface="Arial" panose="020B0604020202020204" pitchFamily="34" charset="0"/>
            </a:endParaRPr>
          </a:p>
        </p:txBody>
      </p:sp>
      <p:sp>
        <p:nvSpPr>
          <p:cNvPr id="27" name="Rectángulo 26">
            <a:extLst>
              <a:ext uri="{FF2B5EF4-FFF2-40B4-BE49-F238E27FC236}">
                <a16:creationId xmlns:a16="http://schemas.microsoft.com/office/drawing/2014/main" id="{57715B8D-A7FE-4CAC-8D24-DCB4DCE6AC7A}"/>
              </a:ext>
            </a:extLst>
          </p:cNvPr>
          <p:cNvSpPr/>
          <p:nvPr/>
        </p:nvSpPr>
        <p:spPr>
          <a:xfrm>
            <a:off x="8813602" y="5282930"/>
            <a:ext cx="3378397"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0,6 p.p </a:t>
            </a:r>
          </a:p>
          <a:p>
            <a:r>
              <a:rPr lang="es-CO" b="1" dirty="0">
                <a:solidFill>
                  <a:srgbClr val="27689D"/>
                </a:solidFill>
                <a:ea typeface="Calibri" panose="020F0502020204030204" pitchFamily="34" charset="0"/>
                <a:cs typeface="Arial" panose="020B0604020202020204" pitchFamily="34" charset="0"/>
              </a:rPr>
              <a:t>a la tasa del mismo trimestre un año atrás (7,1%)</a:t>
            </a:r>
            <a:endParaRPr lang="es-CO" b="1" dirty="0">
              <a:solidFill>
                <a:srgbClr val="27689D"/>
              </a:solidFill>
              <a:cs typeface="Arial" panose="020B060402020202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13" name="Gráfico 12">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3803342652"/>
              </p:ext>
            </p:extLst>
          </p:nvPr>
        </p:nvGraphicFramePr>
        <p:xfrm>
          <a:off x="315368" y="939037"/>
          <a:ext cx="11561264" cy="4364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865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47145" y="460244"/>
            <a:ext cx="12433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n-lt"/>
                <a:ea typeface="+mn-ea"/>
                <a:cs typeface="+mn-cs"/>
              </a:rPr>
              <a:t>Total nacional (miles de personas) trimestre móvil octubre – diciembre de 2021</a:t>
            </a: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fue la segunda actividad económica que más personas ocupó en el trimestre con 3,6 millones de ocupados (16,6%). </a:t>
            </a:r>
            <a:endParaRPr lang="es-CO" b="1" dirty="0">
              <a:latin typeface="+mj-lt"/>
              <a:cs typeface="Arial" panose="020B0604020202020204" pitchFamily="34" charset="0"/>
            </a:endParaRPr>
          </a:p>
        </p:txBody>
      </p:sp>
      <p:sp>
        <p:nvSpPr>
          <p:cNvPr id="22" name="Rectángulo 21">
            <a:extLst>
              <a:ext uri="{FF2B5EF4-FFF2-40B4-BE49-F238E27FC236}">
                <a16:creationId xmlns:a16="http://schemas.microsoft.com/office/drawing/2014/main" id="{1BB8F261-014B-4753-B6FC-36D2325EAC9B}"/>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3754222476"/>
              </p:ext>
            </p:extLst>
          </p:nvPr>
        </p:nvGraphicFramePr>
        <p:xfrm>
          <a:off x="13368" y="1251091"/>
          <a:ext cx="12115207" cy="4987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3916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aumentó en 46 mil ocupados.</a:t>
            </a:r>
            <a:endParaRPr lang="es-CO" b="1" dirty="0">
              <a:latin typeface="+mj-lt"/>
              <a:cs typeface="Arial" panose="020B0604020202020204" pitchFamily="34" charset="0"/>
            </a:endParaRPr>
          </a:p>
        </p:txBody>
      </p:sp>
      <p:sp>
        <p:nvSpPr>
          <p:cNvPr id="14" name="Rectángulo 13">
            <a:extLst>
              <a:ext uri="{FF2B5EF4-FFF2-40B4-BE49-F238E27FC236}">
                <a16:creationId xmlns:a16="http://schemas.microsoft.com/office/drawing/2014/main" id="{B1EF3C0D-4DED-4279-A318-0A909EFAAAA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1 CuadroTexto">
            <a:extLst>
              <a:ext uri="{FF2B5EF4-FFF2-40B4-BE49-F238E27FC236}">
                <a16:creationId xmlns:a16="http://schemas.microsoft.com/office/drawing/2014/main" id="{6C759FD7-E75E-409A-A4BF-463D5F069D22}"/>
              </a:ext>
            </a:extLst>
          </p:cNvPr>
          <p:cNvSpPr txBox="1">
            <a:spLocks noChangeArrowheads="1"/>
          </p:cNvSpPr>
          <p:nvPr/>
        </p:nvSpPr>
        <p:spPr bwMode="auto">
          <a:xfrm>
            <a:off x="13368" y="460244"/>
            <a:ext cx="121786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n-lt"/>
                <a:ea typeface="+mn-ea"/>
                <a:cs typeface="+mn-cs"/>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n-lt"/>
                <a:ea typeface="+mn-ea"/>
                <a:cs typeface="+mn-cs"/>
              </a:rPr>
              <a:t>Total nacional (miles de personas) trimestre móvil octubre – diciembre (2020-2021)</a:t>
            </a:r>
          </a:p>
          <a:p>
            <a:pPr algn="ctr">
              <a:lnSpc>
                <a:spcPct val="100000"/>
              </a:lnSpc>
              <a:spcBef>
                <a:spcPct val="0"/>
              </a:spcBef>
              <a:buClrTx/>
              <a:buSzTx/>
              <a:buNone/>
            </a:pPr>
            <a:endParaRPr lang="es-MX" altLang="es-CO" sz="2400" b="1" dirty="0">
              <a:solidFill>
                <a:srgbClr val="395F9B"/>
              </a:solidFill>
              <a:latin typeface="+mn-lt"/>
              <a:ea typeface="+mn-ea"/>
              <a:cs typeface="+mn-cs"/>
            </a:endParaRPr>
          </a:p>
        </p:txBody>
      </p:sp>
      <p:graphicFrame>
        <p:nvGraphicFramePr>
          <p:cNvPr id="7" name="Gráfico 6">
            <a:extLst>
              <a:ext uri="{FF2B5EF4-FFF2-40B4-BE49-F238E27FC236}">
                <a16:creationId xmlns:a16="http://schemas.microsoft.com/office/drawing/2014/main" id="{00000000-0008-0000-0200-000010000000}"/>
              </a:ext>
            </a:extLst>
          </p:cNvPr>
          <p:cNvGraphicFramePr>
            <a:graphicFrameLocks/>
          </p:cNvGraphicFramePr>
          <p:nvPr>
            <p:extLst>
              <p:ext uri="{D42A27DB-BD31-4B8C-83A1-F6EECF244321}">
                <p14:modId xmlns:p14="http://schemas.microsoft.com/office/powerpoint/2010/main" val="1143126511"/>
              </p:ext>
            </p:extLst>
          </p:nvPr>
        </p:nvGraphicFramePr>
        <p:xfrm>
          <a:off x="1132867" y="1270943"/>
          <a:ext cx="9926265" cy="4987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4735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j-lt"/>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j-lt"/>
              </a:rPr>
              <a:t>Sector Rural (miles de personas) trimestre móvil </a:t>
            </a:r>
            <a:r>
              <a:rPr lang="es-MX" altLang="es-CO" sz="2400" b="1" dirty="0">
                <a:solidFill>
                  <a:srgbClr val="395F9B"/>
                </a:solidFill>
                <a:latin typeface="+mn-lt"/>
                <a:ea typeface="+mn-ea"/>
                <a:cs typeface="+mn-cs"/>
              </a:rPr>
              <a:t>octubre – diciembre de 2021</a:t>
            </a:r>
            <a:endParaRPr lang="es-ES" altLang="es-CO" sz="2400" b="1" dirty="0">
              <a:solidFill>
                <a:srgbClr val="395F9B"/>
              </a:solidFill>
              <a:latin typeface="+mj-lt"/>
              <a:ea typeface="+mn-ea"/>
              <a:cs typeface="+mn-cs"/>
            </a:endParaRP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ea typeface="Calibri" panose="020F0502020204030204" pitchFamily="34" charset="0"/>
                <a:cs typeface="Arial" panose="020B0604020202020204" pitchFamily="34" charset="0"/>
              </a:rPr>
              <a:t>La agricultura, ganadería, caza, silvicultura y pesca es la actividad económica que ocupa a más personas en el sector rural. </a:t>
            </a:r>
            <a:endParaRPr lang="es-CO" b="1" dirty="0">
              <a:cs typeface="Arial" panose="020B0604020202020204" pitchFamily="34" charset="0"/>
            </a:endParaRPr>
          </a:p>
        </p:txBody>
      </p:sp>
      <p:sp>
        <p:nvSpPr>
          <p:cNvPr id="12" name="Rectángulo 11">
            <a:extLst>
              <a:ext uri="{FF2B5EF4-FFF2-40B4-BE49-F238E27FC236}">
                <a16:creationId xmlns:a16="http://schemas.microsoft.com/office/drawing/2014/main" id="{437AC9BD-9CD3-4988-ABCF-2EC670A4EA17}"/>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8" name="Gráfico 7">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450229282"/>
              </p:ext>
            </p:extLst>
          </p:nvPr>
        </p:nvGraphicFramePr>
        <p:xfrm>
          <a:off x="51843" y="1272191"/>
          <a:ext cx="12088313" cy="4755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9030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15618" y="472276"/>
            <a:ext cx="125493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j-lt"/>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j-lt"/>
              </a:rPr>
              <a:t>Sector rural (miles de personas) trimestre móvil </a:t>
            </a:r>
            <a:r>
              <a:rPr lang="es-MX" altLang="es-CO" sz="2400" b="1" dirty="0">
                <a:solidFill>
                  <a:srgbClr val="395F9B"/>
                </a:solidFill>
                <a:latin typeface="+mn-lt"/>
                <a:ea typeface="+mn-ea"/>
                <a:cs typeface="+mn-cs"/>
              </a:rPr>
              <a:t>octubre – diciembre (2020-2021)</a:t>
            </a:r>
            <a:endParaRPr lang="es-MX" altLang="es-CO" sz="2400" b="1" dirty="0">
              <a:solidFill>
                <a:srgbClr val="395F9B"/>
              </a:solidFill>
              <a:latin typeface="+mj-lt"/>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aumentó en 82 mil ocupados.</a:t>
            </a:r>
            <a:endParaRPr lang="es-CO" b="1" dirty="0">
              <a:latin typeface="+mj-lt"/>
              <a:cs typeface="Arial" panose="020B0604020202020204" pitchFamily="34" charset="0"/>
            </a:endParaRPr>
          </a:p>
        </p:txBody>
      </p:sp>
      <p:graphicFrame>
        <p:nvGraphicFramePr>
          <p:cNvPr id="11" name="Gráfico 10">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1933776210"/>
              </p:ext>
            </p:extLst>
          </p:nvPr>
        </p:nvGraphicFramePr>
        <p:xfrm>
          <a:off x="688764" y="1382231"/>
          <a:ext cx="10456702" cy="4525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262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 variación y contribución  a la variación de la población ocupada según ramas de actividad centro poblados y rural disperso trimestre móvil </a:t>
            </a:r>
            <a:r>
              <a:rPr lang="es-MX" altLang="es-CO" sz="2400" b="1" dirty="0">
                <a:solidFill>
                  <a:srgbClr val="395F9B"/>
                </a:solidFill>
                <a:latin typeface="+mn-lt"/>
                <a:ea typeface="+mn-ea"/>
                <a:cs typeface="+mn-cs"/>
              </a:rPr>
              <a:t>octubre – diciembre (2020-2021)</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718970"/>
            <a:ext cx="9972460" cy="923330"/>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La actividad económica con la </a:t>
            </a:r>
            <a:r>
              <a:rPr lang="es-ES" b="1" dirty="0">
                <a:solidFill>
                  <a:srgbClr val="395F9B"/>
                </a:solidFill>
                <a:ea typeface="Calibri" panose="020F0502020204030204" pitchFamily="34" charset="0"/>
                <a:cs typeface="Arial" panose="020B0604020202020204" pitchFamily="34" charset="0"/>
              </a:rPr>
              <a:t>mayor participación en la generación de empleo en el campo, fue la agricultura, ganadería, caza, silvicultura y pesca con el 61,5%, </a:t>
            </a:r>
            <a:r>
              <a:rPr lang="es-ES" dirty="0">
                <a:solidFill>
                  <a:srgbClr val="395F9B"/>
                </a:solidFill>
                <a:ea typeface="Calibri" panose="020F0502020204030204" pitchFamily="34" charset="0"/>
                <a:cs typeface="Arial" panose="020B0604020202020204" pitchFamily="34" charset="0"/>
              </a:rPr>
              <a:t>quien presentó un aumento de 2,9% respecto al mismo periodo del año anterior.</a:t>
            </a:r>
          </a:p>
        </p:txBody>
      </p:sp>
      <p:sp>
        <p:nvSpPr>
          <p:cNvPr id="12" name="Rectángulo 11">
            <a:extLst>
              <a:ext uri="{FF2B5EF4-FFF2-40B4-BE49-F238E27FC236}">
                <a16:creationId xmlns:a16="http://schemas.microsoft.com/office/drawing/2014/main" id="{559DE9EF-B01F-4DE5-9DAD-826A6F56C32A}"/>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8103A851-ED29-4DCD-BED5-9C71799842CD}"/>
              </a:ext>
            </a:extLst>
          </p:cNvPr>
          <p:cNvGraphicFramePr>
            <a:graphicFrameLocks noGrp="1"/>
          </p:cNvGraphicFramePr>
          <p:nvPr>
            <p:extLst>
              <p:ext uri="{D42A27DB-BD31-4B8C-83A1-F6EECF244321}">
                <p14:modId xmlns:p14="http://schemas.microsoft.com/office/powerpoint/2010/main" val="1540532893"/>
              </p:ext>
            </p:extLst>
          </p:nvPr>
        </p:nvGraphicFramePr>
        <p:xfrm>
          <a:off x="98863" y="1544839"/>
          <a:ext cx="11717107" cy="3953385"/>
        </p:xfrm>
        <a:graphic>
          <a:graphicData uri="http://schemas.openxmlformats.org/drawingml/2006/table">
            <a:tbl>
              <a:tblPr>
                <a:tableStyleId>{2D5ABB26-0587-4C30-8999-92F81FD0307C}</a:tableStyleId>
              </a:tblPr>
              <a:tblGrid>
                <a:gridCol w="6480000">
                  <a:extLst>
                    <a:ext uri="{9D8B030D-6E8A-4147-A177-3AD203B41FA5}">
                      <a16:colId xmlns:a16="http://schemas.microsoft.com/office/drawing/2014/main" val="189227951"/>
                    </a:ext>
                  </a:extLst>
                </a:gridCol>
                <a:gridCol w="901946">
                  <a:extLst>
                    <a:ext uri="{9D8B030D-6E8A-4147-A177-3AD203B41FA5}">
                      <a16:colId xmlns:a16="http://schemas.microsoft.com/office/drawing/2014/main" val="4223561760"/>
                    </a:ext>
                  </a:extLst>
                </a:gridCol>
                <a:gridCol w="901946">
                  <a:extLst>
                    <a:ext uri="{9D8B030D-6E8A-4147-A177-3AD203B41FA5}">
                      <a16:colId xmlns:a16="http://schemas.microsoft.com/office/drawing/2014/main" val="4164489013"/>
                    </a:ext>
                  </a:extLst>
                </a:gridCol>
                <a:gridCol w="803685">
                  <a:extLst>
                    <a:ext uri="{9D8B030D-6E8A-4147-A177-3AD203B41FA5}">
                      <a16:colId xmlns:a16="http://schemas.microsoft.com/office/drawing/2014/main" val="3495393162"/>
                    </a:ext>
                  </a:extLst>
                </a:gridCol>
                <a:gridCol w="901946">
                  <a:extLst>
                    <a:ext uri="{9D8B030D-6E8A-4147-A177-3AD203B41FA5}">
                      <a16:colId xmlns:a16="http://schemas.microsoft.com/office/drawing/2014/main" val="2206405447"/>
                    </a:ext>
                  </a:extLst>
                </a:gridCol>
                <a:gridCol w="901946">
                  <a:extLst>
                    <a:ext uri="{9D8B030D-6E8A-4147-A177-3AD203B41FA5}">
                      <a16:colId xmlns:a16="http://schemas.microsoft.com/office/drawing/2014/main" val="3214949123"/>
                    </a:ext>
                  </a:extLst>
                </a:gridCol>
                <a:gridCol w="825638">
                  <a:extLst>
                    <a:ext uri="{9D8B030D-6E8A-4147-A177-3AD203B41FA5}">
                      <a16:colId xmlns:a16="http://schemas.microsoft.com/office/drawing/2014/main" val="855868113"/>
                    </a:ext>
                  </a:extLst>
                </a:gridCol>
              </a:tblGrid>
              <a:tr h="378554">
                <a:tc>
                  <a:txBody>
                    <a:bodyPr/>
                    <a:lstStyle/>
                    <a:p>
                      <a:pPr algn="ctr" fontAlgn="ctr"/>
                      <a:r>
                        <a:rPr lang="es-CO" sz="1100" u="none" strike="noStrike" dirty="0">
                          <a:solidFill>
                            <a:schemeClr val="bg1"/>
                          </a:solidFill>
                          <a:effectLst/>
                        </a:rPr>
                        <a:t>Rama de actividad</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rtl="0" fontAlgn="ctr"/>
                      <a:r>
                        <a:rPr lang="es-CO" sz="900" b="0" i="0" u="none" strike="noStrike" dirty="0">
                          <a:solidFill>
                            <a:srgbClr val="FFFFFF"/>
                          </a:solidFill>
                          <a:effectLst/>
                          <a:latin typeface="Arial" panose="020B0604020202020204" pitchFamily="34" charset="0"/>
                        </a:rPr>
                        <a:t>Oct 20 –  dic 20</a:t>
                      </a:r>
                    </a:p>
                  </a:txBody>
                  <a:tcPr marL="9525" marR="9525" marT="9525" marB="0" anchor="ctr">
                    <a:solidFill>
                      <a:srgbClr val="27689D"/>
                    </a:solidFill>
                  </a:tcPr>
                </a:tc>
                <a:tc>
                  <a:txBody>
                    <a:bodyPr/>
                    <a:lstStyle/>
                    <a:p>
                      <a:pPr algn="ctr" rtl="0" fontAlgn="ctr"/>
                      <a:r>
                        <a:rPr lang="es-CO" sz="900" b="0" i="0" u="none" strike="noStrike" dirty="0">
                          <a:solidFill>
                            <a:srgbClr val="FFFFFF"/>
                          </a:solidFill>
                          <a:effectLst/>
                          <a:latin typeface="Arial" panose="020B0604020202020204" pitchFamily="34" charset="0"/>
                        </a:rPr>
                        <a:t>Oct 21 – dic 21</a:t>
                      </a: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Variación</a:t>
                      </a:r>
                      <a:br>
                        <a:rPr lang="es-CO" sz="1100" u="none" strike="noStrike" dirty="0">
                          <a:solidFill>
                            <a:schemeClr val="bg1"/>
                          </a:solidFill>
                          <a:effectLst/>
                        </a:rPr>
                      </a:br>
                      <a:r>
                        <a:rPr lang="es-CO" sz="1100" u="none" strike="noStrike" dirty="0">
                          <a:solidFill>
                            <a:schemeClr val="bg1"/>
                          </a:solidFill>
                          <a:effectLst/>
                        </a:rPr>
                        <a:t>absoluta</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Variación (%)</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Distribución </a:t>
                      </a:r>
                    </a:p>
                    <a:p>
                      <a:pPr algn="ctr" fontAlgn="ctr"/>
                      <a:r>
                        <a:rPr lang="es-CO" sz="1100" u="none" strike="noStrike" dirty="0">
                          <a:solidFill>
                            <a:schemeClr val="bg1"/>
                          </a:solidFill>
                          <a:effectLst/>
                        </a:rPr>
                        <a:t>(%)</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Contribución </a:t>
                      </a:r>
                    </a:p>
                    <a:p>
                      <a:pPr algn="ctr" fontAlgn="ctr"/>
                      <a:r>
                        <a:rPr lang="es-CO" sz="1100" u="none" strike="noStrike" dirty="0">
                          <a:solidFill>
                            <a:schemeClr val="bg1"/>
                          </a:solidFill>
                          <a:effectLst/>
                        </a:rPr>
                        <a:t>p.p</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extLst>
                  <a:ext uri="{0D108BD9-81ED-4DB2-BD59-A6C34878D82A}">
                    <a16:rowId xmlns:a16="http://schemas.microsoft.com/office/drawing/2014/main" val="3469043533"/>
                  </a:ext>
                </a:extLst>
              </a:tr>
              <a:tr h="190500">
                <a:tc>
                  <a:txBody>
                    <a:bodyPr/>
                    <a:lstStyle/>
                    <a:p>
                      <a:pPr algn="l" rtl="0" fontAlgn="ctr"/>
                      <a:r>
                        <a:rPr lang="es-CO" sz="1400" b="1" i="0" u="none" strike="noStrike" dirty="0">
                          <a:solidFill>
                            <a:srgbClr val="27689D"/>
                          </a:solidFill>
                          <a:effectLst/>
                          <a:latin typeface="Arial" panose="020B0604020202020204" pitchFamily="34" charset="0"/>
                        </a:rPr>
                        <a:t>Ocupados Centros poblados y rural disperso</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4.760</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4.767</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6</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0,1</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100,0</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0,1</a:t>
                      </a:r>
                    </a:p>
                  </a:txBody>
                  <a:tcPr marL="9525" marR="9525" marT="9525" marB="0" anchor="ctr"/>
                </a:tc>
                <a:extLst>
                  <a:ext uri="{0D108BD9-81ED-4DB2-BD59-A6C34878D82A}">
                    <a16:rowId xmlns:a16="http://schemas.microsoft.com/office/drawing/2014/main" val="2106418088"/>
                  </a:ext>
                </a:extLst>
              </a:tr>
              <a:tr h="203810">
                <a:tc>
                  <a:txBody>
                    <a:bodyPr/>
                    <a:lstStyle/>
                    <a:p>
                      <a:pPr algn="l" rtl="0" fontAlgn="ctr"/>
                      <a:r>
                        <a:rPr lang="es-MX" sz="1400" b="1" i="0" u="none" strike="noStrike">
                          <a:solidFill>
                            <a:srgbClr val="009165"/>
                          </a:solidFill>
                          <a:effectLst/>
                          <a:latin typeface="Arial" panose="020B0604020202020204" pitchFamily="34" charset="0"/>
                        </a:rPr>
                        <a:t>Agricultura, ganadería, caza, silvicultura y pesca</a:t>
                      </a:r>
                    </a:p>
                  </a:txBody>
                  <a:tcPr marL="9525" marR="9525" marT="9525" marB="0" anchor="ctr">
                    <a:solidFill>
                      <a:schemeClr val="bg1">
                        <a:lumMod val="95000"/>
                      </a:schemeClr>
                    </a:solidFill>
                  </a:tcPr>
                </a:tc>
                <a:tc>
                  <a:txBody>
                    <a:bodyPr/>
                    <a:lstStyle/>
                    <a:p>
                      <a:pPr algn="r" rtl="0" fontAlgn="ctr"/>
                      <a:r>
                        <a:rPr lang="es-CO" sz="1400" b="1" i="0" u="none" strike="noStrike">
                          <a:solidFill>
                            <a:srgbClr val="009165"/>
                          </a:solidFill>
                          <a:effectLst/>
                          <a:latin typeface="Arial" panose="020B0604020202020204" pitchFamily="34" charset="0"/>
                        </a:rPr>
                        <a:t>2.850</a:t>
                      </a:r>
                    </a:p>
                  </a:txBody>
                  <a:tcPr marL="9525" marR="9525" marT="9525" marB="0" anchor="ctr">
                    <a:solidFill>
                      <a:schemeClr val="bg1">
                        <a:lumMod val="95000"/>
                      </a:schemeClr>
                    </a:solidFill>
                  </a:tcPr>
                </a:tc>
                <a:tc>
                  <a:txBody>
                    <a:bodyPr/>
                    <a:lstStyle/>
                    <a:p>
                      <a:pPr algn="r" rtl="0" fontAlgn="ctr"/>
                      <a:r>
                        <a:rPr lang="es-CO" sz="1400" b="1" i="0" u="none" strike="noStrike">
                          <a:solidFill>
                            <a:srgbClr val="009165"/>
                          </a:solidFill>
                          <a:effectLst/>
                          <a:latin typeface="Arial" panose="020B0604020202020204" pitchFamily="34" charset="0"/>
                        </a:rPr>
                        <a:t>2.932</a:t>
                      </a:r>
                    </a:p>
                  </a:txBody>
                  <a:tcPr marL="9525" marR="9525" marT="9525" marB="0" anchor="ctr">
                    <a:solidFill>
                      <a:schemeClr val="bg1">
                        <a:lumMod val="95000"/>
                      </a:schemeClr>
                    </a:solidFill>
                  </a:tcPr>
                </a:tc>
                <a:tc>
                  <a:txBody>
                    <a:bodyPr/>
                    <a:lstStyle/>
                    <a:p>
                      <a:pPr algn="r" rtl="0" fontAlgn="ctr"/>
                      <a:r>
                        <a:rPr lang="es-CO" sz="1400" b="1" i="0" u="none" strike="noStrike">
                          <a:solidFill>
                            <a:srgbClr val="009165"/>
                          </a:solidFill>
                          <a:effectLst/>
                          <a:latin typeface="Arial" panose="020B0604020202020204" pitchFamily="34" charset="0"/>
                        </a:rPr>
                        <a:t>82</a:t>
                      </a:r>
                    </a:p>
                  </a:txBody>
                  <a:tcPr marL="9525" marR="9525" marT="9525" marB="0" anchor="ctr">
                    <a:solidFill>
                      <a:schemeClr val="bg1">
                        <a:lumMod val="95000"/>
                      </a:schemeClr>
                    </a:solidFill>
                  </a:tcPr>
                </a:tc>
                <a:tc>
                  <a:txBody>
                    <a:bodyPr/>
                    <a:lstStyle/>
                    <a:p>
                      <a:pPr algn="r" rtl="0" fontAlgn="ctr"/>
                      <a:r>
                        <a:rPr lang="es-CO" sz="1400" b="1" i="0" u="none" strike="noStrike">
                          <a:solidFill>
                            <a:srgbClr val="009165"/>
                          </a:solidFill>
                          <a:effectLst/>
                          <a:latin typeface="Arial" panose="020B0604020202020204" pitchFamily="34" charset="0"/>
                        </a:rPr>
                        <a:t>2,9</a:t>
                      </a:r>
                    </a:p>
                  </a:txBody>
                  <a:tcPr marL="9525" marR="9525" marT="9525" marB="0" anchor="ctr">
                    <a:solidFill>
                      <a:schemeClr val="bg1">
                        <a:lumMod val="95000"/>
                      </a:schemeClr>
                    </a:solidFill>
                  </a:tcPr>
                </a:tc>
                <a:tc>
                  <a:txBody>
                    <a:bodyPr/>
                    <a:lstStyle/>
                    <a:p>
                      <a:pPr algn="r" rtl="0" fontAlgn="ctr"/>
                      <a:r>
                        <a:rPr lang="es-CO" sz="1400" b="1" i="0" u="none" strike="noStrike">
                          <a:solidFill>
                            <a:srgbClr val="009165"/>
                          </a:solidFill>
                          <a:effectLst/>
                          <a:latin typeface="Arial" panose="020B0604020202020204" pitchFamily="34" charset="0"/>
                        </a:rPr>
                        <a:t>61,5</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9165"/>
                          </a:solidFill>
                          <a:effectLst/>
                          <a:latin typeface="Arial" panose="020B0604020202020204" pitchFamily="34" charset="0"/>
                        </a:rPr>
                        <a:t>1,7</a:t>
                      </a:r>
                    </a:p>
                  </a:txBody>
                  <a:tcPr marL="9525" marR="9525" marT="9525" marB="0" anchor="ctr">
                    <a:solidFill>
                      <a:schemeClr val="bg1">
                        <a:lumMod val="95000"/>
                      </a:schemeClr>
                    </a:solidFill>
                  </a:tcPr>
                </a:tc>
                <a:extLst>
                  <a:ext uri="{0D108BD9-81ED-4DB2-BD59-A6C34878D82A}">
                    <a16:rowId xmlns:a16="http://schemas.microsoft.com/office/drawing/2014/main" val="2111482066"/>
                  </a:ext>
                </a:extLst>
              </a:tr>
              <a:tr h="190500">
                <a:tc>
                  <a:txBody>
                    <a:bodyPr/>
                    <a:lstStyle/>
                    <a:p>
                      <a:pPr algn="l" rtl="0" fontAlgn="ctr"/>
                      <a:r>
                        <a:rPr lang="es-MX" sz="1400" b="0" i="0" u="none" strike="noStrike">
                          <a:solidFill>
                            <a:srgbClr val="27689D"/>
                          </a:solidFill>
                          <a:effectLst/>
                          <a:latin typeface="Arial" panose="020B0604020202020204" pitchFamily="34" charset="0"/>
                        </a:rPr>
                        <a:t>Comercio y reparación de vehículos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410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430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9,0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0,4</a:t>
                      </a:r>
                    </a:p>
                  </a:txBody>
                  <a:tcPr marL="9525" marR="9525" marT="9525" marB="0" anchor="ctr"/>
                </a:tc>
                <a:extLst>
                  <a:ext uri="{0D108BD9-81ED-4DB2-BD59-A6C34878D82A}">
                    <a16:rowId xmlns:a16="http://schemas.microsoft.com/office/drawing/2014/main" val="4204633357"/>
                  </a:ext>
                </a:extLst>
              </a:tr>
              <a:tr h="190500">
                <a:tc>
                  <a:txBody>
                    <a:bodyPr/>
                    <a:lstStyle/>
                    <a:p>
                      <a:pPr algn="l" rtl="0" fontAlgn="ctr"/>
                      <a:r>
                        <a:rPr lang="es-MX" sz="1400" b="0" i="0" u="none" strike="noStrike" dirty="0">
                          <a:solidFill>
                            <a:srgbClr val="27689D"/>
                          </a:solidFill>
                          <a:effectLst/>
                          <a:latin typeface="Arial" panose="020B0604020202020204" pitchFamily="34" charset="0"/>
                        </a:rPr>
                        <a:t>Suministro de electricidad gas, agua y gestión de desechos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78,4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extLst>
                  <a:ext uri="{0D108BD9-81ED-4DB2-BD59-A6C34878D82A}">
                    <a16:rowId xmlns:a16="http://schemas.microsoft.com/office/drawing/2014/main" val="265841951"/>
                  </a:ext>
                </a:extLst>
              </a:tr>
              <a:tr h="190500">
                <a:tc>
                  <a:txBody>
                    <a:bodyPr/>
                    <a:lstStyle/>
                    <a:p>
                      <a:pPr algn="l" rtl="0" fontAlgn="ctr"/>
                      <a:r>
                        <a:rPr lang="es-MX" sz="1400" b="0"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132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141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extLst>
                  <a:ext uri="{0D108BD9-81ED-4DB2-BD59-A6C34878D82A}">
                    <a16:rowId xmlns:a16="http://schemas.microsoft.com/office/drawing/2014/main" val="2682578239"/>
                  </a:ext>
                </a:extLst>
              </a:tr>
              <a:tr h="205642">
                <a:tc>
                  <a:txBody>
                    <a:bodyPr/>
                    <a:lstStyle/>
                    <a:p>
                      <a:pPr algn="l" rtl="0" fontAlgn="ctr"/>
                      <a:r>
                        <a:rPr lang="es-MX" sz="1400" b="0" i="0" u="none" strike="noStrike">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213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220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solidFill>
                      <a:schemeClr val="bg1">
                        <a:lumMod val="95000"/>
                      </a:schemeClr>
                    </a:solidFill>
                  </a:tcPr>
                </a:tc>
                <a:extLst>
                  <a:ext uri="{0D108BD9-81ED-4DB2-BD59-A6C34878D82A}">
                    <a16:rowId xmlns:a16="http://schemas.microsoft.com/office/drawing/2014/main" val="1323804413"/>
                  </a:ext>
                </a:extLst>
              </a:tr>
              <a:tr h="190500">
                <a:tc>
                  <a:txBody>
                    <a:bodyPr/>
                    <a:lstStyle/>
                    <a:p>
                      <a:pPr algn="l" rtl="0" fontAlgn="ctr"/>
                      <a:r>
                        <a:rPr lang="es-CO" sz="1400" b="0" i="0" u="none" strike="noStrike">
                          <a:solidFill>
                            <a:srgbClr val="27689D"/>
                          </a:solidFill>
                          <a:effectLst/>
                          <a:latin typeface="Arial" panose="020B0604020202020204" pitchFamily="34" charset="0"/>
                        </a:rPr>
                        <a:t>Actividades inmobiliarias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29,9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2281171808"/>
                  </a:ext>
                </a:extLst>
              </a:tr>
              <a:tr h="190500">
                <a:tc>
                  <a:txBody>
                    <a:bodyPr/>
                    <a:lstStyle/>
                    <a:p>
                      <a:pPr algn="l" rtl="0" fontAlgn="ctr"/>
                      <a:r>
                        <a:rPr lang="es-MX" sz="1400" b="0" i="0" u="none" strike="noStrike">
                          <a:solidFill>
                            <a:srgbClr val="27689D"/>
                          </a:solidFill>
                          <a:effectLst/>
                          <a:latin typeface="Arial" panose="020B0604020202020204" pitchFamily="34" charset="0"/>
                        </a:rPr>
                        <a:t>Actividades profesionales, científicas, técnicas y servicios administrativos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3865928582"/>
                  </a:ext>
                </a:extLst>
              </a:tr>
              <a:tr h="0">
                <a:tc>
                  <a:txBody>
                    <a:bodyPr/>
                    <a:lstStyle/>
                    <a:p>
                      <a:pPr algn="l" rtl="0" fontAlgn="ctr"/>
                      <a:r>
                        <a:rPr lang="es-CO" sz="1400" b="0" i="0" u="none" strike="noStrike">
                          <a:solidFill>
                            <a:srgbClr val="27689D"/>
                          </a:solidFill>
                          <a:effectLst/>
                          <a:latin typeface="Arial" panose="020B0604020202020204" pitchFamily="34" charset="0"/>
                        </a:rPr>
                        <a:t>No informa</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2629164496"/>
                  </a:ext>
                </a:extLst>
              </a:tr>
              <a:tr h="190500">
                <a:tc>
                  <a:txBody>
                    <a:bodyPr/>
                    <a:lstStyle/>
                    <a:p>
                      <a:pPr algn="l" rtl="0" fontAlgn="ctr"/>
                      <a:r>
                        <a:rPr lang="es-MX" sz="1400" b="0" i="0" u="none" strike="noStrike">
                          <a:solidFill>
                            <a:srgbClr val="27689D"/>
                          </a:solidFill>
                          <a:effectLst/>
                          <a:latin typeface="Arial" panose="020B0604020202020204" pitchFamily="34" charset="0"/>
                        </a:rPr>
                        <a:t>Actividades financieras y de seguros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2679875187"/>
                  </a:ext>
                </a:extLst>
              </a:tr>
              <a:tr h="190500">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-19,9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3974113204"/>
                  </a:ext>
                </a:extLst>
              </a:tr>
              <a:tr h="190500">
                <a:tc>
                  <a:txBody>
                    <a:bodyPr/>
                    <a:lstStyle/>
                    <a:p>
                      <a:pPr algn="l" rtl="0" fontAlgn="ctr"/>
                      <a:r>
                        <a:rPr lang="es-CO" sz="1400" b="0" i="0" u="none" strike="noStrike">
                          <a:solidFill>
                            <a:srgbClr val="27689D"/>
                          </a:solidFill>
                          <a:effectLst/>
                          <a:latin typeface="Arial" panose="020B0604020202020204" pitchFamily="34" charset="0"/>
                        </a:rPr>
                        <a:t>Construcción</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223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209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solidFill>
                      <a:schemeClr val="bg1">
                        <a:lumMod val="95000"/>
                      </a:schemeClr>
                    </a:solidFill>
                  </a:tcPr>
                </a:tc>
                <a:extLst>
                  <a:ext uri="{0D108BD9-81ED-4DB2-BD59-A6C34878D82A}">
                    <a16:rowId xmlns:a16="http://schemas.microsoft.com/office/drawing/2014/main" val="3280634974"/>
                  </a:ext>
                </a:extLst>
              </a:tr>
              <a:tr h="190500">
                <a:tc>
                  <a:txBody>
                    <a:bodyPr/>
                    <a:lstStyle/>
                    <a:p>
                      <a:pPr algn="l" rtl="0" fontAlgn="ctr"/>
                      <a:r>
                        <a:rPr lang="es-MX" sz="1400" b="0" i="0" u="none" strike="noStrike">
                          <a:solidFill>
                            <a:srgbClr val="27689D"/>
                          </a:solidFill>
                          <a:effectLst/>
                          <a:latin typeface="Arial" panose="020B0604020202020204" pitchFamily="34" charset="0"/>
                        </a:rPr>
                        <a:t>Alojamiento y servicios de comida</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224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209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tc>
                <a:extLst>
                  <a:ext uri="{0D108BD9-81ED-4DB2-BD59-A6C34878D82A}">
                    <a16:rowId xmlns:a16="http://schemas.microsoft.com/office/drawing/2014/main" val="1048514266"/>
                  </a:ext>
                </a:extLst>
              </a:tr>
              <a:tr h="190500">
                <a:tc>
                  <a:txBody>
                    <a:bodyPr/>
                    <a:lstStyle/>
                    <a:p>
                      <a:pPr algn="l" rtl="0" fontAlgn="ctr"/>
                      <a:r>
                        <a:rPr lang="es-CO" sz="1400" b="0" i="0" u="none" strike="noStrike">
                          <a:solidFill>
                            <a:srgbClr val="27689D"/>
                          </a:solidFill>
                          <a:effectLst/>
                          <a:latin typeface="Arial" panose="020B0604020202020204" pitchFamily="34" charset="0"/>
                        </a:rPr>
                        <a:t>Transporte y almacenamiento</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170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149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-12,1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-0,4</a:t>
                      </a:r>
                    </a:p>
                  </a:txBody>
                  <a:tcPr marL="9525" marR="9525" marT="9525" marB="0" anchor="ctr">
                    <a:solidFill>
                      <a:schemeClr val="bg1">
                        <a:lumMod val="95000"/>
                      </a:schemeClr>
                    </a:solidFill>
                  </a:tcPr>
                </a:tc>
                <a:extLst>
                  <a:ext uri="{0D108BD9-81ED-4DB2-BD59-A6C34878D82A}">
                    <a16:rowId xmlns:a16="http://schemas.microsoft.com/office/drawing/2014/main" val="1194630654"/>
                  </a:ext>
                </a:extLst>
              </a:tr>
              <a:tr h="231556">
                <a:tc>
                  <a:txBody>
                    <a:bodyPr/>
                    <a:lstStyle/>
                    <a:p>
                      <a:pPr algn="l" rtl="0" fontAlgn="ctr"/>
                      <a:r>
                        <a:rPr lang="es-MX" sz="1400" b="0" i="0" u="none" strike="noStrike">
                          <a:solidFill>
                            <a:srgbClr val="27689D"/>
                          </a:solidFill>
                          <a:effectLst/>
                          <a:latin typeface="Arial" panose="020B0604020202020204" pitchFamily="34" charset="0"/>
                        </a:rPr>
                        <a:t>Explotación de minas y canteras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-41,1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-0,6</a:t>
                      </a:r>
                    </a:p>
                  </a:txBody>
                  <a:tcPr marL="9525" marR="9525" marT="9525" marB="0" anchor="ctr"/>
                </a:tc>
                <a:extLst>
                  <a:ext uri="{0D108BD9-81ED-4DB2-BD59-A6C34878D82A}">
                    <a16:rowId xmlns:a16="http://schemas.microsoft.com/office/drawing/2014/main" val="424942504"/>
                  </a:ext>
                </a:extLst>
              </a:tr>
              <a:tr h="190500">
                <a:tc>
                  <a:txBody>
                    <a:bodyPr/>
                    <a:lstStyle/>
                    <a:p>
                      <a:pPr algn="l" rtl="0" fontAlgn="ctr"/>
                      <a:r>
                        <a:rPr lang="es-CO" sz="1400" b="0" i="0" u="none" strike="noStrike">
                          <a:solidFill>
                            <a:srgbClr val="27689D"/>
                          </a:solidFill>
                          <a:effectLst/>
                          <a:latin typeface="Arial" panose="020B0604020202020204" pitchFamily="34" charset="0"/>
                        </a:rPr>
                        <a:t>Industrias manufactureras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351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304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-13,5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6,4</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-1,0</a:t>
                      </a:r>
                    </a:p>
                  </a:txBody>
                  <a:tcPr marL="9525" marR="9525" marT="9525" marB="0" anchor="ctr">
                    <a:solidFill>
                      <a:schemeClr val="bg1">
                        <a:lumMod val="95000"/>
                      </a:schemeClr>
                    </a:solidFill>
                  </a:tcPr>
                </a:tc>
                <a:extLst>
                  <a:ext uri="{0D108BD9-81ED-4DB2-BD59-A6C34878D82A}">
                    <a16:rowId xmlns:a16="http://schemas.microsoft.com/office/drawing/2014/main" val="2452838487"/>
                  </a:ext>
                </a:extLst>
              </a:tr>
            </a:tbl>
          </a:graphicData>
        </a:graphic>
      </p:graphicFrame>
      <p:sp>
        <p:nvSpPr>
          <p:cNvPr id="7" name="Rectángulo 6">
            <a:extLst>
              <a:ext uri="{FF2B5EF4-FFF2-40B4-BE49-F238E27FC236}">
                <a16:creationId xmlns:a16="http://schemas.microsoft.com/office/drawing/2014/main" id="{E70D8018-9D60-420C-8C31-4032796A7C6D}"/>
              </a:ext>
            </a:extLst>
          </p:cNvPr>
          <p:cNvSpPr/>
          <p:nvPr/>
        </p:nvSpPr>
        <p:spPr>
          <a:xfrm>
            <a:off x="149127" y="5507075"/>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1885668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variación absoluta y contribución a la variación de la población ocupada según posición ocupacional centros poblados y rural disperso trimestre móvil </a:t>
            </a:r>
            <a:r>
              <a:rPr lang="es-MX" altLang="es-CO" sz="2400" b="1" dirty="0">
                <a:solidFill>
                  <a:srgbClr val="395F9B"/>
                </a:solidFill>
                <a:latin typeface="+mn-lt"/>
                <a:ea typeface="+mn-ea"/>
                <a:cs typeface="+mn-cs"/>
              </a:rPr>
              <a:t>octubre – diciembre (2020-2021)</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137424"/>
            <a:ext cx="9972460" cy="1477328"/>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Las posiciones ocupacionales que más incidieron en el aumento del número de ocupados en el sector rural, fueron </a:t>
            </a:r>
            <a:r>
              <a:rPr lang="es-ES" b="1" dirty="0">
                <a:solidFill>
                  <a:srgbClr val="395F9B"/>
                </a:solidFill>
                <a:ea typeface="Calibri" panose="020F0502020204030204" pitchFamily="34" charset="0"/>
                <a:cs typeface="Arial" panose="020B0604020202020204" pitchFamily="34" charset="0"/>
              </a:rPr>
              <a:t>el trabajador por cuenta propia (0,7 p.p), el</a:t>
            </a:r>
            <a:r>
              <a:rPr lang="es-ES" dirty="0">
                <a:solidFill>
                  <a:srgbClr val="395F9B"/>
                </a:solidFill>
                <a:ea typeface="Calibri" panose="020F0502020204030204" pitchFamily="34" charset="0"/>
                <a:cs typeface="Arial" panose="020B0604020202020204" pitchFamily="34" charset="0"/>
              </a:rPr>
              <a:t> </a:t>
            </a:r>
            <a:r>
              <a:rPr lang="es-ES" b="1" dirty="0">
                <a:solidFill>
                  <a:srgbClr val="395F9B"/>
                </a:solidFill>
                <a:ea typeface="Calibri" panose="020F0502020204030204" pitchFamily="34" charset="0"/>
                <a:cs typeface="Arial" panose="020B0604020202020204" pitchFamily="34" charset="0"/>
              </a:rPr>
              <a:t>obrero, empleado particular  (0,6 p.p) y el empleado doméstico (0,3 p.p). </a:t>
            </a:r>
            <a:r>
              <a:rPr lang="es-ES" dirty="0">
                <a:solidFill>
                  <a:srgbClr val="395F9B"/>
                </a:solidFill>
                <a:ea typeface="Calibri" panose="020F0502020204030204" pitchFamily="34" charset="0"/>
                <a:cs typeface="Arial" panose="020B0604020202020204" pitchFamily="34" charset="0"/>
              </a:rPr>
              <a:t>Por su parte disminuyeron en el número de ocupados el jornalero o peón (-0,9 p.p), el </a:t>
            </a:r>
            <a:r>
              <a:rPr lang="es-MX" dirty="0">
                <a:solidFill>
                  <a:srgbClr val="27689D"/>
                </a:solidFill>
                <a:latin typeface="Arial" panose="020B0604020202020204" pitchFamily="34" charset="0"/>
                <a:ea typeface="Calibri" panose="020F0502020204030204" pitchFamily="34" charset="0"/>
                <a:cs typeface="Arial" panose="020B0604020202020204" pitchFamily="34" charset="0"/>
              </a:rPr>
              <a:t>trabajador familiar sin remuneración </a:t>
            </a:r>
            <a:r>
              <a:rPr lang="es-ES" dirty="0">
                <a:solidFill>
                  <a:srgbClr val="395F9B"/>
                </a:solidFill>
                <a:ea typeface="Calibri" panose="020F0502020204030204" pitchFamily="34" charset="0"/>
                <a:cs typeface="Arial" panose="020B0604020202020204" pitchFamily="34" charset="0"/>
              </a:rPr>
              <a:t>(-0,3 p.p) y el obrero, empleado del gobierno  (-0,3 p.p).</a:t>
            </a:r>
          </a:p>
        </p:txBody>
      </p:sp>
      <p:sp>
        <p:nvSpPr>
          <p:cNvPr id="9" name="Rectángulo 8">
            <a:extLst>
              <a:ext uri="{FF2B5EF4-FFF2-40B4-BE49-F238E27FC236}">
                <a16:creationId xmlns:a16="http://schemas.microsoft.com/office/drawing/2014/main" id="{FF763505-EBC8-4C33-AA7C-D70FE93D4D5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9ABB0C72-6D40-4150-A4AF-697B75078BC4}"/>
              </a:ext>
            </a:extLst>
          </p:cNvPr>
          <p:cNvGraphicFramePr>
            <a:graphicFrameLocks noGrp="1"/>
          </p:cNvGraphicFramePr>
          <p:nvPr>
            <p:extLst>
              <p:ext uri="{D42A27DB-BD31-4B8C-83A1-F6EECF244321}">
                <p14:modId xmlns:p14="http://schemas.microsoft.com/office/powerpoint/2010/main" val="3099846552"/>
              </p:ext>
            </p:extLst>
          </p:nvPr>
        </p:nvGraphicFramePr>
        <p:xfrm>
          <a:off x="286178" y="2027691"/>
          <a:ext cx="11507772" cy="2721684"/>
        </p:xfrm>
        <a:graphic>
          <a:graphicData uri="http://schemas.openxmlformats.org/drawingml/2006/table">
            <a:tbl>
              <a:tblPr>
                <a:tableStyleId>{2D5ABB26-0587-4C30-8999-92F81FD0307C}</a:tableStyleId>
              </a:tblPr>
              <a:tblGrid>
                <a:gridCol w="5034453">
                  <a:extLst>
                    <a:ext uri="{9D8B030D-6E8A-4147-A177-3AD203B41FA5}">
                      <a16:colId xmlns:a16="http://schemas.microsoft.com/office/drawing/2014/main" val="3561659838"/>
                    </a:ext>
                  </a:extLst>
                </a:gridCol>
                <a:gridCol w="1595187">
                  <a:extLst>
                    <a:ext uri="{9D8B030D-6E8A-4147-A177-3AD203B41FA5}">
                      <a16:colId xmlns:a16="http://schemas.microsoft.com/office/drawing/2014/main" val="3508573707"/>
                    </a:ext>
                  </a:extLst>
                </a:gridCol>
                <a:gridCol w="1404000">
                  <a:extLst>
                    <a:ext uri="{9D8B030D-6E8A-4147-A177-3AD203B41FA5}">
                      <a16:colId xmlns:a16="http://schemas.microsoft.com/office/drawing/2014/main" val="4033847746"/>
                    </a:ext>
                  </a:extLst>
                </a:gridCol>
                <a:gridCol w="1224588">
                  <a:extLst>
                    <a:ext uri="{9D8B030D-6E8A-4147-A177-3AD203B41FA5}">
                      <a16:colId xmlns:a16="http://schemas.microsoft.com/office/drawing/2014/main" val="1021643690"/>
                    </a:ext>
                  </a:extLst>
                </a:gridCol>
                <a:gridCol w="989544">
                  <a:extLst>
                    <a:ext uri="{9D8B030D-6E8A-4147-A177-3AD203B41FA5}">
                      <a16:colId xmlns:a16="http://schemas.microsoft.com/office/drawing/2014/main" val="1976285331"/>
                    </a:ext>
                  </a:extLst>
                </a:gridCol>
                <a:gridCol w="1260000">
                  <a:extLst>
                    <a:ext uri="{9D8B030D-6E8A-4147-A177-3AD203B41FA5}">
                      <a16:colId xmlns:a16="http://schemas.microsoft.com/office/drawing/2014/main" val="2950576361"/>
                    </a:ext>
                  </a:extLst>
                </a:gridCol>
              </a:tblGrid>
              <a:tr h="361950">
                <a:tc>
                  <a:txBody>
                    <a:bodyPr/>
                    <a:lstStyle/>
                    <a:p>
                      <a:pPr algn="l" fontAlgn="ctr"/>
                      <a:r>
                        <a:rPr lang="es-CO" sz="1400" b="1" u="none" strike="noStrike" dirty="0">
                          <a:solidFill>
                            <a:schemeClr val="bg1"/>
                          </a:solidFill>
                          <a:effectLst/>
                        </a:rPr>
                        <a:t>Posición ocupacional</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rtl="0" fontAlgn="ctr"/>
                      <a:r>
                        <a:rPr lang="es-CO" sz="1050" b="0" i="0" u="none" strike="noStrike" dirty="0">
                          <a:solidFill>
                            <a:srgbClr val="FFFFFF"/>
                          </a:solidFill>
                          <a:effectLst/>
                          <a:latin typeface="Arial" panose="020B0604020202020204" pitchFamily="34" charset="0"/>
                        </a:rPr>
                        <a:t>Oct 20 –  dic 20</a:t>
                      </a:r>
                    </a:p>
                  </a:txBody>
                  <a:tcPr marL="9525" marR="9525" marT="9525" marB="0" anchor="ctr">
                    <a:solidFill>
                      <a:srgbClr val="27689D"/>
                    </a:solidFill>
                  </a:tcPr>
                </a:tc>
                <a:tc>
                  <a:txBody>
                    <a:bodyPr/>
                    <a:lstStyle/>
                    <a:p>
                      <a:pPr algn="ctr" rtl="0" fontAlgn="ctr"/>
                      <a:r>
                        <a:rPr lang="es-CO" sz="1050" b="0" i="0" u="none" strike="noStrike" dirty="0">
                          <a:solidFill>
                            <a:srgbClr val="FFFFFF"/>
                          </a:solidFill>
                          <a:effectLst/>
                          <a:latin typeface="Arial" panose="020B0604020202020204" pitchFamily="34" charset="0"/>
                        </a:rPr>
                        <a:t>Oct 21 –  dic 21</a:t>
                      </a: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Distribución (%)</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Variación absoluta</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Contribución en p.p</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extLst>
                  <a:ext uri="{0D108BD9-81ED-4DB2-BD59-A6C34878D82A}">
                    <a16:rowId xmlns:a16="http://schemas.microsoft.com/office/drawing/2014/main" val="3209232560"/>
                  </a:ext>
                </a:extLst>
              </a:tr>
              <a:tr h="190500">
                <a:tc>
                  <a:txBody>
                    <a:bodyPr/>
                    <a:lstStyle/>
                    <a:p>
                      <a:pPr algn="l" rtl="0" fontAlgn="ctr"/>
                      <a:r>
                        <a:rPr lang="es-CO" sz="1400" b="1" i="0" u="none" strike="noStrike">
                          <a:solidFill>
                            <a:srgbClr val="27689D"/>
                          </a:solidFill>
                          <a:effectLst/>
                          <a:latin typeface="Arial" panose="020B0604020202020204" pitchFamily="34" charset="0"/>
                        </a:rPr>
                        <a:t>Ocupados Centros poblados y rural disperso</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4.760</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4.767</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100,0</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6</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0,1</a:t>
                      </a:r>
                    </a:p>
                  </a:txBody>
                  <a:tcPr marL="9525" marR="9525" marT="9525" marB="0" anchor="ctr"/>
                </a:tc>
                <a:extLst>
                  <a:ext uri="{0D108BD9-81ED-4DB2-BD59-A6C34878D82A}">
                    <a16:rowId xmlns:a16="http://schemas.microsoft.com/office/drawing/2014/main" val="2749224692"/>
                  </a:ext>
                </a:extLst>
              </a:tr>
              <a:tr h="279474">
                <a:tc>
                  <a:txBody>
                    <a:bodyPr/>
                    <a:lstStyle/>
                    <a:p>
                      <a:pPr algn="l" rtl="0" fontAlgn="ctr"/>
                      <a:r>
                        <a:rPr lang="es-CO" sz="1400" b="0" i="0" u="none" strike="noStrike">
                          <a:solidFill>
                            <a:srgbClr val="27689D"/>
                          </a:solidFill>
                          <a:effectLst/>
                          <a:latin typeface="Arial" panose="020B0604020202020204" pitchFamily="34" charset="0"/>
                        </a:rPr>
                        <a:t>Trabajador por cuenta propia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2.511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2.546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53,4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0,7</a:t>
                      </a:r>
                    </a:p>
                  </a:txBody>
                  <a:tcPr marL="9525" marR="9525" marT="9525" marB="0" anchor="ctr">
                    <a:solidFill>
                      <a:schemeClr val="bg1">
                        <a:lumMod val="95000"/>
                      </a:schemeClr>
                    </a:solidFill>
                  </a:tcPr>
                </a:tc>
                <a:extLst>
                  <a:ext uri="{0D108BD9-81ED-4DB2-BD59-A6C34878D82A}">
                    <a16:rowId xmlns:a16="http://schemas.microsoft.com/office/drawing/2014/main" val="582614009"/>
                  </a:ext>
                </a:extLst>
              </a:tr>
              <a:tr h="190500">
                <a:tc>
                  <a:txBody>
                    <a:bodyPr/>
                    <a:lstStyle/>
                    <a:p>
                      <a:pPr algn="l" rtl="0" fontAlgn="ctr"/>
                      <a:r>
                        <a:rPr lang="es-CO" sz="1400" b="0" i="0" u="none" strike="noStrike">
                          <a:solidFill>
                            <a:srgbClr val="27689D"/>
                          </a:solidFill>
                          <a:effectLst/>
                          <a:latin typeface="Arial" panose="020B0604020202020204" pitchFamily="34" charset="0"/>
                        </a:rPr>
                        <a:t>Obrero, empleado particular  </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880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909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19,1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0,6</a:t>
                      </a:r>
                    </a:p>
                  </a:txBody>
                  <a:tcPr marL="9525" marR="9525" marT="9525" marB="0" anchor="ctr"/>
                </a:tc>
                <a:extLst>
                  <a:ext uri="{0D108BD9-81ED-4DB2-BD59-A6C34878D82A}">
                    <a16:rowId xmlns:a16="http://schemas.microsoft.com/office/drawing/2014/main" val="1807551602"/>
                  </a:ext>
                </a:extLst>
              </a:tr>
              <a:tr h="190500">
                <a:tc>
                  <a:txBody>
                    <a:bodyPr/>
                    <a:lstStyle/>
                    <a:p>
                      <a:pPr algn="l" rtl="0" fontAlgn="ctr"/>
                      <a:r>
                        <a:rPr lang="es-CO" sz="1400" b="0" i="0" u="none" strike="noStrike">
                          <a:solidFill>
                            <a:srgbClr val="27689D"/>
                          </a:solidFill>
                          <a:effectLst/>
                          <a:latin typeface="Arial" panose="020B0604020202020204" pitchFamily="34" charset="0"/>
                        </a:rPr>
                        <a:t>Empleado doméstico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106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119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solidFill>
                      <a:schemeClr val="bg1">
                        <a:lumMod val="95000"/>
                      </a:schemeClr>
                    </a:solidFill>
                  </a:tcPr>
                </a:tc>
                <a:extLst>
                  <a:ext uri="{0D108BD9-81ED-4DB2-BD59-A6C34878D82A}">
                    <a16:rowId xmlns:a16="http://schemas.microsoft.com/office/drawing/2014/main" val="1896556990"/>
                  </a:ext>
                </a:extLst>
              </a:tr>
              <a:tr h="190500">
                <a:tc>
                  <a:txBody>
                    <a:bodyPr/>
                    <a:lstStyle/>
                    <a:p>
                      <a:pPr algn="l" rtl="0" fontAlgn="ctr"/>
                      <a:r>
                        <a:rPr lang="es-MX" sz="1400" b="0" i="0" u="none" strike="noStrike">
                          <a:solidFill>
                            <a:srgbClr val="27689D"/>
                          </a:solidFill>
                          <a:effectLst/>
                          <a:latin typeface="Arial" panose="020B0604020202020204" pitchFamily="34" charset="0"/>
                        </a:rPr>
                        <a:t>Trabajador sin remuneración en empresas de otros hogares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3730317723"/>
                  </a:ext>
                </a:extLst>
              </a:tr>
              <a:tr h="190500">
                <a:tc>
                  <a:txBody>
                    <a:bodyPr/>
                    <a:lstStyle/>
                    <a:p>
                      <a:pPr algn="l" rtl="0" fontAlgn="ctr"/>
                      <a:r>
                        <a:rPr lang="es-CO" sz="1400" b="0" i="0" u="none" strike="noStrike">
                          <a:solidFill>
                            <a:srgbClr val="27689D"/>
                          </a:solidFill>
                          <a:effectLst/>
                          <a:latin typeface="Arial" panose="020B0604020202020204" pitchFamily="34" charset="0"/>
                        </a:rPr>
                        <a:t>Patrón o empleador</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172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172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2289958466"/>
                  </a:ext>
                </a:extLst>
              </a:tr>
              <a:tr h="190500">
                <a:tc>
                  <a:txBody>
                    <a:bodyPr/>
                    <a:lstStyle/>
                    <a:p>
                      <a:pPr algn="l" rtl="0" fontAlgn="ctr"/>
                      <a:r>
                        <a:rPr lang="es-CO" sz="1400" b="0" i="0" u="none" strike="noStrike">
                          <a:solidFill>
                            <a:srgbClr val="27689D"/>
                          </a:solidFill>
                          <a:effectLst/>
                          <a:latin typeface="Arial" panose="020B0604020202020204" pitchFamily="34" charset="0"/>
                        </a:rPr>
                        <a:t>Otro</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tc>
                <a:extLst>
                  <a:ext uri="{0D108BD9-81ED-4DB2-BD59-A6C34878D82A}">
                    <a16:rowId xmlns:a16="http://schemas.microsoft.com/office/drawing/2014/main" val="3696674013"/>
                  </a:ext>
                </a:extLst>
              </a:tr>
              <a:tr h="190500">
                <a:tc>
                  <a:txBody>
                    <a:bodyPr/>
                    <a:lstStyle/>
                    <a:p>
                      <a:pPr algn="l" rtl="0" fontAlgn="ctr"/>
                      <a:r>
                        <a:rPr lang="es-CO" sz="1400" b="0" i="0" u="none" strike="noStrike" dirty="0">
                          <a:solidFill>
                            <a:srgbClr val="27689D"/>
                          </a:solidFill>
                          <a:effectLst/>
                          <a:latin typeface="Arial" panose="020B0604020202020204" pitchFamily="34" charset="0"/>
                        </a:rPr>
                        <a:t>Obrero, empleado del gobierno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solidFill>
                      <a:schemeClr val="bg1">
                        <a:lumMod val="95000"/>
                      </a:schemeClr>
                    </a:solidFill>
                  </a:tcPr>
                </a:tc>
                <a:extLst>
                  <a:ext uri="{0D108BD9-81ED-4DB2-BD59-A6C34878D82A}">
                    <a16:rowId xmlns:a16="http://schemas.microsoft.com/office/drawing/2014/main" val="3511971047"/>
                  </a:ext>
                </a:extLst>
              </a:tr>
              <a:tr h="190500">
                <a:tc>
                  <a:txBody>
                    <a:bodyPr/>
                    <a:lstStyle/>
                    <a:p>
                      <a:pPr algn="l" rtl="0" fontAlgn="ctr"/>
                      <a:r>
                        <a:rPr lang="es-CO" sz="1400" b="0" i="0" u="none" strike="noStrike">
                          <a:solidFill>
                            <a:srgbClr val="27689D"/>
                          </a:solidFill>
                          <a:effectLst/>
                          <a:latin typeface="Arial" panose="020B0604020202020204" pitchFamily="34" charset="0"/>
                        </a:rPr>
                        <a:t>Trabajador familiar sin remuneración </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357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341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tc>
                <a:extLst>
                  <a:ext uri="{0D108BD9-81ED-4DB2-BD59-A6C34878D82A}">
                    <a16:rowId xmlns:a16="http://schemas.microsoft.com/office/drawing/2014/main" val="4215790938"/>
                  </a:ext>
                </a:extLst>
              </a:tr>
              <a:tr h="190500">
                <a:tc>
                  <a:txBody>
                    <a:bodyPr/>
                    <a:lstStyle/>
                    <a:p>
                      <a:pPr algn="l" rtl="0" fontAlgn="ctr"/>
                      <a:r>
                        <a:rPr lang="es-CO" sz="1400" b="0" i="0" u="none" strike="noStrike">
                          <a:solidFill>
                            <a:srgbClr val="27689D"/>
                          </a:solidFill>
                          <a:effectLst/>
                          <a:latin typeface="Arial" panose="020B0604020202020204" pitchFamily="34" charset="0"/>
                        </a:rPr>
                        <a:t>Jornalero o Peón</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636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595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12,5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-41</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-0,9</a:t>
                      </a:r>
                    </a:p>
                  </a:txBody>
                  <a:tcPr marL="9525" marR="9525" marT="9525" marB="0" anchor="ctr">
                    <a:solidFill>
                      <a:schemeClr val="bg1">
                        <a:lumMod val="95000"/>
                      </a:schemeClr>
                    </a:solidFill>
                  </a:tcPr>
                </a:tc>
                <a:extLst>
                  <a:ext uri="{0D108BD9-81ED-4DB2-BD59-A6C34878D82A}">
                    <a16:rowId xmlns:a16="http://schemas.microsoft.com/office/drawing/2014/main" val="1546335790"/>
                  </a:ext>
                </a:extLst>
              </a:tr>
            </a:tbl>
          </a:graphicData>
        </a:graphic>
      </p:graphicFrame>
      <p:sp>
        <p:nvSpPr>
          <p:cNvPr id="11" name="Rectángulo 10">
            <a:extLst>
              <a:ext uri="{FF2B5EF4-FFF2-40B4-BE49-F238E27FC236}">
                <a16:creationId xmlns:a16="http://schemas.microsoft.com/office/drawing/2014/main" id="{B30885F2-CB75-4E91-A5EC-C0075B168A1C}"/>
              </a:ext>
            </a:extLst>
          </p:cNvPr>
          <p:cNvSpPr/>
          <p:nvPr/>
        </p:nvSpPr>
        <p:spPr>
          <a:xfrm>
            <a:off x="208332" y="4724316"/>
            <a:ext cx="11542234" cy="220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2899600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6" y="2414575"/>
            <a:ext cx="6098104" cy="3170099"/>
          </a:xfrm>
          <a:prstGeom prst="rect">
            <a:avLst/>
          </a:prstGeom>
          <a:noFill/>
        </p:spPr>
        <p:txBody>
          <a:bodyPr wrap="square" rtlCol="0">
            <a:spAutoFit/>
          </a:bodyPr>
          <a:lstStyle/>
          <a:p>
            <a:r>
              <a:rPr lang="es-ES" sz="3200" dirty="0">
                <a:solidFill>
                  <a:prstClr val="white"/>
                </a:solidFill>
                <a:latin typeface="Arial Black" panose="020B0A04020102020204" pitchFamily="34" charset="0"/>
              </a:rPr>
              <a:t>Tasa de desempleo y población ocupada series desestacionalizadas</a:t>
            </a:r>
          </a:p>
          <a:p>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Diciembre de 2021</a:t>
            </a:r>
          </a:p>
          <a:p>
            <a:r>
              <a:rPr lang="es-ES" sz="2400" dirty="0">
                <a:solidFill>
                  <a:prstClr val="white"/>
                </a:solidFill>
                <a:latin typeface="Arial Black" panose="020B0A04020102020204" pitchFamily="34" charset="0"/>
              </a:rPr>
              <a:t>Trimestre móvil </a:t>
            </a:r>
          </a:p>
          <a:p>
            <a:r>
              <a:rPr lang="es-ES" sz="2400" dirty="0">
                <a:solidFill>
                  <a:prstClr val="white"/>
                </a:solidFill>
                <a:latin typeface="Arial Black" panose="020B0A04020102020204" pitchFamily="34" charset="0"/>
              </a:rPr>
              <a:t>Octubre 2021 – diciembre 2021</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31 de enero de 2021</a:t>
            </a:r>
          </a:p>
        </p:txBody>
      </p:sp>
    </p:spTree>
    <p:extLst>
      <p:ext uri="{BB962C8B-B14F-4D97-AF65-F5344CB8AC3E}">
        <p14:creationId xmlns:p14="http://schemas.microsoft.com/office/powerpoint/2010/main" val="291795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31 de enero de 2021</a:t>
            </a:r>
          </a:p>
        </p:txBody>
      </p:sp>
      <p:sp>
        <p:nvSpPr>
          <p:cNvPr id="4" name="CuadroTexto 3">
            <a:extLst>
              <a:ext uri="{FF2B5EF4-FFF2-40B4-BE49-F238E27FC236}">
                <a16:creationId xmlns:a16="http://schemas.microsoft.com/office/drawing/2014/main" id="{82A4DE28-2F8F-4F65-8CB1-CB9E6A04E923}"/>
              </a:ext>
            </a:extLst>
          </p:cNvPr>
          <p:cNvSpPr txBox="1"/>
          <p:nvPr/>
        </p:nvSpPr>
        <p:spPr>
          <a:xfrm>
            <a:off x="281674" y="3118768"/>
            <a:ext cx="6087595" cy="954107"/>
          </a:xfrm>
          <a:prstGeom prst="rect">
            <a:avLst/>
          </a:prstGeom>
          <a:noFill/>
        </p:spPr>
        <p:txBody>
          <a:bodyPr wrap="square" rtlCol="0">
            <a:spAutoFit/>
          </a:bodyPr>
          <a:lstStyle/>
          <a:p>
            <a:r>
              <a:rPr lang="es-ES" sz="3200" dirty="0">
                <a:solidFill>
                  <a:prstClr val="white"/>
                </a:solidFill>
                <a:latin typeface="Arial Black" panose="020B0A04020102020204" pitchFamily="34" charset="0"/>
              </a:rPr>
              <a:t>Total 2021</a:t>
            </a:r>
            <a:br>
              <a:rPr lang="es-ES" sz="3200" dirty="0">
                <a:solidFill>
                  <a:prstClr val="white"/>
                </a:solidFill>
                <a:latin typeface="Arial Black" panose="020B0A04020102020204" pitchFamily="34" charset="0"/>
              </a:rPr>
            </a:br>
            <a:endParaRPr lang="es-ES" sz="240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31697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desestacionalizada* total nacional </a:t>
            </a:r>
            <a:r>
              <a:rPr lang="es-MX" altLang="es-CO" sz="2400" b="1" dirty="0">
                <a:solidFill>
                  <a:srgbClr val="395F9B"/>
                </a:solidFill>
                <a:latin typeface="+mn-lt"/>
                <a:ea typeface="+mn-ea"/>
                <a:cs typeface="+mn-cs"/>
              </a:rPr>
              <a:t>y 13 ciudades y áreas metropolitanas. Mensual diciembre de 2019 – diciembre de 2021</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 Las series desestacionalizadas permiten hacer comparaciones en periodos consecutivos.</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3262736-F5CA-432A-AA5E-45F5DDAA4B84}"/>
              </a:ext>
            </a:extLst>
          </p:cNvPr>
          <p:cNvSpPr/>
          <p:nvPr/>
        </p:nvSpPr>
        <p:spPr>
          <a:xfrm>
            <a:off x="-30478" y="4884442"/>
            <a:ext cx="2030020"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 en </a:t>
            </a:r>
          </a:p>
          <a:p>
            <a:r>
              <a:rPr lang="es-CO" dirty="0">
                <a:solidFill>
                  <a:srgbClr val="395F9B"/>
                </a:solidFill>
                <a:latin typeface="+mj-lt"/>
                <a:ea typeface="Calibri" panose="020F0502020204030204" pitchFamily="34" charset="0"/>
                <a:cs typeface="Arial" panose="020B0604020202020204" pitchFamily="34" charset="0"/>
              </a:rPr>
              <a:t>diciembre</a:t>
            </a:r>
            <a:endParaRPr lang="es-CO" dirty="0">
              <a:latin typeface="+mj-lt"/>
              <a:cs typeface="Arial" panose="020B0604020202020204" pitchFamily="34" charset="0"/>
            </a:endParaRPr>
          </a:p>
        </p:txBody>
      </p:sp>
      <p:sp>
        <p:nvSpPr>
          <p:cNvPr id="8" name="Rectángulo 7">
            <a:extLst>
              <a:ext uri="{FF2B5EF4-FFF2-40B4-BE49-F238E27FC236}">
                <a16:creationId xmlns:a16="http://schemas.microsoft.com/office/drawing/2014/main" id="{3B37A31D-6B4A-4D14-8090-F5EC801C402A}"/>
              </a:ext>
            </a:extLst>
          </p:cNvPr>
          <p:cNvSpPr/>
          <p:nvPr/>
        </p:nvSpPr>
        <p:spPr>
          <a:xfrm>
            <a:off x="1412729" y="5253773"/>
            <a:ext cx="1062440"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12,3%</a:t>
            </a:r>
            <a:endParaRPr lang="es-CO" sz="2400" b="1" dirty="0">
              <a:solidFill>
                <a:srgbClr val="00B050"/>
              </a:solidFill>
              <a:latin typeface="+mj-lt"/>
              <a:cs typeface="Arial" panose="020B0604020202020204" pitchFamily="34" charset="0"/>
            </a:endParaRPr>
          </a:p>
        </p:txBody>
      </p:sp>
      <p:sp>
        <p:nvSpPr>
          <p:cNvPr id="11" name="Rectángulo 10">
            <a:extLst>
              <a:ext uri="{FF2B5EF4-FFF2-40B4-BE49-F238E27FC236}">
                <a16:creationId xmlns:a16="http://schemas.microsoft.com/office/drawing/2014/main" id="{63CBA94C-C7DA-4332-96DD-A87259733597}"/>
              </a:ext>
            </a:extLst>
          </p:cNvPr>
          <p:cNvSpPr/>
          <p:nvPr/>
        </p:nvSpPr>
        <p:spPr>
          <a:xfrm>
            <a:off x="2451515" y="4940662"/>
            <a:ext cx="3158824" cy="1200329"/>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8,3 p.p </a:t>
            </a:r>
            <a:r>
              <a:rPr lang="es-CO" b="1" dirty="0">
                <a:solidFill>
                  <a:srgbClr val="27689D"/>
                </a:solidFill>
                <a:ea typeface="Calibri" panose="020F0502020204030204" pitchFamily="34" charset="0"/>
                <a:cs typeface="Arial" panose="020B0604020202020204" pitchFamily="34" charset="0"/>
              </a:rPr>
              <a:t>a la tasa de mayo de 2020 (20,6%) </a:t>
            </a:r>
            <a:r>
              <a:rPr lang="es-CO" dirty="0">
                <a:solidFill>
                  <a:srgbClr val="27689D"/>
                </a:solidFill>
                <a:ea typeface="Calibri" panose="020F0502020204030204" pitchFamily="34" charset="0"/>
                <a:cs typeface="Arial" panose="020B0604020202020204" pitchFamily="34" charset="0"/>
              </a:rPr>
              <a:t>que ha sido la más alta de los meses en pandemia.</a:t>
            </a:r>
          </a:p>
        </p:txBody>
      </p:sp>
      <p:cxnSp>
        <p:nvCxnSpPr>
          <p:cNvPr id="12" name="Conector recto 11">
            <a:extLst>
              <a:ext uri="{FF2B5EF4-FFF2-40B4-BE49-F238E27FC236}">
                <a16:creationId xmlns:a16="http://schemas.microsoft.com/office/drawing/2014/main" id="{60E014AD-2A70-41B0-B033-E4A392009332}"/>
              </a:ext>
            </a:extLst>
          </p:cNvPr>
          <p:cNvCxnSpPr>
            <a:cxnSpLocks/>
          </p:cNvCxnSpPr>
          <p:nvPr/>
        </p:nvCxnSpPr>
        <p:spPr>
          <a:xfrm>
            <a:off x="5622225" y="510139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0B898A01-518B-495E-AD15-C95A8C0A0955}"/>
              </a:ext>
            </a:extLst>
          </p:cNvPr>
          <p:cNvSpPr/>
          <p:nvPr/>
        </p:nvSpPr>
        <p:spPr>
          <a:xfrm>
            <a:off x="5664268" y="5143806"/>
            <a:ext cx="2236617"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13 ciudades y a.m en diciembre</a:t>
            </a:r>
            <a:endParaRPr lang="es-CO" dirty="0">
              <a:latin typeface="+mj-lt"/>
              <a:cs typeface="Arial" panose="020B0604020202020204" pitchFamily="34" charset="0"/>
            </a:endParaRPr>
          </a:p>
          <a:p>
            <a:endParaRPr lang="es-CO" dirty="0">
              <a:latin typeface="+mj-lt"/>
              <a:cs typeface="Arial" panose="020B0604020202020204" pitchFamily="34" charset="0"/>
            </a:endParaRPr>
          </a:p>
        </p:txBody>
      </p:sp>
      <p:sp>
        <p:nvSpPr>
          <p:cNvPr id="17" name="Rectángulo 16">
            <a:extLst>
              <a:ext uri="{FF2B5EF4-FFF2-40B4-BE49-F238E27FC236}">
                <a16:creationId xmlns:a16="http://schemas.microsoft.com/office/drawing/2014/main" id="{9F1941FF-081D-4D18-A434-B3932EC2528A}"/>
              </a:ext>
            </a:extLst>
          </p:cNvPr>
          <p:cNvSpPr/>
          <p:nvPr/>
        </p:nvSpPr>
        <p:spPr>
          <a:xfrm>
            <a:off x="7370967" y="5360422"/>
            <a:ext cx="1321911"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12,7%</a:t>
            </a:r>
            <a:endParaRPr lang="es-CO" sz="2400" b="1" dirty="0">
              <a:solidFill>
                <a:srgbClr val="00B050"/>
              </a:solidFill>
              <a:latin typeface="+mj-lt"/>
              <a:cs typeface="Arial" panose="020B0604020202020204" pitchFamily="34" charset="0"/>
            </a:endParaRPr>
          </a:p>
        </p:txBody>
      </p:sp>
      <p:sp>
        <p:nvSpPr>
          <p:cNvPr id="19" name="Rectángulo 18">
            <a:extLst>
              <a:ext uri="{FF2B5EF4-FFF2-40B4-BE49-F238E27FC236}">
                <a16:creationId xmlns:a16="http://schemas.microsoft.com/office/drawing/2014/main" id="{0DDF7A5A-90AD-437C-93ED-DA6629A27751}"/>
              </a:ext>
            </a:extLst>
          </p:cNvPr>
          <p:cNvSpPr/>
          <p:nvPr/>
        </p:nvSpPr>
        <p:spPr>
          <a:xfrm>
            <a:off x="8692879" y="4940559"/>
            <a:ext cx="3551318" cy="1200329"/>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11,8 p.p </a:t>
            </a:r>
            <a:r>
              <a:rPr lang="es-CO" b="1" dirty="0">
                <a:solidFill>
                  <a:srgbClr val="27689D"/>
                </a:solidFill>
                <a:ea typeface="Calibri" panose="020F0502020204030204" pitchFamily="34" charset="0"/>
                <a:cs typeface="Arial" panose="020B0604020202020204" pitchFamily="34" charset="0"/>
              </a:rPr>
              <a:t>a la tasa de julio de 2020 </a:t>
            </a:r>
            <a:r>
              <a:rPr lang="es-CO" dirty="0">
                <a:solidFill>
                  <a:srgbClr val="27689D"/>
                </a:solidFill>
                <a:ea typeface="Calibri" panose="020F0502020204030204" pitchFamily="34" charset="0"/>
                <a:cs typeface="Arial" panose="020B0604020202020204" pitchFamily="34" charset="0"/>
              </a:rPr>
              <a:t>(24,5%) que ha sido la más alta de los meses en pandemia para este dominio.</a:t>
            </a:r>
          </a:p>
        </p:txBody>
      </p:sp>
      <p:graphicFrame>
        <p:nvGraphicFramePr>
          <p:cNvPr id="13" name="Gráfico 12">
            <a:extLst>
              <a:ext uri="{FF2B5EF4-FFF2-40B4-BE49-F238E27FC236}">
                <a16:creationId xmlns:a16="http://schemas.microsoft.com/office/drawing/2014/main" id="{E3B84D0E-BF09-4EA0-8916-0362B9096218}"/>
              </a:ext>
            </a:extLst>
          </p:cNvPr>
          <p:cNvGraphicFramePr>
            <a:graphicFrameLocks/>
          </p:cNvGraphicFramePr>
          <p:nvPr>
            <p:extLst>
              <p:ext uri="{D42A27DB-BD31-4B8C-83A1-F6EECF244321}">
                <p14:modId xmlns:p14="http://schemas.microsoft.com/office/powerpoint/2010/main" val="3531460881"/>
              </p:ext>
            </p:extLst>
          </p:nvPr>
        </p:nvGraphicFramePr>
        <p:xfrm>
          <a:off x="236721" y="1345249"/>
          <a:ext cx="11718558" cy="3596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1783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desestacionalizada* total nacional</a:t>
            </a:r>
          </a:p>
          <a:p>
            <a:pPr algn="ctr">
              <a:lnSpc>
                <a:spcPct val="100000"/>
              </a:lnSpc>
              <a:spcBef>
                <a:spcPct val="0"/>
              </a:spcBef>
              <a:buClrTx/>
              <a:buSzTx/>
              <a:buNone/>
            </a:pPr>
            <a:r>
              <a:rPr lang="es-MX" altLang="es-CO" sz="2400" b="1" dirty="0">
                <a:solidFill>
                  <a:srgbClr val="395F9B"/>
                </a:solidFill>
                <a:latin typeface="+mn-lt"/>
                <a:ea typeface="+mn-ea"/>
                <a:cs typeface="+mn-cs"/>
              </a:rPr>
              <a:t>Mensual diciembre de 2019 – diciembre de 2021</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 Las series desestacionalizadas permiten hacer comparaciones en periodos consecutivos.</a:t>
            </a:r>
            <a:endParaRPr lang="es-CO" sz="800" dirty="0">
              <a:solidFill>
                <a:srgbClr val="395F9B"/>
              </a:solidFill>
              <a:effectLst/>
              <a:ea typeface="Calibri" panose="020F050202020403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C2CF81D2-E306-48C4-AC5F-6BC14E368630}"/>
              </a:ext>
            </a:extLst>
          </p:cNvPr>
          <p:cNvSpPr/>
          <p:nvPr/>
        </p:nvSpPr>
        <p:spPr>
          <a:xfrm>
            <a:off x="2157126" y="5564730"/>
            <a:ext cx="9791101" cy="923330"/>
          </a:xfrm>
          <a:prstGeom prst="rect">
            <a:avLst/>
          </a:prstGeom>
        </p:spPr>
        <p:txBody>
          <a:bodyPr wrap="square">
            <a:spAutoFit/>
          </a:bodyPr>
          <a:lstStyle/>
          <a:p>
            <a:pPr algn="just"/>
            <a:r>
              <a:rPr lang="es-CO" dirty="0">
                <a:solidFill>
                  <a:srgbClr val="27689D"/>
                </a:solidFill>
                <a:latin typeface="+mj-lt"/>
                <a:ea typeface="Calibri" panose="020F0502020204030204" pitchFamily="34" charset="0"/>
                <a:cs typeface="Arial" panose="020B0604020202020204" pitchFamily="34" charset="0"/>
              </a:rPr>
              <a:t>Al comparar abril de 2020, que ha sido el mes con el menor número de personas ocupadas en la pandemia (16,5 millones), con diciembre del presente año (21,2 millones), se observa que </a:t>
            </a:r>
            <a:r>
              <a:rPr lang="es-CO" b="1" dirty="0">
                <a:solidFill>
                  <a:srgbClr val="27689D"/>
                </a:solidFill>
                <a:latin typeface="+mj-lt"/>
                <a:ea typeface="Calibri" panose="020F0502020204030204" pitchFamily="34" charset="0"/>
                <a:cs typeface="Arial" panose="020B0604020202020204" pitchFamily="34" charset="0"/>
              </a:rPr>
              <a:t>4,6 millones de personas han regresado a la ocupación</a:t>
            </a:r>
            <a:r>
              <a:rPr lang="es-CO" dirty="0">
                <a:solidFill>
                  <a:srgbClr val="27689D"/>
                </a:solidFill>
                <a:latin typeface="+mj-lt"/>
                <a:ea typeface="Calibri" panose="020F0502020204030204" pitchFamily="34" charset="0"/>
                <a:cs typeface="Arial" panose="020B0604020202020204" pitchFamily="34" charset="0"/>
              </a:rPr>
              <a:t>.</a:t>
            </a:r>
          </a:p>
        </p:txBody>
      </p:sp>
      <p:graphicFrame>
        <p:nvGraphicFramePr>
          <p:cNvPr id="7" name="Gráfico 6">
            <a:extLst>
              <a:ext uri="{FF2B5EF4-FFF2-40B4-BE49-F238E27FC236}">
                <a16:creationId xmlns:a16="http://schemas.microsoft.com/office/drawing/2014/main" id="{0BA0F679-CFB5-4012-BCC6-802128C757FA}"/>
              </a:ext>
            </a:extLst>
          </p:cNvPr>
          <p:cNvGraphicFramePr>
            <a:graphicFrameLocks/>
          </p:cNvGraphicFramePr>
          <p:nvPr>
            <p:extLst>
              <p:ext uri="{D42A27DB-BD31-4B8C-83A1-F6EECF244321}">
                <p14:modId xmlns:p14="http://schemas.microsoft.com/office/powerpoint/2010/main" val="2514102979"/>
              </p:ext>
            </p:extLst>
          </p:nvPr>
        </p:nvGraphicFramePr>
        <p:xfrm>
          <a:off x="236482" y="1385247"/>
          <a:ext cx="11719035" cy="4087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204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Gráfico 21">
            <a:extLst>
              <a:ext uri="{FF2B5EF4-FFF2-40B4-BE49-F238E27FC236}">
                <a16:creationId xmlns:a16="http://schemas.microsoft.com/office/drawing/2014/main" id="{2829822F-E673-4E61-837D-7AE1C6954178}"/>
              </a:ext>
            </a:extLst>
          </p:cNvPr>
          <p:cNvGraphicFramePr>
            <a:graphicFrameLocks/>
          </p:cNvGraphicFramePr>
          <p:nvPr>
            <p:extLst>
              <p:ext uri="{D42A27DB-BD31-4B8C-83A1-F6EECF244321}">
                <p14:modId xmlns:p14="http://schemas.microsoft.com/office/powerpoint/2010/main" val="1070038250"/>
              </p:ext>
            </p:extLst>
          </p:nvPr>
        </p:nvGraphicFramePr>
        <p:xfrm>
          <a:off x="24143" y="1245872"/>
          <a:ext cx="12076336" cy="3609470"/>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33788" y="426720"/>
            <a:ext cx="121582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con series desestacionalizadas</a:t>
            </a:r>
          </a:p>
          <a:p>
            <a:pPr algn="ctr">
              <a:lnSpc>
                <a:spcPct val="100000"/>
              </a:lnSpc>
              <a:spcBef>
                <a:spcPct val="0"/>
              </a:spcBef>
              <a:buClrTx/>
              <a:buSzTx/>
              <a:buNone/>
            </a:pPr>
            <a:r>
              <a:rPr lang="es-ES" altLang="es-CO" sz="2400" b="1" dirty="0">
                <a:solidFill>
                  <a:srgbClr val="395F9B"/>
                </a:solidFill>
                <a:latin typeface="+mn-lt"/>
                <a:ea typeface="+mn-ea"/>
                <a:cs typeface="+mn-cs"/>
              </a:rPr>
              <a:t>Centros poblados y rural disperso oct-dic/19 – oct-dic/21</a:t>
            </a:r>
            <a:r>
              <a:rPr lang="es-ES" altLang="es-CO" sz="1600" dirty="0">
                <a:solidFill>
                  <a:srgbClr val="395F9B"/>
                </a:solidFill>
                <a:latin typeface="+mn-lt"/>
                <a:ea typeface="+mn-ea"/>
                <a:cs typeface="+mn-cs"/>
              </a:rPr>
              <a:t>*</a:t>
            </a:r>
            <a:endParaRPr lang="es-ES" altLang="es-CO" sz="2400"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27158"/>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 Las series desestacionalizadas permiten hacer comparaciones en periodos consecutivos. </a:t>
            </a:r>
            <a:endParaRPr lang="es-CO" sz="800" dirty="0">
              <a:solidFill>
                <a:srgbClr val="395F9B"/>
              </a:solidFill>
              <a:effectLst/>
              <a:ea typeface="Calibri" panose="020F050202020403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9FE0CEE1-7E29-4C8C-BECE-378ECE29B203}"/>
              </a:ext>
            </a:extLst>
          </p:cNvPr>
          <p:cNvSpPr txBox="1"/>
          <p:nvPr/>
        </p:nvSpPr>
        <p:spPr>
          <a:xfrm>
            <a:off x="8784284" y="5266962"/>
            <a:ext cx="3349883" cy="1477328"/>
          </a:xfrm>
          <a:prstGeom prst="rect">
            <a:avLst/>
          </a:prstGeom>
          <a:noFill/>
        </p:spPr>
        <p:txBody>
          <a:bodyPr wrap="square">
            <a:spAutoFit/>
          </a:bodyPr>
          <a:lstStyle/>
          <a:p>
            <a:r>
              <a:rPr lang="es-CO" b="1" dirty="0">
                <a:solidFill>
                  <a:srgbClr val="27689D"/>
                </a:solidFill>
                <a:latin typeface="+mj-lt"/>
                <a:cs typeface="Arial" panose="020B0604020202020204" pitchFamily="34" charset="0"/>
              </a:rPr>
              <a:t>545 mil ocupados más que en el trimestre abril -junio de 2020 </a:t>
            </a:r>
            <a:r>
              <a:rPr lang="es-CO" dirty="0">
                <a:solidFill>
                  <a:srgbClr val="27689D"/>
                </a:solidFill>
                <a:latin typeface="+mj-lt"/>
                <a:cs typeface="Arial" panose="020B0604020202020204" pitchFamily="34" charset="0"/>
              </a:rPr>
              <a:t>que fue el de menor ocupación en pandemia (4,0 millones de ocupados)</a:t>
            </a:r>
          </a:p>
        </p:txBody>
      </p:sp>
      <p:sp>
        <p:nvSpPr>
          <p:cNvPr id="32" name="Rectángulo 31">
            <a:extLst>
              <a:ext uri="{FF2B5EF4-FFF2-40B4-BE49-F238E27FC236}">
                <a16:creationId xmlns:a16="http://schemas.microsoft.com/office/drawing/2014/main" id="{0E21BD6E-4EAB-4D29-85B0-B06B6D1A3C54}"/>
              </a:ext>
            </a:extLst>
          </p:cNvPr>
          <p:cNvSpPr/>
          <p:nvPr/>
        </p:nvSpPr>
        <p:spPr>
          <a:xfrm>
            <a:off x="-31530" y="5054005"/>
            <a:ext cx="2224277" cy="1292662"/>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Tasa de desempleo rural</a:t>
            </a:r>
          </a:p>
          <a:p>
            <a:pPr algn="ctr"/>
            <a:r>
              <a:rPr lang="es-CO" sz="2400" b="1" dirty="0">
                <a:solidFill>
                  <a:srgbClr val="00B050"/>
                </a:solidFill>
                <a:latin typeface="+mj-lt"/>
                <a:ea typeface="Calibri" panose="020F0502020204030204" pitchFamily="34" charset="0"/>
                <a:cs typeface="Arial" panose="020B0604020202020204" pitchFamily="34" charset="0"/>
              </a:rPr>
              <a:t>7,8%</a:t>
            </a:r>
          </a:p>
          <a:p>
            <a:pPr algn="ctr"/>
            <a:endParaRPr lang="es-CO" b="1" dirty="0">
              <a:solidFill>
                <a:srgbClr val="27689D"/>
              </a:solidFill>
              <a:latin typeface="+mj-lt"/>
              <a:cs typeface="Arial" panose="020B0604020202020204" pitchFamily="34" charset="0"/>
            </a:endParaRPr>
          </a:p>
        </p:txBody>
      </p:sp>
      <p:sp>
        <p:nvSpPr>
          <p:cNvPr id="35" name="Rectángulo 34">
            <a:extLst>
              <a:ext uri="{FF2B5EF4-FFF2-40B4-BE49-F238E27FC236}">
                <a16:creationId xmlns:a16="http://schemas.microsoft.com/office/drawing/2014/main" id="{B356F6A3-6080-4E6F-8A7F-34C8379C462C}"/>
              </a:ext>
            </a:extLst>
          </p:cNvPr>
          <p:cNvSpPr/>
          <p:nvPr/>
        </p:nvSpPr>
        <p:spPr>
          <a:xfrm>
            <a:off x="2102068" y="5210319"/>
            <a:ext cx="3821400" cy="1200329"/>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3,0 p.p </a:t>
            </a:r>
            <a:r>
              <a:rPr lang="es-CO" b="1" dirty="0">
                <a:solidFill>
                  <a:srgbClr val="27689D"/>
                </a:solidFill>
                <a:ea typeface="Calibri" panose="020F0502020204030204" pitchFamily="34" charset="0"/>
                <a:cs typeface="Arial" panose="020B0604020202020204" pitchFamily="34" charset="0"/>
              </a:rPr>
              <a:t>a la tasa del trimestre abril-junio de  2020 (10,9%) </a:t>
            </a:r>
            <a:r>
              <a:rPr lang="es-CO" dirty="0">
                <a:solidFill>
                  <a:srgbClr val="27689D"/>
                </a:solidFill>
                <a:ea typeface="Calibri" panose="020F0502020204030204" pitchFamily="34" charset="0"/>
                <a:cs typeface="Arial" panose="020B0604020202020204" pitchFamily="34" charset="0"/>
              </a:rPr>
              <a:t>que ha sido la tasa más alta en pandemia*.</a:t>
            </a:r>
          </a:p>
        </p:txBody>
      </p:sp>
      <p:sp>
        <p:nvSpPr>
          <p:cNvPr id="36" name="CuadroTexto 35">
            <a:extLst>
              <a:ext uri="{FF2B5EF4-FFF2-40B4-BE49-F238E27FC236}">
                <a16:creationId xmlns:a16="http://schemas.microsoft.com/office/drawing/2014/main" id="{E10A7262-B421-4075-A406-210FDE4188FD}"/>
              </a:ext>
            </a:extLst>
          </p:cNvPr>
          <p:cNvSpPr txBox="1"/>
          <p:nvPr/>
        </p:nvSpPr>
        <p:spPr>
          <a:xfrm>
            <a:off x="7318976" y="5284924"/>
            <a:ext cx="1358824" cy="1015663"/>
          </a:xfrm>
          <a:prstGeom prst="rect">
            <a:avLst/>
          </a:prstGeom>
          <a:noFill/>
        </p:spPr>
        <p:txBody>
          <a:bodyPr wrap="square">
            <a:spAutoFit/>
          </a:bodyPr>
          <a:lstStyle/>
          <a:p>
            <a:pPr algn="ctr"/>
            <a:endParaRPr lang="es-CO" b="1" dirty="0">
              <a:solidFill>
                <a:srgbClr val="27689D"/>
              </a:solidFill>
              <a:latin typeface="+mj-lt"/>
              <a:cs typeface="Arial" panose="020B0604020202020204" pitchFamily="34" charset="0"/>
            </a:endParaRPr>
          </a:p>
          <a:p>
            <a:pPr algn="ctr"/>
            <a:r>
              <a:rPr lang="es-CO" sz="2400" b="1" dirty="0">
                <a:solidFill>
                  <a:srgbClr val="00B050"/>
                </a:solidFill>
                <a:latin typeface="+mj-lt"/>
                <a:cs typeface="Arial" panose="020B0604020202020204" pitchFamily="34" charset="0"/>
              </a:rPr>
              <a:t>4,6</a:t>
            </a:r>
            <a:r>
              <a:rPr lang="es-CO" b="1" dirty="0">
                <a:solidFill>
                  <a:srgbClr val="00B050"/>
                </a:solidFill>
                <a:latin typeface="+mj-lt"/>
                <a:cs typeface="Arial" panose="020B0604020202020204" pitchFamily="34" charset="0"/>
              </a:rPr>
              <a:t> millones</a:t>
            </a:r>
            <a:endParaRPr lang="es-CO" dirty="0">
              <a:solidFill>
                <a:srgbClr val="00B050"/>
              </a:solidFill>
              <a:latin typeface="+mj-lt"/>
              <a:cs typeface="Arial" panose="020B0604020202020204" pitchFamily="34" charset="0"/>
            </a:endParaRPr>
          </a:p>
        </p:txBody>
      </p:sp>
      <p:sp>
        <p:nvSpPr>
          <p:cNvPr id="40" name="Rectángulo 39">
            <a:extLst>
              <a:ext uri="{FF2B5EF4-FFF2-40B4-BE49-F238E27FC236}">
                <a16:creationId xmlns:a16="http://schemas.microsoft.com/office/drawing/2014/main" id="{A68A20ED-D4B7-48D0-BC59-169060F73558}"/>
              </a:ext>
            </a:extLst>
          </p:cNvPr>
          <p:cNvSpPr/>
          <p:nvPr/>
        </p:nvSpPr>
        <p:spPr>
          <a:xfrm>
            <a:off x="2926705" y="4771543"/>
            <a:ext cx="6021660" cy="646331"/>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Trimestre octubre – diciembre de 2021</a:t>
            </a:r>
            <a:endParaRPr lang="es-CO" sz="1800" b="1" dirty="0">
              <a:solidFill>
                <a:srgbClr val="00B050"/>
              </a:solidFill>
              <a:latin typeface="+mj-lt"/>
              <a:ea typeface="Calibri" panose="020F0502020204030204" pitchFamily="34" charset="0"/>
              <a:cs typeface="Arial" panose="020B0604020202020204" pitchFamily="34" charset="0"/>
            </a:endParaRPr>
          </a:p>
          <a:p>
            <a:pPr algn="ctr"/>
            <a:endParaRPr lang="es-CO" b="1" dirty="0">
              <a:solidFill>
                <a:srgbClr val="27689D"/>
              </a:solidFill>
              <a:latin typeface="+mj-lt"/>
              <a:cs typeface="Arial" panose="020B0604020202020204" pitchFamily="34" charset="0"/>
            </a:endParaRPr>
          </a:p>
        </p:txBody>
      </p:sp>
      <p:sp>
        <p:nvSpPr>
          <p:cNvPr id="41" name="CuadroTexto 40">
            <a:extLst>
              <a:ext uri="{FF2B5EF4-FFF2-40B4-BE49-F238E27FC236}">
                <a16:creationId xmlns:a16="http://schemas.microsoft.com/office/drawing/2014/main" id="{35D13944-7626-4F09-9441-1372AA947E43}"/>
              </a:ext>
            </a:extLst>
          </p:cNvPr>
          <p:cNvSpPr txBox="1"/>
          <p:nvPr/>
        </p:nvSpPr>
        <p:spPr>
          <a:xfrm>
            <a:off x="6119755" y="5194561"/>
            <a:ext cx="1342590" cy="1477328"/>
          </a:xfrm>
          <a:prstGeom prst="rect">
            <a:avLst/>
          </a:prstGeom>
          <a:noFill/>
        </p:spPr>
        <p:txBody>
          <a:bodyPr wrap="square">
            <a:spAutoFit/>
          </a:bodyPr>
          <a:lstStyle/>
          <a:p>
            <a:pPr algn="ctr"/>
            <a:r>
              <a:rPr lang="es-CO" b="1" dirty="0">
                <a:solidFill>
                  <a:srgbClr val="27689D"/>
                </a:solidFill>
                <a:latin typeface="+mj-lt"/>
                <a:cs typeface="Arial" panose="020B0604020202020204" pitchFamily="34" charset="0"/>
              </a:rPr>
              <a:t>Población ocupada en el sector rural</a:t>
            </a:r>
          </a:p>
        </p:txBody>
      </p:sp>
      <p:cxnSp>
        <p:nvCxnSpPr>
          <p:cNvPr id="42" name="Conector recto 41">
            <a:extLst>
              <a:ext uri="{FF2B5EF4-FFF2-40B4-BE49-F238E27FC236}">
                <a16:creationId xmlns:a16="http://schemas.microsoft.com/office/drawing/2014/main" id="{1170F958-DE03-4D9A-BBE3-7F7B2D74AECE}"/>
              </a:ext>
            </a:extLst>
          </p:cNvPr>
          <p:cNvCxnSpPr>
            <a:cxnSpLocks/>
          </p:cNvCxnSpPr>
          <p:nvPr/>
        </p:nvCxnSpPr>
        <p:spPr>
          <a:xfrm>
            <a:off x="6021611" y="5343127"/>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5F365DC7-FB9C-474F-9B28-075148281DF0}"/>
              </a:ext>
            </a:extLst>
          </p:cNvPr>
          <p:cNvCxnSpPr>
            <a:cxnSpLocks/>
          </p:cNvCxnSpPr>
          <p:nvPr/>
        </p:nvCxnSpPr>
        <p:spPr>
          <a:xfrm>
            <a:off x="9144901" y="2379939"/>
            <a:ext cx="0" cy="1152000"/>
          </a:xfrm>
          <a:prstGeom prst="line">
            <a:avLst/>
          </a:prstGeom>
          <a:ln>
            <a:solidFill>
              <a:srgbClr val="C00000"/>
            </a:solidFill>
            <a:prstDash val="lgDashDotDot"/>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4A861E14-1684-4FEF-85E4-E37224115EEB}"/>
              </a:ext>
            </a:extLst>
          </p:cNvPr>
          <p:cNvSpPr txBox="1"/>
          <p:nvPr/>
        </p:nvSpPr>
        <p:spPr>
          <a:xfrm>
            <a:off x="6028763" y="3178681"/>
            <a:ext cx="1710036" cy="230832"/>
          </a:xfrm>
          <a:prstGeom prst="rect">
            <a:avLst/>
          </a:prstGeom>
          <a:noFill/>
        </p:spPr>
        <p:txBody>
          <a:bodyPr wrap="square" rtlCol="0">
            <a:spAutoFit/>
          </a:bodyPr>
          <a:lstStyle/>
          <a:p>
            <a:pPr algn="ctr"/>
            <a:r>
              <a:rPr lang="es-CO" sz="900" dirty="0">
                <a:solidFill>
                  <a:srgbClr val="009267"/>
                </a:solidFill>
              </a:rPr>
              <a:t>Periodo de pandemia</a:t>
            </a:r>
          </a:p>
        </p:txBody>
      </p:sp>
      <p:cxnSp>
        <p:nvCxnSpPr>
          <p:cNvPr id="34" name="Conector recto de flecha 33">
            <a:extLst>
              <a:ext uri="{FF2B5EF4-FFF2-40B4-BE49-F238E27FC236}">
                <a16:creationId xmlns:a16="http://schemas.microsoft.com/office/drawing/2014/main" id="{4B9A8A82-991B-4AFA-B0DF-700517D5C6CD}"/>
              </a:ext>
            </a:extLst>
          </p:cNvPr>
          <p:cNvCxnSpPr>
            <a:cxnSpLocks/>
          </p:cNvCxnSpPr>
          <p:nvPr/>
        </p:nvCxnSpPr>
        <p:spPr>
          <a:xfrm>
            <a:off x="2894452" y="3463706"/>
            <a:ext cx="8424000" cy="3780"/>
          </a:xfrm>
          <a:prstGeom prst="straightConnector1">
            <a:avLst/>
          </a:prstGeom>
          <a:ln>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FE28F7EE-1579-4D46-8B0B-2CC99D1E1941}"/>
              </a:ext>
            </a:extLst>
          </p:cNvPr>
          <p:cNvCxnSpPr>
            <a:cxnSpLocks/>
          </p:cNvCxnSpPr>
          <p:nvPr/>
        </p:nvCxnSpPr>
        <p:spPr>
          <a:xfrm>
            <a:off x="7952324" y="2450697"/>
            <a:ext cx="0" cy="1080000"/>
          </a:xfrm>
          <a:prstGeom prst="line">
            <a:avLst/>
          </a:prstGeom>
          <a:ln>
            <a:solidFill>
              <a:srgbClr val="C0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00A6AD9D-CE58-4031-A8A0-B9B68FDA72F8}"/>
              </a:ext>
            </a:extLst>
          </p:cNvPr>
          <p:cNvCxnSpPr>
            <a:cxnSpLocks/>
          </p:cNvCxnSpPr>
          <p:nvPr/>
        </p:nvCxnSpPr>
        <p:spPr>
          <a:xfrm>
            <a:off x="7974624" y="3169071"/>
            <a:ext cx="1152000" cy="0"/>
          </a:xfrm>
          <a:prstGeom prst="straightConnector1">
            <a:avLst/>
          </a:prstGeom>
          <a:ln>
            <a:solidFill>
              <a:srgbClr val="C00000"/>
            </a:solidFill>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a16="http://schemas.microsoft.com/office/drawing/2014/main" id="{694744D7-1D97-4E31-9324-38F06A3F0EEE}"/>
              </a:ext>
            </a:extLst>
          </p:cNvPr>
          <p:cNvSpPr txBox="1"/>
          <p:nvPr/>
        </p:nvSpPr>
        <p:spPr>
          <a:xfrm>
            <a:off x="8089424" y="2915231"/>
            <a:ext cx="928653" cy="230832"/>
          </a:xfrm>
          <a:prstGeom prst="rect">
            <a:avLst/>
          </a:prstGeom>
          <a:noFill/>
        </p:spPr>
        <p:txBody>
          <a:bodyPr wrap="square" rtlCol="0">
            <a:spAutoFit/>
          </a:bodyPr>
          <a:lstStyle/>
          <a:p>
            <a:pPr algn="ctr"/>
            <a:r>
              <a:rPr lang="es-CO" sz="900" dirty="0">
                <a:solidFill>
                  <a:srgbClr val="C00000"/>
                </a:solidFill>
              </a:rPr>
              <a:t>Paro Nacional</a:t>
            </a:r>
          </a:p>
        </p:txBody>
      </p:sp>
      <p:cxnSp>
        <p:nvCxnSpPr>
          <p:cNvPr id="44" name="Conector recto 43">
            <a:extLst>
              <a:ext uri="{FF2B5EF4-FFF2-40B4-BE49-F238E27FC236}">
                <a16:creationId xmlns:a16="http://schemas.microsoft.com/office/drawing/2014/main" id="{6ED920C2-DB41-4C5C-8839-F59656FFAEEE}"/>
              </a:ext>
            </a:extLst>
          </p:cNvPr>
          <p:cNvCxnSpPr>
            <a:cxnSpLocks/>
          </p:cNvCxnSpPr>
          <p:nvPr/>
        </p:nvCxnSpPr>
        <p:spPr>
          <a:xfrm>
            <a:off x="11326588" y="1248114"/>
            <a:ext cx="0" cy="2304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EC1EE5C0-74E7-4262-8B69-8823139EFDD3}"/>
              </a:ext>
            </a:extLst>
          </p:cNvPr>
          <p:cNvCxnSpPr>
            <a:cxnSpLocks/>
          </p:cNvCxnSpPr>
          <p:nvPr/>
        </p:nvCxnSpPr>
        <p:spPr>
          <a:xfrm>
            <a:off x="2863121" y="1257771"/>
            <a:ext cx="0" cy="2304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883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2" name="CuadroTexto 31"/>
          <p:cNvSpPr txBox="1"/>
          <p:nvPr/>
        </p:nvSpPr>
        <p:spPr>
          <a:xfrm>
            <a:off x="535218" y="5448160"/>
            <a:ext cx="1339390" cy="246221"/>
          </a:xfrm>
          <a:prstGeom prst="rect">
            <a:avLst/>
          </a:prstGeom>
          <a:noFill/>
        </p:spPr>
        <p:txBody>
          <a:bodyPr wrap="square" rtlCol="0">
            <a:spAutoFit/>
          </a:bodyPr>
          <a:lstStyle/>
          <a:p>
            <a:pPr algn="ctr"/>
            <a:r>
              <a:rPr lang="es-CO" sz="1000" dirty="0">
                <a:solidFill>
                  <a:prstClr val="white"/>
                </a:solidFill>
                <a:latin typeface="Arial" panose="020B0604020202020204" pitchFamily="34" charset="0"/>
                <a:cs typeface="Arial" panose="020B0604020202020204" pitchFamily="34" charset="0"/>
              </a:rPr>
              <a:t>MES</a:t>
            </a:r>
          </a:p>
        </p:txBody>
      </p:sp>
      <p:sp>
        <p:nvSpPr>
          <p:cNvPr id="33" name="CuadroTexto 32"/>
          <p:cNvSpPr txBox="1"/>
          <p:nvPr/>
        </p:nvSpPr>
        <p:spPr>
          <a:xfrm>
            <a:off x="506643" y="5558085"/>
            <a:ext cx="1339390" cy="584775"/>
          </a:xfrm>
          <a:prstGeom prst="rect">
            <a:avLst/>
          </a:prstGeom>
          <a:noFill/>
        </p:spPr>
        <p:txBody>
          <a:bodyPr wrap="square" rtlCol="0">
            <a:spAutoFit/>
          </a:bodyPr>
          <a:lstStyle/>
          <a:p>
            <a:pPr algn="ctr"/>
            <a:r>
              <a:rPr lang="es-CO" sz="3200" dirty="0">
                <a:solidFill>
                  <a:prstClr val="white"/>
                </a:solidFill>
                <a:latin typeface="Arial Black" panose="020B0A04020102020204" pitchFamily="34" charset="0"/>
                <a:cs typeface="Arial" panose="020B0604020202020204" pitchFamily="34" charset="0"/>
              </a:rPr>
              <a:t>01</a:t>
            </a:r>
          </a:p>
        </p:txBody>
      </p:sp>
      <p:sp>
        <p:nvSpPr>
          <p:cNvPr id="34" name="CuadroTexto 33"/>
          <p:cNvSpPr txBox="1"/>
          <p:nvPr/>
        </p:nvSpPr>
        <p:spPr>
          <a:xfrm>
            <a:off x="535218" y="5967719"/>
            <a:ext cx="1339390" cy="307777"/>
          </a:xfrm>
          <a:prstGeom prst="rect">
            <a:avLst/>
          </a:prstGeom>
          <a:noFill/>
        </p:spPr>
        <p:txBody>
          <a:bodyPr wrap="square" rtlCol="0">
            <a:spAutoFit/>
          </a:bodyPr>
          <a:lstStyle/>
          <a:p>
            <a:pPr algn="ctr"/>
            <a:r>
              <a:rPr lang="es-CO" sz="1400" dirty="0">
                <a:solidFill>
                  <a:prstClr val="white"/>
                </a:solidFill>
                <a:latin typeface="Arial" panose="020B0604020202020204" pitchFamily="34" charset="0"/>
                <a:cs typeface="Arial" panose="020B0604020202020204" pitchFamily="34" charset="0"/>
              </a:rPr>
              <a:t>2022</a:t>
            </a:r>
          </a:p>
        </p:txBody>
      </p:sp>
      <p:sp>
        <p:nvSpPr>
          <p:cNvPr id="2" name="Rectángulo 1"/>
          <p:cNvSpPr/>
          <p:nvPr/>
        </p:nvSpPr>
        <p:spPr>
          <a:xfrm>
            <a:off x="2326511" y="3159889"/>
            <a:ext cx="9865489" cy="93754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CuadroTexto 26"/>
          <p:cNvSpPr txBox="1"/>
          <p:nvPr/>
        </p:nvSpPr>
        <p:spPr>
          <a:xfrm>
            <a:off x="6166139" y="3352208"/>
            <a:ext cx="2219326" cy="553998"/>
          </a:xfrm>
          <a:prstGeom prst="rect">
            <a:avLst/>
          </a:prstGeom>
          <a:noFill/>
        </p:spPr>
        <p:txBody>
          <a:bodyPr wrap="square" rtlCol="0">
            <a:spAutoFit/>
          </a:bodyPr>
          <a:lstStyle/>
          <a:p>
            <a:pPr algn="ctr"/>
            <a:r>
              <a:rPr lang="es-CO" sz="3000" dirty="0">
                <a:solidFill>
                  <a:prstClr val="white"/>
                </a:solidFill>
                <a:latin typeface="Arial Black" panose="020B0A04020102020204" pitchFamily="34" charset="0"/>
                <a:cs typeface="Arial" panose="020B0604020202020204" pitchFamily="34" charset="0"/>
              </a:rPr>
              <a:t>Gracias</a:t>
            </a:r>
          </a:p>
        </p:txBody>
      </p:sp>
    </p:spTree>
    <p:extLst>
      <p:ext uri="{BB962C8B-B14F-4D97-AF65-F5344CB8AC3E}">
        <p14:creationId xmlns:p14="http://schemas.microsoft.com/office/powerpoint/2010/main" val="171458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a:t>
            </a:r>
          </a:p>
          <a:p>
            <a:pPr algn="ctr">
              <a:lnSpc>
                <a:spcPct val="100000"/>
              </a:lnSpc>
              <a:spcBef>
                <a:spcPct val="0"/>
              </a:spcBef>
              <a:buClrTx/>
              <a:buSzTx/>
              <a:buNone/>
            </a:pPr>
            <a:r>
              <a:rPr lang="es-ES" altLang="es-CO" sz="2400" b="1" dirty="0">
                <a:solidFill>
                  <a:srgbClr val="395F9B"/>
                </a:solidFill>
                <a:latin typeface="+mn-lt"/>
                <a:ea typeface="+mn-ea"/>
                <a:cs typeface="+mn-cs"/>
              </a:rPr>
              <a:t> Total nacional  anual (2001-2021)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45810" y="5444899"/>
            <a:ext cx="2669471" cy="646331"/>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Tasa de desempleo nacional en 2021</a:t>
            </a:r>
            <a:endParaRPr lang="es-CO" b="1"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2235759" y="5557645"/>
            <a:ext cx="1112889"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13,7%</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3390688" y="5331261"/>
            <a:ext cx="2630803"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2,2 p.p </a:t>
            </a:r>
          </a:p>
          <a:p>
            <a:r>
              <a:rPr lang="es-CO" b="1" dirty="0">
                <a:solidFill>
                  <a:srgbClr val="27689D"/>
                </a:solidFill>
                <a:ea typeface="Calibri" panose="020F0502020204030204" pitchFamily="34" charset="0"/>
                <a:cs typeface="Arial" panose="020B0604020202020204" pitchFamily="34" charset="0"/>
              </a:rPr>
              <a:t>a la tasa presentada en 2020 (15,9%)</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5937536" y="521700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C65894AB-9561-47CA-9C94-6862F9DD5CFF}"/>
              </a:ext>
            </a:extLst>
          </p:cNvPr>
          <p:cNvSpPr/>
          <p:nvPr/>
        </p:nvSpPr>
        <p:spPr>
          <a:xfrm>
            <a:off x="6052487" y="5408761"/>
            <a:ext cx="1556142" cy="923330"/>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Población ocupada en 2021</a:t>
            </a:r>
            <a:endParaRPr lang="es-CO" b="1" dirty="0">
              <a:latin typeface="+mj-lt"/>
              <a:cs typeface="Arial" panose="020B0604020202020204" pitchFamily="34" charset="0"/>
            </a:endParaRPr>
          </a:p>
        </p:txBody>
      </p:sp>
      <p:sp>
        <p:nvSpPr>
          <p:cNvPr id="14" name="Rectángulo 13">
            <a:extLst>
              <a:ext uri="{FF2B5EF4-FFF2-40B4-BE49-F238E27FC236}">
                <a16:creationId xmlns:a16="http://schemas.microsoft.com/office/drawing/2014/main" id="{00B9F3A1-3C68-4886-AF92-3D5AF5796789}"/>
              </a:ext>
            </a:extLst>
          </p:cNvPr>
          <p:cNvSpPr/>
          <p:nvPr/>
        </p:nvSpPr>
        <p:spPr>
          <a:xfrm>
            <a:off x="7361021" y="5432641"/>
            <a:ext cx="1556142" cy="830997"/>
          </a:xfrm>
          <a:prstGeom prst="rect">
            <a:avLst/>
          </a:prstGeom>
        </p:spPr>
        <p:txBody>
          <a:bodyPr wrap="square">
            <a:spAutoFit/>
          </a:bodyPr>
          <a:lstStyle/>
          <a:p>
            <a:pPr algn="ctr"/>
            <a:r>
              <a:rPr lang="es-CO" sz="2400" b="1" dirty="0">
                <a:solidFill>
                  <a:srgbClr val="00B050"/>
                </a:solidFill>
                <a:latin typeface="+mj-lt"/>
                <a:ea typeface="Calibri" panose="020F0502020204030204" pitchFamily="34" charset="0"/>
                <a:cs typeface="Arial" panose="020B0604020202020204" pitchFamily="34" charset="0"/>
              </a:rPr>
              <a:t>21,1 millones</a:t>
            </a:r>
            <a:endParaRPr lang="es-CO" sz="2400" b="1" dirty="0">
              <a:solidFill>
                <a:srgbClr val="00B050"/>
              </a:solidFill>
              <a:latin typeface="+mj-lt"/>
              <a:cs typeface="Arial" panose="020B0604020202020204" pitchFamily="34" charset="0"/>
            </a:endParaRPr>
          </a:p>
        </p:txBody>
      </p:sp>
      <p:sp>
        <p:nvSpPr>
          <p:cNvPr id="15" name="Rectángulo 14">
            <a:extLst>
              <a:ext uri="{FF2B5EF4-FFF2-40B4-BE49-F238E27FC236}">
                <a16:creationId xmlns:a16="http://schemas.microsoft.com/office/drawing/2014/main" id="{6D8041EB-8C58-4854-B3C1-DCCEC6B4368C}"/>
              </a:ext>
            </a:extLst>
          </p:cNvPr>
          <p:cNvSpPr/>
          <p:nvPr/>
        </p:nvSpPr>
        <p:spPr>
          <a:xfrm>
            <a:off x="8980440" y="5386474"/>
            <a:ext cx="3211560" cy="923330"/>
          </a:xfrm>
          <a:prstGeom prst="rect">
            <a:avLst/>
          </a:prstGeom>
        </p:spPr>
        <p:txBody>
          <a:bodyPr wrap="square">
            <a:spAutoFit/>
          </a:bodyPr>
          <a:lstStyle/>
          <a:p>
            <a:r>
              <a:rPr lang="es-CO" b="1" dirty="0">
                <a:solidFill>
                  <a:srgbClr val="27689D"/>
                </a:solidFill>
                <a:latin typeface="+mj-lt"/>
                <a:cs typeface="Arial" panose="020B0604020202020204" pitchFamily="34" charset="0"/>
              </a:rPr>
              <a:t>Superior en 1,2 millones a la población ocupada en el año 2020 (19,8 millones)</a:t>
            </a:r>
          </a:p>
        </p:txBody>
      </p:sp>
      <p:graphicFrame>
        <p:nvGraphicFramePr>
          <p:cNvPr id="17" name="Gráfico 16">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1841262128"/>
              </p:ext>
            </p:extLst>
          </p:nvPr>
        </p:nvGraphicFramePr>
        <p:xfrm>
          <a:off x="211790" y="1242996"/>
          <a:ext cx="11768419" cy="4076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37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a:extLst>
              <a:ext uri="{FF2B5EF4-FFF2-40B4-BE49-F238E27FC236}">
                <a16:creationId xmlns:a16="http://schemas.microsoft.com/office/drawing/2014/main" id="{F400155B-A6AE-48F0-8952-4394A43B8608}"/>
              </a:ext>
            </a:extLst>
          </p:cNvPr>
          <p:cNvGraphicFramePr>
            <a:graphicFrameLocks noGrp="1"/>
          </p:cNvGraphicFramePr>
          <p:nvPr>
            <p:extLst>
              <p:ext uri="{D42A27DB-BD31-4B8C-83A1-F6EECF244321}">
                <p14:modId xmlns:p14="http://schemas.microsoft.com/office/powerpoint/2010/main" val="390677661"/>
              </p:ext>
            </p:extLst>
          </p:nvPr>
        </p:nvGraphicFramePr>
        <p:xfrm>
          <a:off x="309238" y="1226724"/>
          <a:ext cx="11501922" cy="3670013"/>
        </p:xfrm>
        <a:graphic>
          <a:graphicData uri="http://schemas.openxmlformats.org/drawingml/2006/table">
            <a:tbl>
              <a:tblPr/>
              <a:tblGrid>
                <a:gridCol w="7164000">
                  <a:extLst>
                    <a:ext uri="{9D8B030D-6E8A-4147-A177-3AD203B41FA5}">
                      <a16:colId xmlns:a16="http://schemas.microsoft.com/office/drawing/2014/main" val="994517900"/>
                    </a:ext>
                  </a:extLst>
                </a:gridCol>
                <a:gridCol w="804451">
                  <a:extLst>
                    <a:ext uri="{9D8B030D-6E8A-4147-A177-3AD203B41FA5}">
                      <a16:colId xmlns:a16="http://schemas.microsoft.com/office/drawing/2014/main" val="4261950327"/>
                    </a:ext>
                  </a:extLst>
                </a:gridCol>
                <a:gridCol w="780610">
                  <a:extLst>
                    <a:ext uri="{9D8B030D-6E8A-4147-A177-3AD203B41FA5}">
                      <a16:colId xmlns:a16="http://schemas.microsoft.com/office/drawing/2014/main" val="1994977086"/>
                    </a:ext>
                  </a:extLst>
                </a:gridCol>
                <a:gridCol w="986261">
                  <a:extLst>
                    <a:ext uri="{9D8B030D-6E8A-4147-A177-3AD203B41FA5}">
                      <a16:colId xmlns:a16="http://schemas.microsoft.com/office/drawing/2014/main" val="490652956"/>
                    </a:ext>
                  </a:extLst>
                </a:gridCol>
                <a:gridCol w="986261">
                  <a:extLst>
                    <a:ext uri="{9D8B030D-6E8A-4147-A177-3AD203B41FA5}">
                      <a16:colId xmlns:a16="http://schemas.microsoft.com/office/drawing/2014/main" val="3832016345"/>
                    </a:ext>
                  </a:extLst>
                </a:gridCol>
                <a:gridCol w="780339">
                  <a:extLst>
                    <a:ext uri="{9D8B030D-6E8A-4147-A177-3AD203B41FA5}">
                      <a16:colId xmlns:a16="http://schemas.microsoft.com/office/drawing/2014/main" val="3930351818"/>
                    </a:ext>
                  </a:extLst>
                </a:gridCol>
              </a:tblGrid>
              <a:tr h="40787">
                <a:tc rowSpan="2">
                  <a:txBody>
                    <a:bodyPr/>
                    <a:lstStyle/>
                    <a:p>
                      <a:pPr algn="ctr" rtl="0" fontAlgn="ctr"/>
                      <a:r>
                        <a:rPr lang="es-CO" sz="1000" b="1" i="0" u="none" strike="noStrike" dirty="0">
                          <a:solidFill>
                            <a:srgbClr val="FFFFFF"/>
                          </a:solidFill>
                          <a:effectLst/>
                          <a:latin typeface="Arial" panose="020B0604020202020204" pitchFamily="34" charset="0"/>
                        </a:rPr>
                        <a:t> Rama de actividad </a:t>
                      </a:r>
                    </a:p>
                  </a:txBody>
                  <a:tcPr marL="8302" marR="8302" marT="8302" marB="0" anchor="ctr">
                    <a:lnL>
                      <a:noFill/>
                    </a:lnL>
                    <a:lnR>
                      <a:noFill/>
                    </a:lnR>
                    <a:lnT>
                      <a:noFill/>
                    </a:lnT>
                    <a:lnB>
                      <a:noFill/>
                    </a:lnB>
                    <a:solidFill>
                      <a:srgbClr val="27689D"/>
                    </a:solidFill>
                  </a:tcPr>
                </a:tc>
                <a:tc rowSpan="2">
                  <a:txBody>
                    <a:bodyPr/>
                    <a:lstStyle/>
                    <a:p>
                      <a:pPr algn="ctr" rtl="0" fontAlgn="ctr"/>
                      <a:r>
                        <a:rPr lang="es-CO" sz="1000" b="1" i="0" u="none" strike="noStrike" dirty="0">
                          <a:solidFill>
                            <a:srgbClr val="FFFFFF"/>
                          </a:solidFill>
                          <a:effectLst/>
                          <a:latin typeface="Arial" panose="020B0604020202020204" pitchFamily="34" charset="0"/>
                        </a:rPr>
                        <a:t>2019</a:t>
                      </a:r>
                    </a:p>
                  </a:txBody>
                  <a:tcPr marL="8302" marR="8302" marT="8302" marB="0" anchor="ctr">
                    <a:lnL>
                      <a:noFill/>
                    </a:lnL>
                    <a:lnR>
                      <a:noFill/>
                    </a:lnR>
                    <a:lnT>
                      <a:noFill/>
                    </a:lnT>
                    <a:lnB>
                      <a:noFill/>
                    </a:lnB>
                    <a:solidFill>
                      <a:srgbClr val="27689D"/>
                    </a:solidFill>
                  </a:tcPr>
                </a:tc>
                <a:tc rowSpan="2">
                  <a:txBody>
                    <a:bodyPr/>
                    <a:lstStyle/>
                    <a:p>
                      <a:pPr algn="ctr" rtl="0" fontAlgn="ctr"/>
                      <a:r>
                        <a:rPr lang="es-CO" sz="1000" b="1" i="0" u="none" strike="noStrike" dirty="0">
                          <a:solidFill>
                            <a:srgbClr val="FFFFFF"/>
                          </a:solidFill>
                          <a:effectLst/>
                          <a:latin typeface="Arial" panose="020B0604020202020204" pitchFamily="34" charset="0"/>
                        </a:rPr>
                        <a:t>2020</a:t>
                      </a:r>
                    </a:p>
                  </a:txBody>
                  <a:tcPr marL="8302" marR="8302" marT="8302" marB="0" anchor="ctr">
                    <a:lnL>
                      <a:noFill/>
                    </a:lnL>
                    <a:lnR>
                      <a:noFill/>
                    </a:lnR>
                    <a:lnT>
                      <a:noFill/>
                    </a:lnT>
                    <a:lnB>
                      <a:noFill/>
                    </a:lnB>
                    <a:solidFill>
                      <a:srgbClr val="27689D"/>
                    </a:solidFill>
                  </a:tcPr>
                </a:tc>
                <a:tc rowSpan="2">
                  <a:txBody>
                    <a:bodyPr/>
                    <a:lstStyle/>
                    <a:p>
                      <a:pPr algn="ctr" rtl="0" fontAlgn="ctr"/>
                      <a:r>
                        <a:rPr lang="es-CO" sz="1000" b="1" i="0" u="none" strike="noStrike" dirty="0">
                          <a:solidFill>
                            <a:srgbClr val="FFFFFF"/>
                          </a:solidFill>
                          <a:effectLst/>
                          <a:latin typeface="Arial" panose="020B0604020202020204" pitchFamily="34" charset="0"/>
                        </a:rPr>
                        <a:t>2021</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3721011515"/>
                  </a:ext>
                </a:extLst>
              </a:tr>
              <a:tr h="166036">
                <a:tc vMerge="1">
                  <a:txBody>
                    <a:bodyPr/>
                    <a:lstStyle/>
                    <a:p>
                      <a:endParaRPr lang="es-CO"/>
                    </a:p>
                  </a:txBody>
                  <a:tcPr/>
                </a:tc>
                <a:tc vMerge="1">
                  <a:txBody>
                    <a:bodyPr/>
                    <a:lstStyle/>
                    <a:p>
                      <a:pPr algn="ctr" rtl="0" fontAlgn="ctr"/>
                      <a:r>
                        <a:rPr lang="es-CO" sz="1000" b="1" i="0" u="none" strike="noStrike" dirty="0">
                          <a:solidFill>
                            <a:srgbClr val="FFFFFF"/>
                          </a:solidFill>
                          <a:effectLst/>
                          <a:latin typeface="Arial" panose="020B0604020202020204" pitchFamily="34" charset="0"/>
                        </a:rPr>
                        <a:t>2019</a:t>
                      </a:r>
                    </a:p>
                  </a:txBody>
                  <a:tcPr marL="8302" marR="8302" marT="8302" marB="0" anchor="ctr">
                    <a:lnL>
                      <a:noFill/>
                    </a:lnL>
                    <a:lnR>
                      <a:noFill/>
                    </a:lnR>
                    <a:lnT>
                      <a:noFill/>
                    </a:lnT>
                    <a:lnB>
                      <a:noFill/>
                    </a:lnB>
                    <a:solidFill>
                      <a:srgbClr val="27689D"/>
                    </a:solidFill>
                  </a:tcPr>
                </a:tc>
                <a:tc vMerge="1">
                  <a:txBody>
                    <a:bodyPr/>
                    <a:lstStyle/>
                    <a:p>
                      <a:pPr algn="ctr" rtl="0" fontAlgn="ctr"/>
                      <a:r>
                        <a:rPr lang="es-CO" sz="1000" b="1" i="0" u="none" strike="noStrike" dirty="0">
                          <a:solidFill>
                            <a:srgbClr val="FFFFFF"/>
                          </a:solidFill>
                          <a:effectLst/>
                          <a:latin typeface="Arial" panose="020B0604020202020204" pitchFamily="34" charset="0"/>
                        </a:rPr>
                        <a:t>2020</a:t>
                      </a:r>
                    </a:p>
                  </a:txBody>
                  <a:tcPr marL="8302" marR="8302" marT="8302" marB="0" anchor="ctr">
                    <a:lnL>
                      <a:noFill/>
                    </a:lnL>
                    <a:lnR>
                      <a:noFill/>
                    </a:lnR>
                    <a:lnT>
                      <a:noFill/>
                    </a:lnT>
                    <a:lnB>
                      <a:noFill/>
                    </a:lnB>
                    <a:solidFill>
                      <a:srgbClr val="27689D"/>
                    </a:solidFill>
                  </a:tcPr>
                </a:tc>
                <a:tc vMerge="1">
                  <a:txBody>
                    <a:bodyPr/>
                    <a:lstStyle/>
                    <a:p>
                      <a:pPr algn="ctr" rtl="0" fontAlgn="ctr"/>
                      <a:r>
                        <a:rPr lang="es-CO" sz="1000" b="1" i="0" u="none" strike="noStrike" dirty="0">
                          <a:solidFill>
                            <a:srgbClr val="FFFFFF"/>
                          </a:solidFill>
                          <a:effectLst/>
                          <a:latin typeface="Arial" panose="020B0604020202020204" pitchFamily="34" charset="0"/>
                        </a:rPr>
                        <a:t>2021</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2021-2020</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2021-2019</a:t>
                      </a:r>
                      <a:endParaRPr lang="es-CO" sz="1000" b="1" i="0" u="none" strike="noStrike" dirty="0">
                        <a:solidFill>
                          <a:srgbClr val="FFFFFF"/>
                        </a:solidFill>
                        <a:effectLst/>
                        <a:latin typeface="Arial" panose="020B0604020202020204" pitchFamily="34" charset="0"/>
                      </a:endParaRP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719027799"/>
                  </a:ext>
                </a:extLst>
              </a:tr>
              <a:tr h="222441">
                <a:tc>
                  <a:txBody>
                    <a:bodyPr/>
                    <a:lstStyle/>
                    <a:p>
                      <a:pPr algn="l" rtl="0" fontAlgn="ctr"/>
                      <a:r>
                        <a:rPr lang="es-CO" sz="1400" b="1" i="0" u="none" strike="noStrike" dirty="0">
                          <a:solidFill>
                            <a:srgbClr val="27689D"/>
                          </a:solidFill>
                          <a:effectLst/>
                          <a:latin typeface="Arial" panose="020B0604020202020204" pitchFamily="34" charset="0"/>
                        </a:rPr>
                        <a:t>Ocupados Total Nacional</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22.287</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19.843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21.087</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1.243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dirty="0">
                          <a:solidFill>
                            <a:srgbClr val="27689D"/>
                          </a:solidFill>
                          <a:effectLst/>
                          <a:latin typeface="Arial" panose="020B0604020202020204" pitchFamily="34" charset="0"/>
                        </a:rPr>
                        <a:t>-1.200</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929140479"/>
                  </a:ext>
                </a:extLst>
              </a:tr>
              <a:tr h="222441">
                <a:tc>
                  <a:txBody>
                    <a:bodyPr/>
                    <a:lstStyle/>
                    <a:p>
                      <a:pPr algn="l" rtl="0" fontAlgn="ctr"/>
                      <a:r>
                        <a:rPr lang="es-MX" sz="1400" b="0" i="0" u="none" strike="noStrike">
                          <a:solidFill>
                            <a:srgbClr val="27689D"/>
                          </a:solidFill>
                          <a:effectLst/>
                          <a:latin typeface="Arial" panose="020B0604020202020204" pitchFamily="34" charset="0"/>
                        </a:rPr>
                        <a:t>Comercio y reparación de vehículos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4.250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3.777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4.111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334</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-140</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99243">
                <a:tc>
                  <a:txBody>
                    <a:bodyPr/>
                    <a:lstStyle/>
                    <a:p>
                      <a:pPr algn="l" rtl="0" fontAlgn="ctr"/>
                      <a:r>
                        <a:rPr lang="es-CO" sz="1400" b="0" i="0" u="none" strike="noStrike">
                          <a:solidFill>
                            <a:srgbClr val="27689D"/>
                          </a:solidFill>
                          <a:effectLst/>
                          <a:latin typeface="Arial" panose="020B0604020202020204" pitchFamily="34" charset="0"/>
                        </a:rPr>
                        <a:t>Construcción</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1.521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1.355</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1.511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801507775"/>
                  </a:ext>
                </a:extLst>
              </a:tr>
              <a:tr h="199243">
                <a:tc>
                  <a:txBody>
                    <a:bodyPr/>
                    <a:lstStyle/>
                    <a:p>
                      <a:pPr algn="l" rtl="0" fontAlgn="ctr"/>
                      <a:r>
                        <a:rPr lang="es-MX" sz="1400" b="0" i="0" u="none" strike="noStrike" dirty="0">
                          <a:solidFill>
                            <a:srgbClr val="27689D"/>
                          </a:solidFill>
                          <a:effectLst/>
                          <a:latin typeface="Arial" panose="020B0604020202020204" pitchFamily="34" charset="0"/>
                        </a:rPr>
                        <a:t>Alojamiento y servicios de comida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1.655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1.389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1.542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-113</a:t>
                      </a:r>
                    </a:p>
                  </a:txBody>
                  <a:tcPr marL="9525" marR="9525" marT="9525" marB="0" anchor="ctr">
                    <a:lnL>
                      <a:noFill/>
                    </a:lnL>
                    <a:lnR>
                      <a:noFill/>
                    </a:lnR>
                    <a:lnT>
                      <a:noFill/>
                    </a:lnT>
                    <a:lnB>
                      <a:noFill/>
                    </a:lnB>
                  </a:tcPr>
                </a:tc>
                <a:extLst>
                  <a:ext uri="{0D108BD9-81ED-4DB2-BD59-A6C34878D82A}">
                    <a16:rowId xmlns:a16="http://schemas.microsoft.com/office/drawing/2014/main" val="3326641266"/>
                  </a:ext>
                </a:extLst>
              </a:tr>
              <a:tr h="199243">
                <a:tc>
                  <a:txBody>
                    <a:bodyPr/>
                    <a:lstStyle/>
                    <a:p>
                      <a:pPr algn="l" rtl="0" fontAlgn="ctr"/>
                      <a:r>
                        <a:rPr lang="es-CO" sz="1400" b="0" i="0" u="none" strike="noStrike">
                          <a:solidFill>
                            <a:srgbClr val="27689D"/>
                          </a:solidFill>
                          <a:effectLst/>
                          <a:latin typeface="Arial" panose="020B0604020202020204" pitchFamily="34" charset="0"/>
                        </a:rPr>
                        <a:t>Transporte y almacenamiento</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1.545</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1.404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1.537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133</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3018476638"/>
                  </a:ext>
                </a:extLst>
              </a:tr>
              <a:tr h="199243">
                <a:tc>
                  <a:txBody>
                    <a:bodyPr/>
                    <a:lstStyle/>
                    <a:p>
                      <a:pPr algn="l" rtl="0" fontAlgn="ctr"/>
                      <a:r>
                        <a:rPr lang="es-MX" sz="1400" b="0" i="0" u="none" strike="noStrike">
                          <a:solidFill>
                            <a:srgbClr val="27689D"/>
                          </a:solidFill>
                          <a:effectLst/>
                          <a:latin typeface="Arial" panose="020B0604020202020204" pitchFamily="34" charset="0"/>
                        </a:rPr>
                        <a:t>Actividades profesionales, científicas, técnicas y servicios administrativos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1.382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1.259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1.373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114</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-9</a:t>
                      </a:r>
                    </a:p>
                  </a:txBody>
                  <a:tcPr marL="9525" marR="9525" marT="9525" marB="0" anchor="ctr">
                    <a:lnL>
                      <a:noFill/>
                    </a:lnL>
                    <a:lnR>
                      <a:noFill/>
                    </a:lnR>
                    <a:lnT>
                      <a:noFill/>
                    </a:lnT>
                    <a:lnB>
                      <a:noFill/>
                    </a:lnB>
                  </a:tcPr>
                </a:tc>
                <a:extLst>
                  <a:ext uri="{0D108BD9-81ED-4DB2-BD59-A6C34878D82A}">
                    <a16:rowId xmlns:a16="http://schemas.microsoft.com/office/drawing/2014/main" val="2936320903"/>
                  </a:ext>
                </a:extLst>
              </a:tr>
              <a:tr h="186986">
                <a:tc>
                  <a:txBody>
                    <a:bodyPr/>
                    <a:lstStyle/>
                    <a:p>
                      <a:pPr algn="l" rtl="0" fontAlgn="ctr"/>
                      <a:r>
                        <a:rPr lang="es-MX" sz="1400" b="0" i="0" u="none" strike="noStrike">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2.063</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1.673</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1.764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92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-298</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087408792"/>
                  </a:ext>
                </a:extLst>
              </a:tr>
              <a:tr h="199243">
                <a:tc>
                  <a:txBody>
                    <a:bodyPr/>
                    <a:lstStyle/>
                    <a:p>
                      <a:pPr algn="l" rtl="0" fontAlgn="ctr"/>
                      <a:r>
                        <a:rPr lang="es-MX" sz="1400" b="0"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2.530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2.213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2.298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84</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-232</a:t>
                      </a:r>
                    </a:p>
                  </a:txBody>
                  <a:tcPr marL="9525" marR="9525" marT="9525" marB="0" anchor="ctr">
                    <a:lnL>
                      <a:noFill/>
                    </a:lnL>
                    <a:lnR>
                      <a:noFill/>
                    </a:lnR>
                    <a:lnT>
                      <a:noFill/>
                    </a:lnT>
                    <a:lnB>
                      <a:noFill/>
                    </a:lnB>
                  </a:tcPr>
                </a:tc>
                <a:extLst>
                  <a:ext uri="{0D108BD9-81ED-4DB2-BD59-A6C34878D82A}">
                    <a16:rowId xmlns:a16="http://schemas.microsoft.com/office/drawing/2014/main" val="2838401929"/>
                  </a:ext>
                </a:extLst>
              </a:tr>
              <a:tr h="199243">
                <a:tc>
                  <a:txBody>
                    <a:bodyPr/>
                    <a:lstStyle/>
                    <a:p>
                      <a:pPr algn="l" rtl="0" fontAlgn="ctr"/>
                      <a:r>
                        <a:rPr lang="es-CO" sz="1400" b="0" i="0" u="none" strike="noStrike">
                          <a:solidFill>
                            <a:srgbClr val="27689D"/>
                          </a:solidFill>
                          <a:effectLst/>
                          <a:latin typeface="Arial" panose="020B0604020202020204" pitchFamily="34" charset="0"/>
                        </a:rPr>
                        <a:t>Industria manufacturera</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2.504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2.188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2.267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79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-236</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453461761"/>
                  </a:ext>
                </a:extLst>
              </a:tr>
              <a:tr h="199243">
                <a:tc>
                  <a:txBody>
                    <a:bodyPr/>
                    <a:lstStyle/>
                    <a:p>
                      <a:pPr algn="l" rtl="0" fontAlgn="ctr"/>
                      <a:r>
                        <a:rPr lang="es-CO" sz="1400" b="0" i="0" u="none" strike="noStrike">
                          <a:solidFill>
                            <a:srgbClr val="27689D"/>
                          </a:solidFill>
                          <a:effectLst/>
                          <a:latin typeface="Arial" panose="020B0604020202020204" pitchFamily="34" charset="0"/>
                        </a:rPr>
                        <a:t>Actividades inmobiliarias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282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235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262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-19</a:t>
                      </a:r>
                    </a:p>
                  </a:txBody>
                  <a:tcPr marL="9525" marR="9525" marT="9525" marB="0" anchor="ctr">
                    <a:lnL>
                      <a:noFill/>
                    </a:lnL>
                    <a:lnR>
                      <a:noFill/>
                    </a:lnR>
                    <a:lnT>
                      <a:noFill/>
                    </a:lnT>
                    <a:lnB>
                      <a:noFill/>
                    </a:lnB>
                  </a:tcPr>
                </a:tc>
                <a:extLst>
                  <a:ext uri="{0D108BD9-81ED-4DB2-BD59-A6C34878D82A}">
                    <a16:rowId xmlns:a16="http://schemas.microsoft.com/office/drawing/2014/main" val="95550213"/>
                  </a:ext>
                </a:extLst>
              </a:tr>
              <a:tr h="199243">
                <a:tc>
                  <a:txBody>
                    <a:bodyPr/>
                    <a:lstStyle/>
                    <a:p>
                      <a:pPr algn="l" rtl="0" fontAlgn="ctr"/>
                      <a:r>
                        <a:rPr lang="es-MX" sz="1400" b="1" i="0" u="none" strike="noStrike" dirty="0">
                          <a:solidFill>
                            <a:srgbClr val="009167"/>
                          </a:solidFill>
                          <a:effectLst/>
                          <a:latin typeface="Arial" panose="020B0604020202020204" pitchFamily="34" charset="0"/>
                        </a:rPr>
                        <a:t>Agricultura, ganadería, caza, silvicultura y pesca</a:t>
                      </a:r>
                    </a:p>
                  </a:txBody>
                  <a:tcPr marL="9525" marR="9525" marT="9525" marB="0" anchor="ctr">
                    <a:lnL>
                      <a:noFill/>
                    </a:lnL>
                    <a:lnR>
                      <a:noFill/>
                    </a:lnR>
                    <a:lnT>
                      <a:noFill/>
                    </a:lnT>
                    <a:lnB>
                      <a:noFill/>
                    </a:lnB>
                    <a:solidFill>
                      <a:srgbClr val="F2F2F2"/>
                    </a:solidFill>
                  </a:tcPr>
                </a:tc>
                <a:tc>
                  <a:txBody>
                    <a:bodyPr/>
                    <a:lstStyle/>
                    <a:p>
                      <a:pPr algn="r" rtl="0" fontAlgn="ctr"/>
                      <a:r>
                        <a:rPr lang="es-CO" sz="1400" b="1" i="0" u="none" strike="noStrike">
                          <a:solidFill>
                            <a:srgbClr val="009167"/>
                          </a:solidFill>
                          <a:effectLst/>
                          <a:latin typeface="Arial" panose="020B0604020202020204" pitchFamily="34" charset="0"/>
                        </a:rPr>
                        <a:t>3.521</a:t>
                      </a:r>
                    </a:p>
                  </a:txBody>
                  <a:tcPr marL="9525" marR="9525" marT="9525" marB="0" anchor="ctr">
                    <a:lnL>
                      <a:noFill/>
                    </a:lnL>
                    <a:lnR>
                      <a:noFill/>
                    </a:lnR>
                    <a:lnT>
                      <a:noFill/>
                    </a:lnT>
                    <a:lnB>
                      <a:noFill/>
                    </a:lnB>
                    <a:solidFill>
                      <a:srgbClr val="F2F2F2"/>
                    </a:solidFill>
                  </a:tcPr>
                </a:tc>
                <a:tc>
                  <a:txBody>
                    <a:bodyPr/>
                    <a:lstStyle/>
                    <a:p>
                      <a:pPr algn="r" rtl="0" fontAlgn="ctr"/>
                      <a:r>
                        <a:rPr lang="es-CO" sz="1400" b="1" i="0" u="none" strike="noStrike">
                          <a:solidFill>
                            <a:srgbClr val="009167"/>
                          </a:solidFill>
                          <a:effectLst/>
                          <a:latin typeface="Arial" panose="020B0604020202020204" pitchFamily="34" charset="0"/>
                        </a:rPr>
                        <a:t>3.336</a:t>
                      </a:r>
                    </a:p>
                  </a:txBody>
                  <a:tcPr marL="9525" marR="9525" marT="9525" marB="0" anchor="ctr">
                    <a:lnL>
                      <a:noFill/>
                    </a:lnL>
                    <a:lnR>
                      <a:noFill/>
                    </a:lnR>
                    <a:lnT>
                      <a:noFill/>
                    </a:lnT>
                    <a:lnB>
                      <a:noFill/>
                    </a:lnB>
                    <a:solidFill>
                      <a:srgbClr val="F2F2F2"/>
                    </a:solidFill>
                  </a:tcPr>
                </a:tc>
                <a:tc>
                  <a:txBody>
                    <a:bodyPr/>
                    <a:lstStyle/>
                    <a:p>
                      <a:pPr algn="r" rtl="0" fontAlgn="ctr"/>
                      <a:r>
                        <a:rPr lang="es-CO" sz="1400" b="1" i="0" u="none" strike="noStrike">
                          <a:solidFill>
                            <a:srgbClr val="009167"/>
                          </a:solidFill>
                          <a:effectLst/>
                          <a:latin typeface="Arial" panose="020B0604020202020204" pitchFamily="34" charset="0"/>
                        </a:rPr>
                        <a:t>3.359</a:t>
                      </a:r>
                    </a:p>
                  </a:txBody>
                  <a:tcPr marL="9525" marR="9525" marT="9525" marB="0" anchor="ctr">
                    <a:lnL>
                      <a:noFill/>
                    </a:lnL>
                    <a:lnR>
                      <a:noFill/>
                    </a:lnR>
                    <a:lnT>
                      <a:noFill/>
                    </a:lnT>
                    <a:lnB>
                      <a:noFill/>
                    </a:lnB>
                    <a:solidFill>
                      <a:srgbClr val="F2F2F2"/>
                    </a:solidFill>
                  </a:tcPr>
                </a:tc>
                <a:tc>
                  <a:txBody>
                    <a:bodyPr/>
                    <a:lstStyle/>
                    <a:p>
                      <a:pPr algn="r" rtl="0" fontAlgn="ctr"/>
                      <a:r>
                        <a:rPr lang="es-CO" sz="1400" b="1" i="0" u="none" strike="noStrike">
                          <a:solidFill>
                            <a:srgbClr val="009167"/>
                          </a:solidFill>
                          <a:effectLst/>
                          <a:latin typeface="Arial" panose="020B0604020202020204" pitchFamily="34" charset="0"/>
                        </a:rPr>
                        <a:t>23</a:t>
                      </a:r>
                    </a:p>
                  </a:txBody>
                  <a:tcPr marL="9525" marR="9525" marT="9525" marB="0" anchor="ctr">
                    <a:lnL>
                      <a:noFill/>
                    </a:lnL>
                    <a:lnR>
                      <a:noFill/>
                    </a:lnR>
                    <a:lnT>
                      <a:noFill/>
                    </a:lnT>
                    <a:lnB>
                      <a:noFill/>
                    </a:lnB>
                    <a:solidFill>
                      <a:srgbClr val="F2F2F2"/>
                    </a:solidFill>
                  </a:tcPr>
                </a:tc>
                <a:tc>
                  <a:txBody>
                    <a:bodyPr/>
                    <a:lstStyle/>
                    <a:p>
                      <a:pPr algn="r" rtl="0" fontAlgn="ctr"/>
                      <a:r>
                        <a:rPr lang="es-CO" sz="1400" b="1" i="0" u="none" strike="noStrike" dirty="0">
                          <a:solidFill>
                            <a:srgbClr val="009167"/>
                          </a:solidFill>
                          <a:effectLst/>
                          <a:latin typeface="Arial" panose="020B0604020202020204" pitchFamily="34" charset="0"/>
                        </a:rPr>
                        <a:t>-162</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355459173"/>
                  </a:ext>
                </a:extLst>
              </a:tr>
              <a:tr h="199243">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323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299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320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a:t>
                      </a:r>
                    </a:p>
                  </a:txBody>
                  <a:tcPr marL="9525" marR="9525" marT="9525" marB="0" anchor="ctr">
                    <a:lnL>
                      <a:noFill/>
                    </a:lnL>
                    <a:lnR>
                      <a:noFill/>
                    </a:lnR>
                    <a:lnT>
                      <a:noFill/>
                    </a:lnT>
                    <a:lnB>
                      <a:noFill/>
                    </a:lnB>
                  </a:tcPr>
                </a:tc>
                <a:extLst>
                  <a:ext uri="{0D108BD9-81ED-4DB2-BD59-A6C34878D82A}">
                    <a16:rowId xmlns:a16="http://schemas.microsoft.com/office/drawing/2014/main" val="1888869721"/>
                  </a:ext>
                </a:extLst>
              </a:tr>
              <a:tr h="199243">
                <a:tc>
                  <a:txBody>
                    <a:bodyPr/>
                    <a:lstStyle/>
                    <a:p>
                      <a:pPr algn="l" rtl="0" fontAlgn="ctr"/>
                      <a:r>
                        <a:rPr lang="es-MX" sz="1400" b="0" i="0" u="none" strike="noStrike">
                          <a:solidFill>
                            <a:srgbClr val="27689D"/>
                          </a:solidFill>
                          <a:effectLst/>
                          <a:latin typeface="Arial" panose="020B0604020202020204" pitchFamily="34" charset="0"/>
                        </a:rPr>
                        <a:t>Suministro de Electricidad Gas y Agua^</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393</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427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445</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52</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231516227"/>
                  </a:ext>
                </a:extLst>
              </a:tr>
              <a:tr h="199243">
                <a:tc>
                  <a:txBody>
                    <a:bodyPr/>
                    <a:lstStyle/>
                    <a:p>
                      <a:pPr algn="l" rtl="0" fontAlgn="ctr"/>
                      <a:r>
                        <a:rPr lang="es-MX" sz="1400" b="0" i="0" u="none" strike="noStrike" dirty="0">
                          <a:solidFill>
                            <a:srgbClr val="27689D"/>
                          </a:solidFill>
                          <a:effectLst/>
                          <a:latin typeface="Arial" panose="020B0604020202020204" pitchFamily="34" charset="0"/>
                        </a:rPr>
                        <a:t>Actividades financieras y de seguros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317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282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295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-22</a:t>
                      </a:r>
                    </a:p>
                  </a:txBody>
                  <a:tcPr marL="9525" marR="9525" marT="9525" marB="0" anchor="ctr">
                    <a:lnL>
                      <a:noFill/>
                    </a:lnL>
                    <a:lnR>
                      <a:noFill/>
                    </a:lnR>
                    <a:lnT>
                      <a:noFill/>
                    </a:lnT>
                    <a:lnB>
                      <a:noFill/>
                    </a:lnB>
                  </a:tcPr>
                </a:tc>
                <a:extLst>
                  <a:ext uri="{0D108BD9-81ED-4DB2-BD59-A6C34878D82A}">
                    <a16:rowId xmlns:a16="http://schemas.microsoft.com/office/drawing/2014/main" val="1815818794"/>
                  </a:ext>
                </a:extLst>
              </a:tr>
              <a:tr h="115260">
                <a:tc>
                  <a:txBody>
                    <a:bodyPr/>
                    <a:lstStyle/>
                    <a:p>
                      <a:pPr algn="l" rtl="0" fontAlgn="ctr"/>
                      <a:r>
                        <a:rPr lang="es-CO" sz="1400" b="0" i="0" u="none" strike="noStrike" dirty="0">
                          <a:solidFill>
                            <a:srgbClr val="27689D"/>
                          </a:solidFill>
                          <a:effectLst/>
                          <a:latin typeface="Arial" panose="020B0604020202020204" pitchFamily="34" charset="0"/>
                        </a:rPr>
                        <a:t>No informa</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0</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761859933"/>
                  </a:ext>
                </a:extLst>
              </a:tr>
            </a:tbl>
          </a:graphicData>
        </a:graphic>
      </p:graphicFrame>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2019-2021</a:t>
            </a:r>
          </a:p>
          <a:p>
            <a:pPr algn="ctr">
              <a:lnSpc>
                <a:spcPct val="100000"/>
              </a:lnSpc>
              <a:spcBef>
                <a:spcPct val="0"/>
              </a:spcBef>
              <a:buClrTx/>
              <a:buSzTx/>
              <a:buNone/>
            </a:pPr>
            <a:r>
              <a:rPr lang="es-ES" altLang="es-CO" sz="2400" b="1" dirty="0">
                <a:solidFill>
                  <a:srgbClr val="395F9B"/>
                </a:solidFill>
                <a:latin typeface="+mn-lt"/>
                <a:ea typeface="+mn-ea"/>
                <a:cs typeface="+mn-cs"/>
              </a:rPr>
              <a:t>Total nacional anual</a:t>
            </a:r>
          </a:p>
        </p:txBody>
      </p:sp>
      <p:sp>
        <p:nvSpPr>
          <p:cNvPr id="27" name="Rectángulo 26">
            <a:extLst>
              <a:ext uri="{FF2B5EF4-FFF2-40B4-BE49-F238E27FC236}">
                <a16:creationId xmlns:a16="http://schemas.microsoft.com/office/drawing/2014/main" id="{57715B8D-A7FE-4CAC-8D24-DCB4DCE6AC7A}"/>
              </a:ext>
            </a:extLst>
          </p:cNvPr>
          <p:cNvSpPr/>
          <p:nvPr/>
        </p:nvSpPr>
        <p:spPr>
          <a:xfrm>
            <a:off x="345039" y="4983039"/>
            <a:ext cx="11647264" cy="923330"/>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En el año de 2021, la población ocupada del país </a:t>
            </a:r>
            <a:r>
              <a:rPr lang="es-MX" b="1" dirty="0">
                <a:solidFill>
                  <a:srgbClr val="27689D"/>
                </a:solidFill>
                <a:latin typeface="+mj-lt"/>
                <a:ea typeface="Calibri" panose="020F0502020204030204" pitchFamily="34" charset="0"/>
                <a:cs typeface="Arial" panose="020B0604020202020204" pitchFamily="34" charset="0"/>
              </a:rPr>
              <a:t>aumentó en 1,2 millones de personas </a:t>
            </a:r>
            <a:r>
              <a:rPr lang="es-MX" dirty="0">
                <a:solidFill>
                  <a:srgbClr val="27689D"/>
                </a:solidFill>
                <a:latin typeface="+mj-lt"/>
                <a:ea typeface="Calibri" panose="020F0502020204030204" pitchFamily="34" charset="0"/>
                <a:cs typeface="Arial" panose="020B0604020202020204" pitchFamily="34" charset="0"/>
              </a:rPr>
              <a:t>con respecto al año 2020, pero aún se presenta un saldo negativo de</a:t>
            </a:r>
            <a:r>
              <a:rPr lang="es-MX" b="1" dirty="0">
                <a:solidFill>
                  <a:srgbClr val="27689D"/>
                </a:solidFill>
                <a:latin typeface="+mj-lt"/>
                <a:ea typeface="Calibri" panose="020F0502020204030204" pitchFamily="34" charset="0"/>
                <a:cs typeface="Arial" panose="020B0604020202020204" pitchFamily="34" charset="0"/>
              </a:rPr>
              <a:t> 1,2 millones de ocupados al compararse con el año 2019 (año sin COVID-19).</a:t>
            </a: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71254BB-150C-488E-96E8-6C9D77FE0FA9}"/>
              </a:ext>
            </a:extLst>
          </p:cNvPr>
          <p:cNvSpPr/>
          <p:nvPr/>
        </p:nvSpPr>
        <p:spPr>
          <a:xfrm>
            <a:off x="384505" y="4849439"/>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 de personas</a:t>
            </a:r>
          </a:p>
        </p:txBody>
      </p:sp>
      <p:sp>
        <p:nvSpPr>
          <p:cNvPr id="11" name="Rectángulo 10">
            <a:extLst>
              <a:ext uri="{FF2B5EF4-FFF2-40B4-BE49-F238E27FC236}">
                <a16:creationId xmlns:a16="http://schemas.microsoft.com/office/drawing/2014/main" id="{9671FBAC-0695-46E2-8C32-C84C9F278D84}"/>
              </a:ext>
            </a:extLst>
          </p:cNvPr>
          <p:cNvSpPr/>
          <p:nvPr/>
        </p:nvSpPr>
        <p:spPr>
          <a:xfrm>
            <a:off x="2164709" y="5805882"/>
            <a:ext cx="9676574" cy="923330"/>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Por su parte en 2021 la</a:t>
            </a:r>
            <a:r>
              <a:rPr lang="es-MX" b="1" dirty="0">
                <a:solidFill>
                  <a:srgbClr val="27689D"/>
                </a:solidFill>
                <a:latin typeface="+mj-lt"/>
                <a:ea typeface="Calibri" panose="020F0502020204030204" pitchFamily="34" charset="0"/>
                <a:cs typeface="Arial" panose="020B0604020202020204" pitchFamily="34" charset="0"/>
              </a:rPr>
              <a:t> agricultura, ganadería, caza, silvicultura y pesca aumentó en 23 mil ocupados en comparación </a:t>
            </a:r>
            <a:r>
              <a:rPr lang="es-MX" dirty="0">
                <a:solidFill>
                  <a:srgbClr val="27689D"/>
                </a:solidFill>
                <a:latin typeface="+mj-lt"/>
                <a:ea typeface="Calibri" panose="020F0502020204030204" pitchFamily="34" charset="0"/>
                <a:cs typeface="Arial" panose="020B0604020202020204" pitchFamily="34" charset="0"/>
              </a:rPr>
              <a:t>con el año 2020, pero aun faltan por recuperar </a:t>
            </a:r>
            <a:r>
              <a:rPr lang="es-MX" b="1" dirty="0">
                <a:solidFill>
                  <a:srgbClr val="27689D"/>
                </a:solidFill>
                <a:latin typeface="+mj-lt"/>
                <a:ea typeface="Calibri" panose="020F0502020204030204" pitchFamily="34" charset="0"/>
                <a:cs typeface="Arial" panose="020B0604020202020204" pitchFamily="34" charset="0"/>
              </a:rPr>
              <a:t>162 mil ocupados </a:t>
            </a:r>
            <a:r>
              <a:rPr lang="es-MX" dirty="0">
                <a:solidFill>
                  <a:srgbClr val="27689D"/>
                </a:solidFill>
                <a:latin typeface="+mj-lt"/>
                <a:ea typeface="Calibri" panose="020F0502020204030204" pitchFamily="34" charset="0"/>
                <a:cs typeface="Arial" panose="020B0604020202020204" pitchFamily="34" charset="0"/>
              </a:rPr>
              <a:t>con respecto al año 2019 (año sin COVID – 19).</a:t>
            </a:r>
          </a:p>
        </p:txBody>
      </p:sp>
    </p:spTree>
    <p:extLst>
      <p:ext uri="{BB962C8B-B14F-4D97-AF65-F5344CB8AC3E}">
        <p14:creationId xmlns:p14="http://schemas.microsoft.com/office/powerpoint/2010/main" val="63387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3922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a:t>
            </a:r>
          </a:p>
          <a:p>
            <a:pPr algn="ctr">
              <a:lnSpc>
                <a:spcPct val="100000"/>
              </a:lnSpc>
              <a:spcBef>
                <a:spcPct val="0"/>
              </a:spcBef>
              <a:buClrTx/>
              <a:buSzTx/>
              <a:buNone/>
            </a:pPr>
            <a:r>
              <a:rPr lang="es-ES" altLang="es-CO" sz="2400" b="1" dirty="0">
                <a:solidFill>
                  <a:srgbClr val="395F9B"/>
                </a:solidFill>
                <a:latin typeface="+mn-lt"/>
                <a:ea typeface="+mn-ea"/>
                <a:cs typeface="+mn-cs"/>
              </a:rPr>
              <a:t>Centros poblados y rural disperso anual (2001-2021)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45810" y="5444899"/>
            <a:ext cx="2669471" cy="646331"/>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Tasa de desempleo rural en 2021</a:t>
            </a:r>
            <a:endParaRPr lang="es-CO" b="1"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2193719" y="5557645"/>
            <a:ext cx="1112889"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8,0%</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3390688" y="5425851"/>
            <a:ext cx="2630803"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0,7 p.p </a:t>
            </a:r>
          </a:p>
          <a:p>
            <a:r>
              <a:rPr lang="es-CO" b="1" dirty="0">
                <a:solidFill>
                  <a:srgbClr val="27689D"/>
                </a:solidFill>
                <a:ea typeface="Calibri" panose="020F0502020204030204" pitchFamily="34" charset="0"/>
                <a:cs typeface="Arial" panose="020B0604020202020204" pitchFamily="34" charset="0"/>
              </a:rPr>
              <a:t>a la tasa presentada en 2020 (8,7%)</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5937536" y="5395678"/>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C65894AB-9561-47CA-9C94-6862F9DD5CFF}"/>
              </a:ext>
            </a:extLst>
          </p:cNvPr>
          <p:cNvSpPr/>
          <p:nvPr/>
        </p:nvSpPr>
        <p:spPr>
          <a:xfrm>
            <a:off x="6052487" y="5408761"/>
            <a:ext cx="1556142" cy="923330"/>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Población ocupada en 2021</a:t>
            </a:r>
            <a:endParaRPr lang="es-CO" b="1" dirty="0">
              <a:latin typeface="+mj-lt"/>
              <a:cs typeface="Arial" panose="020B0604020202020204" pitchFamily="34" charset="0"/>
            </a:endParaRPr>
          </a:p>
        </p:txBody>
      </p:sp>
      <p:sp>
        <p:nvSpPr>
          <p:cNvPr id="14" name="Rectángulo 13">
            <a:extLst>
              <a:ext uri="{FF2B5EF4-FFF2-40B4-BE49-F238E27FC236}">
                <a16:creationId xmlns:a16="http://schemas.microsoft.com/office/drawing/2014/main" id="{00B9F3A1-3C68-4886-AF92-3D5AF5796789}"/>
              </a:ext>
            </a:extLst>
          </p:cNvPr>
          <p:cNvSpPr/>
          <p:nvPr/>
        </p:nvSpPr>
        <p:spPr>
          <a:xfrm>
            <a:off x="7403061" y="5432641"/>
            <a:ext cx="1556142" cy="830997"/>
          </a:xfrm>
          <a:prstGeom prst="rect">
            <a:avLst/>
          </a:prstGeom>
        </p:spPr>
        <p:txBody>
          <a:bodyPr wrap="square">
            <a:spAutoFit/>
          </a:bodyPr>
          <a:lstStyle/>
          <a:p>
            <a:pPr algn="ctr"/>
            <a:r>
              <a:rPr lang="es-CO" sz="2400" b="1" dirty="0">
                <a:solidFill>
                  <a:srgbClr val="00B050"/>
                </a:solidFill>
                <a:latin typeface="+mj-lt"/>
                <a:ea typeface="Calibri" panose="020F0502020204030204" pitchFamily="34" charset="0"/>
                <a:cs typeface="Arial" panose="020B0604020202020204" pitchFamily="34" charset="0"/>
              </a:rPr>
              <a:t>4,5 millones</a:t>
            </a:r>
            <a:endParaRPr lang="es-CO" sz="2400" b="1" dirty="0">
              <a:solidFill>
                <a:srgbClr val="00B050"/>
              </a:solidFill>
              <a:latin typeface="+mj-lt"/>
              <a:cs typeface="Arial" panose="020B0604020202020204" pitchFamily="34" charset="0"/>
            </a:endParaRPr>
          </a:p>
        </p:txBody>
      </p:sp>
      <p:sp>
        <p:nvSpPr>
          <p:cNvPr id="15" name="Rectángulo 14">
            <a:extLst>
              <a:ext uri="{FF2B5EF4-FFF2-40B4-BE49-F238E27FC236}">
                <a16:creationId xmlns:a16="http://schemas.microsoft.com/office/drawing/2014/main" id="{6D8041EB-8C58-4854-B3C1-DCCEC6B4368C}"/>
              </a:ext>
            </a:extLst>
          </p:cNvPr>
          <p:cNvSpPr/>
          <p:nvPr/>
        </p:nvSpPr>
        <p:spPr>
          <a:xfrm>
            <a:off x="8980440" y="5386474"/>
            <a:ext cx="2999771" cy="923330"/>
          </a:xfrm>
          <a:prstGeom prst="rect">
            <a:avLst/>
          </a:prstGeom>
        </p:spPr>
        <p:txBody>
          <a:bodyPr wrap="square">
            <a:spAutoFit/>
          </a:bodyPr>
          <a:lstStyle/>
          <a:p>
            <a:r>
              <a:rPr lang="es-CO" b="1" dirty="0">
                <a:solidFill>
                  <a:srgbClr val="27689D"/>
                </a:solidFill>
                <a:latin typeface="+mj-lt"/>
                <a:cs typeface="Arial" panose="020B0604020202020204" pitchFamily="34" charset="0"/>
              </a:rPr>
              <a:t>superior en 89 mil personas a la población ocupada en el año 2020</a:t>
            </a:r>
          </a:p>
        </p:txBody>
      </p:sp>
      <p:graphicFrame>
        <p:nvGraphicFramePr>
          <p:cNvPr id="17" name="Gráfico 16">
            <a:extLst>
              <a:ext uri="{FF2B5EF4-FFF2-40B4-BE49-F238E27FC236}">
                <a16:creationId xmlns:a16="http://schemas.microsoft.com/office/drawing/2014/main" id="{7CF4DDB7-ABAE-4DA2-82A2-4546B09FD40F}"/>
              </a:ext>
            </a:extLst>
          </p:cNvPr>
          <p:cNvGraphicFramePr>
            <a:graphicFrameLocks/>
          </p:cNvGraphicFramePr>
          <p:nvPr>
            <p:extLst>
              <p:ext uri="{D42A27DB-BD31-4B8C-83A1-F6EECF244321}">
                <p14:modId xmlns:p14="http://schemas.microsoft.com/office/powerpoint/2010/main" val="1638199329"/>
              </p:ext>
            </p:extLst>
          </p:nvPr>
        </p:nvGraphicFramePr>
        <p:xfrm>
          <a:off x="119164" y="1252157"/>
          <a:ext cx="11953671" cy="43536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945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a:extLst>
              <a:ext uri="{FF2B5EF4-FFF2-40B4-BE49-F238E27FC236}">
                <a16:creationId xmlns:a16="http://schemas.microsoft.com/office/drawing/2014/main" id="{F400155B-A6AE-48F0-8952-4394A43B8608}"/>
              </a:ext>
            </a:extLst>
          </p:cNvPr>
          <p:cNvGraphicFramePr>
            <a:graphicFrameLocks noGrp="1"/>
          </p:cNvGraphicFramePr>
          <p:nvPr>
            <p:extLst>
              <p:ext uri="{D42A27DB-BD31-4B8C-83A1-F6EECF244321}">
                <p14:modId xmlns:p14="http://schemas.microsoft.com/office/powerpoint/2010/main" val="4033506204"/>
              </p:ext>
            </p:extLst>
          </p:nvPr>
        </p:nvGraphicFramePr>
        <p:xfrm>
          <a:off x="309238" y="1226724"/>
          <a:ext cx="11501922" cy="3892898"/>
        </p:xfrm>
        <a:graphic>
          <a:graphicData uri="http://schemas.openxmlformats.org/drawingml/2006/table">
            <a:tbl>
              <a:tblPr/>
              <a:tblGrid>
                <a:gridCol w="7164000">
                  <a:extLst>
                    <a:ext uri="{9D8B030D-6E8A-4147-A177-3AD203B41FA5}">
                      <a16:colId xmlns:a16="http://schemas.microsoft.com/office/drawing/2014/main" val="994517900"/>
                    </a:ext>
                  </a:extLst>
                </a:gridCol>
                <a:gridCol w="804451">
                  <a:extLst>
                    <a:ext uri="{9D8B030D-6E8A-4147-A177-3AD203B41FA5}">
                      <a16:colId xmlns:a16="http://schemas.microsoft.com/office/drawing/2014/main" val="4261950327"/>
                    </a:ext>
                  </a:extLst>
                </a:gridCol>
                <a:gridCol w="780610">
                  <a:extLst>
                    <a:ext uri="{9D8B030D-6E8A-4147-A177-3AD203B41FA5}">
                      <a16:colId xmlns:a16="http://schemas.microsoft.com/office/drawing/2014/main" val="1994977086"/>
                    </a:ext>
                  </a:extLst>
                </a:gridCol>
                <a:gridCol w="986261">
                  <a:extLst>
                    <a:ext uri="{9D8B030D-6E8A-4147-A177-3AD203B41FA5}">
                      <a16:colId xmlns:a16="http://schemas.microsoft.com/office/drawing/2014/main" val="490652956"/>
                    </a:ext>
                  </a:extLst>
                </a:gridCol>
                <a:gridCol w="986261">
                  <a:extLst>
                    <a:ext uri="{9D8B030D-6E8A-4147-A177-3AD203B41FA5}">
                      <a16:colId xmlns:a16="http://schemas.microsoft.com/office/drawing/2014/main" val="3832016345"/>
                    </a:ext>
                  </a:extLst>
                </a:gridCol>
                <a:gridCol w="780339">
                  <a:extLst>
                    <a:ext uri="{9D8B030D-6E8A-4147-A177-3AD203B41FA5}">
                      <a16:colId xmlns:a16="http://schemas.microsoft.com/office/drawing/2014/main" val="3930351818"/>
                    </a:ext>
                  </a:extLst>
                </a:gridCol>
              </a:tblGrid>
              <a:tr h="40787">
                <a:tc rowSpan="2">
                  <a:txBody>
                    <a:bodyPr/>
                    <a:lstStyle/>
                    <a:p>
                      <a:pPr algn="ctr" rtl="0" fontAlgn="ctr"/>
                      <a:r>
                        <a:rPr lang="es-CO" sz="1000" b="1" i="0" u="none" strike="noStrike" dirty="0">
                          <a:solidFill>
                            <a:srgbClr val="FFFFFF"/>
                          </a:solidFill>
                          <a:effectLst/>
                          <a:latin typeface="Arial" panose="020B0604020202020204" pitchFamily="34" charset="0"/>
                        </a:rPr>
                        <a:t> Rama de actividad </a:t>
                      </a:r>
                    </a:p>
                  </a:txBody>
                  <a:tcPr marL="8302" marR="8302" marT="8302" marB="0" anchor="ctr">
                    <a:lnL>
                      <a:noFill/>
                    </a:lnL>
                    <a:lnR>
                      <a:noFill/>
                    </a:lnR>
                    <a:lnT>
                      <a:noFill/>
                    </a:lnT>
                    <a:lnB>
                      <a:noFill/>
                    </a:lnB>
                    <a:solidFill>
                      <a:srgbClr val="27689D"/>
                    </a:solidFill>
                  </a:tcPr>
                </a:tc>
                <a:tc rowSpan="2">
                  <a:txBody>
                    <a:bodyPr/>
                    <a:lstStyle/>
                    <a:p>
                      <a:pPr algn="ctr" rtl="0" fontAlgn="ctr"/>
                      <a:r>
                        <a:rPr lang="es-CO" sz="1000" b="1" i="0" u="none" strike="noStrike" dirty="0">
                          <a:solidFill>
                            <a:srgbClr val="FFFFFF"/>
                          </a:solidFill>
                          <a:effectLst/>
                          <a:latin typeface="Arial" panose="020B0604020202020204" pitchFamily="34" charset="0"/>
                        </a:rPr>
                        <a:t>2019</a:t>
                      </a:r>
                    </a:p>
                  </a:txBody>
                  <a:tcPr marL="8302" marR="8302" marT="8302" marB="0" anchor="ctr">
                    <a:lnL>
                      <a:noFill/>
                    </a:lnL>
                    <a:lnR>
                      <a:noFill/>
                    </a:lnR>
                    <a:lnT>
                      <a:noFill/>
                    </a:lnT>
                    <a:lnB>
                      <a:noFill/>
                    </a:lnB>
                    <a:solidFill>
                      <a:srgbClr val="27689D"/>
                    </a:solidFill>
                  </a:tcPr>
                </a:tc>
                <a:tc rowSpan="2">
                  <a:txBody>
                    <a:bodyPr/>
                    <a:lstStyle/>
                    <a:p>
                      <a:pPr algn="ctr" rtl="0" fontAlgn="ctr"/>
                      <a:r>
                        <a:rPr lang="es-CO" sz="1000" b="1" i="0" u="none" strike="noStrike" dirty="0">
                          <a:solidFill>
                            <a:srgbClr val="FFFFFF"/>
                          </a:solidFill>
                          <a:effectLst/>
                          <a:latin typeface="Arial" panose="020B0604020202020204" pitchFamily="34" charset="0"/>
                        </a:rPr>
                        <a:t>2020</a:t>
                      </a:r>
                    </a:p>
                  </a:txBody>
                  <a:tcPr marL="8302" marR="8302" marT="8302" marB="0" anchor="ctr">
                    <a:lnL>
                      <a:noFill/>
                    </a:lnL>
                    <a:lnR>
                      <a:noFill/>
                    </a:lnR>
                    <a:lnT>
                      <a:noFill/>
                    </a:lnT>
                    <a:lnB>
                      <a:noFill/>
                    </a:lnB>
                    <a:solidFill>
                      <a:srgbClr val="27689D"/>
                    </a:solidFill>
                  </a:tcPr>
                </a:tc>
                <a:tc rowSpan="2">
                  <a:txBody>
                    <a:bodyPr/>
                    <a:lstStyle/>
                    <a:p>
                      <a:pPr algn="ctr" rtl="0" fontAlgn="ctr"/>
                      <a:r>
                        <a:rPr lang="es-CO" sz="1000" b="1" i="0" u="none" strike="noStrike" dirty="0">
                          <a:solidFill>
                            <a:srgbClr val="FFFFFF"/>
                          </a:solidFill>
                          <a:effectLst/>
                          <a:latin typeface="Arial" panose="020B0604020202020204" pitchFamily="34" charset="0"/>
                        </a:rPr>
                        <a:t>2021</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3721011515"/>
                  </a:ext>
                </a:extLst>
              </a:tr>
              <a:tr h="166036">
                <a:tc vMerge="1">
                  <a:txBody>
                    <a:bodyPr/>
                    <a:lstStyle/>
                    <a:p>
                      <a:endParaRPr lang="es-CO"/>
                    </a:p>
                  </a:txBody>
                  <a:tcPr/>
                </a:tc>
                <a:tc vMerge="1">
                  <a:txBody>
                    <a:bodyPr/>
                    <a:lstStyle/>
                    <a:p>
                      <a:pPr algn="ctr" rtl="0" fontAlgn="ctr"/>
                      <a:r>
                        <a:rPr lang="es-CO" sz="1000" b="1" i="0" u="none" strike="noStrike" dirty="0">
                          <a:solidFill>
                            <a:srgbClr val="FFFFFF"/>
                          </a:solidFill>
                          <a:effectLst/>
                          <a:latin typeface="Arial" panose="020B0604020202020204" pitchFamily="34" charset="0"/>
                        </a:rPr>
                        <a:t>2019</a:t>
                      </a:r>
                    </a:p>
                  </a:txBody>
                  <a:tcPr marL="8302" marR="8302" marT="8302" marB="0" anchor="ctr">
                    <a:lnL>
                      <a:noFill/>
                    </a:lnL>
                    <a:lnR>
                      <a:noFill/>
                    </a:lnR>
                    <a:lnT>
                      <a:noFill/>
                    </a:lnT>
                    <a:lnB>
                      <a:noFill/>
                    </a:lnB>
                    <a:solidFill>
                      <a:srgbClr val="27689D"/>
                    </a:solidFill>
                  </a:tcPr>
                </a:tc>
                <a:tc vMerge="1">
                  <a:txBody>
                    <a:bodyPr/>
                    <a:lstStyle/>
                    <a:p>
                      <a:pPr algn="ctr" rtl="0" fontAlgn="ctr"/>
                      <a:r>
                        <a:rPr lang="es-CO" sz="1000" b="1" i="0" u="none" strike="noStrike" dirty="0">
                          <a:solidFill>
                            <a:srgbClr val="FFFFFF"/>
                          </a:solidFill>
                          <a:effectLst/>
                          <a:latin typeface="Arial" panose="020B0604020202020204" pitchFamily="34" charset="0"/>
                        </a:rPr>
                        <a:t>2020</a:t>
                      </a:r>
                    </a:p>
                  </a:txBody>
                  <a:tcPr marL="8302" marR="8302" marT="8302" marB="0" anchor="ctr">
                    <a:lnL>
                      <a:noFill/>
                    </a:lnL>
                    <a:lnR>
                      <a:noFill/>
                    </a:lnR>
                    <a:lnT>
                      <a:noFill/>
                    </a:lnT>
                    <a:lnB>
                      <a:noFill/>
                    </a:lnB>
                    <a:solidFill>
                      <a:srgbClr val="27689D"/>
                    </a:solidFill>
                  </a:tcPr>
                </a:tc>
                <a:tc vMerge="1">
                  <a:txBody>
                    <a:bodyPr/>
                    <a:lstStyle/>
                    <a:p>
                      <a:pPr algn="ctr" rtl="0" fontAlgn="ctr"/>
                      <a:r>
                        <a:rPr lang="es-CO" sz="1000" b="1" i="0" u="none" strike="noStrike" dirty="0">
                          <a:solidFill>
                            <a:srgbClr val="FFFFFF"/>
                          </a:solidFill>
                          <a:effectLst/>
                          <a:latin typeface="Arial" panose="020B0604020202020204" pitchFamily="34" charset="0"/>
                        </a:rPr>
                        <a:t>2021</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2021-2020</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2021-2019</a:t>
                      </a:r>
                      <a:endParaRPr lang="es-CO" sz="1000" b="1" i="0" u="none" strike="noStrike" dirty="0">
                        <a:solidFill>
                          <a:srgbClr val="FFFFFF"/>
                        </a:solidFill>
                        <a:effectLst/>
                        <a:latin typeface="Arial" panose="020B0604020202020204" pitchFamily="34" charset="0"/>
                      </a:endParaRP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719027799"/>
                  </a:ext>
                </a:extLst>
              </a:tr>
              <a:tr h="222441">
                <a:tc>
                  <a:txBody>
                    <a:bodyPr/>
                    <a:lstStyle/>
                    <a:p>
                      <a:pPr algn="l" rtl="0" fontAlgn="ctr"/>
                      <a:r>
                        <a:rPr lang="es-CO" sz="1400" b="1" i="0" u="none" strike="noStrike">
                          <a:solidFill>
                            <a:srgbClr val="27689D"/>
                          </a:solidFill>
                          <a:effectLst/>
                          <a:latin typeface="Arial" panose="020B0604020202020204" pitchFamily="34" charset="0"/>
                        </a:rPr>
                        <a:t>Ocupados Centros poblados y rural disperso</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4.758</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4.428</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4.517</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89</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dirty="0">
                          <a:solidFill>
                            <a:srgbClr val="27689D"/>
                          </a:solidFill>
                          <a:effectLst/>
                          <a:latin typeface="Arial" panose="020B0604020202020204" pitchFamily="34" charset="0"/>
                        </a:rPr>
                        <a:t>-241</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929140479"/>
                  </a:ext>
                </a:extLst>
              </a:tr>
              <a:tr h="222441">
                <a:tc>
                  <a:txBody>
                    <a:bodyPr/>
                    <a:lstStyle/>
                    <a:p>
                      <a:pPr algn="l" rtl="0" fontAlgn="ctr"/>
                      <a:r>
                        <a:rPr lang="es-MX" sz="1400" b="0" i="0" u="none" strike="noStrike">
                          <a:solidFill>
                            <a:srgbClr val="27689D"/>
                          </a:solidFill>
                          <a:effectLst/>
                          <a:latin typeface="Arial" panose="020B0604020202020204" pitchFamily="34" charset="0"/>
                        </a:rPr>
                        <a:t>Comercio y reparación de vehículos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422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369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411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42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-11</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99243">
                <a:tc>
                  <a:txBody>
                    <a:bodyPr/>
                    <a:lstStyle/>
                    <a:p>
                      <a:pPr algn="l" rtl="0" fontAlgn="ctr"/>
                      <a:r>
                        <a:rPr lang="es-MX" sz="1400" b="0" i="0" u="none" strike="noStrike">
                          <a:solidFill>
                            <a:srgbClr val="27689D"/>
                          </a:solidFill>
                          <a:effectLst/>
                          <a:latin typeface="Arial" panose="020B0604020202020204" pitchFamily="34" charset="0"/>
                        </a:rPr>
                        <a:t>Alojamiento y servicios de comida</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210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184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210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801507775"/>
                  </a:ext>
                </a:extLst>
              </a:tr>
              <a:tr h="199243">
                <a:tc>
                  <a:txBody>
                    <a:bodyPr/>
                    <a:lstStyle/>
                    <a:p>
                      <a:pPr algn="l" rtl="0" fontAlgn="ctr"/>
                      <a:r>
                        <a:rPr lang="es-MX" sz="1400" b="1" i="0" u="none" strike="noStrike">
                          <a:solidFill>
                            <a:srgbClr val="009165"/>
                          </a:solidFill>
                          <a:effectLst/>
                          <a:latin typeface="Arial" panose="020B0604020202020204" pitchFamily="34" charset="0"/>
                        </a:rPr>
                        <a:t>Agricultura, ganadería, caza, silvicultura y pesca</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009165"/>
                          </a:solidFill>
                          <a:effectLst/>
                          <a:latin typeface="Arial" panose="020B0604020202020204" pitchFamily="34" charset="0"/>
                        </a:rPr>
                        <a:t>2.869</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009165"/>
                          </a:solidFill>
                          <a:effectLst/>
                          <a:latin typeface="Arial" panose="020B0604020202020204" pitchFamily="34" charset="0"/>
                        </a:rPr>
                        <a:t>2.684</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009165"/>
                          </a:solidFill>
                          <a:effectLst/>
                          <a:latin typeface="Arial" panose="020B0604020202020204" pitchFamily="34" charset="0"/>
                        </a:rPr>
                        <a:t>2.706</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009165"/>
                          </a:solidFill>
                          <a:effectLst/>
                          <a:latin typeface="Arial" panose="020B0604020202020204" pitchFamily="34" charset="0"/>
                        </a:rPr>
                        <a:t>22</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9165"/>
                          </a:solidFill>
                          <a:effectLst/>
                          <a:latin typeface="Arial" panose="020B0604020202020204" pitchFamily="34" charset="0"/>
                        </a:rPr>
                        <a:t>-163</a:t>
                      </a:r>
                    </a:p>
                  </a:txBody>
                  <a:tcPr marL="9525" marR="9525" marT="9525" marB="0" anchor="ctr">
                    <a:lnL>
                      <a:noFill/>
                    </a:lnL>
                    <a:lnR>
                      <a:noFill/>
                    </a:lnR>
                    <a:lnT>
                      <a:noFill/>
                    </a:lnT>
                    <a:lnB>
                      <a:noFill/>
                    </a:lnB>
                  </a:tcPr>
                </a:tc>
                <a:extLst>
                  <a:ext uri="{0D108BD9-81ED-4DB2-BD59-A6C34878D82A}">
                    <a16:rowId xmlns:a16="http://schemas.microsoft.com/office/drawing/2014/main" val="3326641266"/>
                  </a:ext>
                </a:extLst>
              </a:tr>
              <a:tr h="199243">
                <a:tc>
                  <a:txBody>
                    <a:bodyPr/>
                    <a:lstStyle/>
                    <a:p>
                      <a:pPr algn="l" rtl="0" fontAlgn="ctr"/>
                      <a:r>
                        <a:rPr lang="es-MX" sz="1400" b="0" i="0" u="none" strike="noStrike" dirty="0">
                          <a:solidFill>
                            <a:srgbClr val="27689D"/>
                          </a:solidFill>
                          <a:effectLst/>
                          <a:latin typeface="Arial" panose="020B0604020202020204" pitchFamily="34" charset="0"/>
                        </a:rPr>
                        <a:t>Actividades profesionales, científicas, técnicas y servicios administrativos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75</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72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79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3018476638"/>
                  </a:ext>
                </a:extLst>
              </a:tr>
              <a:tr h="199243">
                <a:tc>
                  <a:txBody>
                    <a:bodyPr/>
                    <a:lstStyle/>
                    <a:p>
                      <a:pPr algn="l" rtl="0" fontAlgn="ctr"/>
                      <a:r>
                        <a:rPr lang="es-MX" sz="1400" b="0" i="0" u="none" strike="noStrike">
                          <a:solidFill>
                            <a:srgbClr val="27689D"/>
                          </a:solidFill>
                          <a:effectLst/>
                          <a:latin typeface="Arial" panose="020B0604020202020204" pitchFamily="34" charset="0"/>
                        </a:rPr>
                        <a:t>Suministro de electricidad gas, agua y gestión de desechos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4</a:t>
                      </a:r>
                    </a:p>
                  </a:txBody>
                  <a:tcPr marL="9525" marR="9525" marT="9525" marB="0" anchor="ctr">
                    <a:lnL>
                      <a:noFill/>
                    </a:lnL>
                    <a:lnR>
                      <a:noFill/>
                    </a:lnR>
                    <a:lnT>
                      <a:noFill/>
                    </a:lnT>
                    <a:lnB>
                      <a:noFill/>
                    </a:lnB>
                  </a:tcPr>
                </a:tc>
                <a:extLst>
                  <a:ext uri="{0D108BD9-81ED-4DB2-BD59-A6C34878D82A}">
                    <a16:rowId xmlns:a16="http://schemas.microsoft.com/office/drawing/2014/main" val="2936320903"/>
                  </a:ext>
                </a:extLst>
              </a:tr>
              <a:tr h="186986">
                <a:tc>
                  <a:txBody>
                    <a:bodyPr/>
                    <a:lstStyle/>
                    <a:p>
                      <a:pPr algn="l" rtl="0" fontAlgn="ctr"/>
                      <a:r>
                        <a:rPr lang="es-CO" sz="1400" b="0" i="0" u="none" strike="noStrike">
                          <a:solidFill>
                            <a:srgbClr val="27689D"/>
                          </a:solidFill>
                          <a:effectLst/>
                          <a:latin typeface="Arial" panose="020B0604020202020204" pitchFamily="34" charset="0"/>
                        </a:rPr>
                        <a:t>Construcción</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183</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191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194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087408792"/>
                  </a:ext>
                </a:extLst>
              </a:tr>
              <a:tr h="199243">
                <a:tc>
                  <a:txBody>
                    <a:bodyPr/>
                    <a:lstStyle/>
                    <a:p>
                      <a:pPr algn="l" rtl="0" fontAlgn="ctr"/>
                      <a:r>
                        <a:rPr lang="es-CO" sz="1400" b="0" i="0" u="none" strike="noStrike">
                          <a:solidFill>
                            <a:srgbClr val="27689D"/>
                          </a:solidFill>
                          <a:effectLst/>
                          <a:latin typeface="Arial" panose="020B0604020202020204" pitchFamily="34" charset="0"/>
                        </a:rPr>
                        <a:t>Transporte y almacenamiento</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160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154</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-6</a:t>
                      </a:r>
                    </a:p>
                  </a:txBody>
                  <a:tcPr marL="9525" marR="9525" marT="9525" marB="0" anchor="ctr">
                    <a:lnL>
                      <a:noFill/>
                    </a:lnL>
                    <a:lnR>
                      <a:noFill/>
                    </a:lnR>
                    <a:lnT>
                      <a:noFill/>
                    </a:lnT>
                    <a:lnB>
                      <a:noFill/>
                    </a:lnB>
                  </a:tcPr>
                </a:tc>
                <a:extLst>
                  <a:ext uri="{0D108BD9-81ED-4DB2-BD59-A6C34878D82A}">
                    <a16:rowId xmlns:a16="http://schemas.microsoft.com/office/drawing/2014/main" val="2838401929"/>
                  </a:ext>
                </a:extLst>
              </a:tr>
              <a:tr h="199243">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-5</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453461761"/>
                  </a:ext>
                </a:extLst>
              </a:tr>
              <a:tr h="199243">
                <a:tc>
                  <a:txBody>
                    <a:bodyPr/>
                    <a:lstStyle/>
                    <a:p>
                      <a:pPr algn="l" rtl="0" fontAlgn="ctr"/>
                      <a:r>
                        <a:rPr lang="es-CO" sz="1400" b="0" i="0" u="none" strike="noStrike" dirty="0">
                          <a:solidFill>
                            <a:srgbClr val="27689D"/>
                          </a:solidFill>
                          <a:effectLst/>
                          <a:latin typeface="Arial" panose="020B0604020202020204" pitchFamily="34" charset="0"/>
                        </a:rPr>
                        <a:t>Actividades inmobiliarias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lnL>
                      <a:noFill/>
                    </a:lnL>
                    <a:lnR>
                      <a:noFill/>
                    </a:lnR>
                    <a:lnT>
                      <a:noFill/>
                    </a:lnT>
                    <a:lnB>
                      <a:noFill/>
                    </a:lnB>
                  </a:tcPr>
                </a:tc>
                <a:extLst>
                  <a:ext uri="{0D108BD9-81ED-4DB2-BD59-A6C34878D82A}">
                    <a16:rowId xmlns:a16="http://schemas.microsoft.com/office/drawing/2014/main" val="95550213"/>
                  </a:ext>
                </a:extLst>
              </a:tr>
              <a:tr h="199243">
                <a:tc>
                  <a:txBody>
                    <a:bodyPr/>
                    <a:lstStyle/>
                    <a:p>
                      <a:pPr algn="l" rtl="0" fontAlgn="ctr"/>
                      <a:r>
                        <a:rPr lang="es-CO" sz="1400" b="0" i="0" u="none" strike="noStrike">
                          <a:solidFill>
                            <a:srgbClr val="27689D"/>
                          </a:solidFill>
                          <a:effectLst/>
                          <a:latin typeface="Arial" panose="020B0604020202020204" pitchFamily="34" charset="0"/>
                        </a:rPr>
                        <a:t>No informa</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355459173"/>
                  </a:ext>
                </a:extLst>
              </a:tr>
              <a:tr h="199243">
                <a:tc>
                  <a:txBody>
                    <a:bodyPr/>
                    <a:lstStyle/>
                    <a:p>
                      <a:pPr algn="l" rtl="0" fontAlgn="ctr"/>
                      <a:r>
                        <a:rPr lang="es-MX" sz="1400" b="0"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166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-24</a:t>
                      </a:r>
                    </a:p>
                  </a:txBody>
                  <a:tcPr marL="9525" marR="9525" marT="9525" marB="0" anchor="ctr">
                    <a:lnL>
                      <a:noFill/>
                    </a:lnL>
                    <a:lnR>
                      <a:noFill/>
                    </a:lnR>
                    <a:lnT>
                      <a:noFill/>
                    </a:lnT>
                    <a:lnB>
                      <a:noFill/>
                    </a:lnB>
                  </a:tcPr>
                </a:tc>
                <a:extLst>
                  <a:ext uri="{0D108BD9-81ED-4DB2-BD59-A6C34878D82A}">
                    <a16:rowId xmlns:a16="http://schemas.microsoft.com/office/drawing/2014/main" val="1888869721"/>
                  </a:ext>
                </a:extLst>
              </a:tr>
              <a:tr h="199243">
                <a:tc>
                  <a:txBody>
                    <a:bodyPr/>
                    <a:lstStyle/>
                    <a:p>
                      <a:pPr algn="l" rtl="0" fontAlgn="ctr"/>
                      <a:r>
                        <a:rPr lang="es-MX" sz="1400" b="0" i="0" u="none" strike="noStrike">
                          <a:solidFill>
                            <a:srgbClr val="27689D"/>
                          </a:solidFill>
                          <a:effectLst/>
                          <a:latin typeface="Arial" panose="020B0604020202020204" pitchFamily="34" charset="0"/>
                        </a:rPr>
                        <a:t>Actividades financieras y de seguros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231516227"/>
                  </a:ext>
                </a:extLst>
              </a:tr>
              <a:tr h="199243">
                <a:tc>
                  <a:txBody>
                    <a:bodyPr/>
                    <a:lstStyle/>
                    <a:p>
                      <a:pPr algn="l" rtl="0" fontAlgn="ctr"/>
                      <a:r>
                        <a:rPr lang="es-MX" sz="1400" b="0" i="0" u="none" strike="noStrike">
                          <a:solidFill>
                            <a:srgbClr val="27689D"/>
                          </a:solidFill>
                          <a:effectLst/>
                          <a:latin typeface="Arial" panose="020B0604020202020204" pitchFamily="34" charset="0"/>
                        </a:rPr>
                        <a:t>Explotación de minas y canteras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87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91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89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lnL>
                      <a:noFill/>
                    </a:lnL>
                    <a:lnR>
                      <a:noFill/>
                    </a:lnR>
                    <a:lnT>
                      <a:noFill/>
                    </a:lnT>
                    <a:lnB>
                      <a:noFill/>
                    </a:lnB>
                  </a:tcPr>
                </a:tc>
                <a:extLst>
                  <a:ext uri="{0D108BD9-81ED-4DB2-BD59-A6C34878D82A}">
                    <a16:rowId xmlns:a16="http://schemas.microsoft.com/office/drawing/2014/main" val="1815818794"/>
                  </a:ext>
                </a:extLst>
              </a:tr>
              <a:tr h="115260">
                <a:tc>
                  <a:txBody>
                    <a:bodyPr/>
                    <a:lstStyle/>
                    <a:p>
                      <a:pPr algn="l" rtl="0" fontAlgn="ctr"/>
                      <a:r>
                        <a:rPr lang="es-MX" sz="1400" b="0" i="0" u="none" strike="noStrike">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246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215</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213</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-33</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761859933"/>
                  </a:ext>
                </a:extLst>
              </a:tr>
              <a:tr h="115260">
                <a:tc>
                  <a:txBody>
                    <a:bodyPr/>
                    <a:lstStyle/>
                    <a:p>
                      <a:pPr algn="l" rtl="0" fontAlgn="ctr"/>
                      <a:r>
                        <a:rPr lang="es-CO" sz="1400" b="0" i="0" u="none" strike="noStrike">
                          <a:solidFill>
                            <a:srgbClr val="27689D"/>
                          </a:solidFill>
                          <a:effectLst/>
                          <a:latin typeface="Arial" panose="020B0604020202020204" pitchFamily="34" charset="0"/>
                        </a:rPr>
                        <a:t>Industrias manufactureras</a:t>
                      </a:r>
                    </a:p>
                  </a:txBody>
                  <a:tcPr marL="9525" marR="9525" marT="9525" marB="0" anchor="ctr">
                    <a:lnL>
                      <a:noFill/>
                    </a:lnL>
                    <a:lnR>
                      <a:noFill/>
                    </a:lnR>
                    <a:lnT>
                      <a:noFill/>
                    </a:lnT>
                    <a:lnB>
                      <a:noFill/>
                    </a:lnB>
                    <a:noFill/>
                  </a:tcPr>
                </a:tc>
                <a:tc>
                  <a:txBody>
                    <a:bodyPr/>
                    <a:lstStyle/>
                    <a:p>
                      <a:pPr algn="r" rtl="0" fontAlgn="ctr"/>
                      <a:r>
                        <a:rPr lang="es-CO" sz="1400" b="0" i="0" u="none" strike="noStrike">
                          <a:solidFill>
                            <a:srgbClr val="27689D"/>
                          </a:solidFill>
                          <a:effectLst/>
                          <a:latin typeface="Arial" panose="020B0604020202020204" pitchFamily="34" charset="0"/>
                        </a:rPr>
                        <a:t>285</a:t>
                      </a:r>
                    </a:p>
                  </a:txBody>
                  <a:tcPr marL="9525" marR="9525" marT="9525" marB="0" anchor="ctr">
                    <a:lnL>
                      <a:noFill/>
                    </a:lnL>
                    <a:lnR>
                      <a:noFill/>
                    </a:lnR>
                    <a:lnT>
                      <a:noFill/>
                    </a:lnT>
                    <a:lnB>
                      <a:noFill/>
                    </a:lnB>
                    <a:noFill/>
                  </a:tcPr>
                </a:tc>
                <a:tc>
                  <a:txBody>
                    <a:bodyPr/>
                    <a:lstStyle/>
                    <a:p>
                      <a:pPr algn="r" rtl="0" fontAlgn="ctr"/>
                      <a:r>
                        <a:rPr lang="es-CO" sz="1400" b="0" i="0" u="none" strike="noStrike">
                          <a:solidFill>
                            <a:srgbClr val="27689D"/>
                          </a:solidFill>
                          <a:effectLst/>
                          <a:latin typeface="Arial" panose="020B0604020202020204" pitchFamily="34" charset="0"/>
                        </a:rPr>
                        <a:t>283</a:t>
                      </a:r>
                    </a:p>
                  </a:txBody>
                  <a:tcPr marL="9525" marR="9525" marT="9525" marB="0" anchor="ctr">
                    <a:lnL>
                      <a:noFill/>
                    </a:lnL>
                    <a:lnR>
                      <a:noFill/>
                    </a:lnR>
                    <a:lnT>
                      <a:noFill/>
                    </a:lnT>
                    <a:lnB>
                      <a:noFill/>
                    </a:lnB>
                    <a:noFill/>
                  </a:tcPr>
                </a:tc>
                <a:tc>
                  <a:txBody>
                    <a:bodyPr/>
                    <a:lstStyle/>
                    <a:p>
                      <a:pPr algn="r" rtl="0" fontAlgn="ctr"/>
                      <a:r>
                        <a:rPr lang="es-CO" sz="1400" b="0" i="0" u="none" strike="noStrike">
                          <a:solidFill>
                            <a:srgbClr val="27689D"/>
                          </a:solidFill>
                          <a:effectLst/>
                          <a:latin typeface="Arial" panose="020B0604020202020204" pitchFamily="34" charset="0"/>
                        </a:rPr>
                        <a:t>264</a:t>
                      </a:r>
                    </a:p>
                  </a:txBody>
                  <a:tcPr marL="9525" marR="9525" marT="9525" marB="0" anchor="ctr">
                    <a:lnL>
                      <a:noFill/>
                    </a:lnL>
                    <a:lnR>
                      <a:noFill/>
                    </a:lnR>
                    <a:lnT>
                      <a:noFill/>
                    </a:lnT>
                    <a:lnB>
                      <a:noFill/>
                    </a:lnB>
                    <a:noFill/>
                  </a:tcPr>
                </a:tc>
                <a:tc>
                  <a:txBody>
                    <a:bodyPr/>
                    <a:lstStyle/>
                    <a:p>
                      <a:pPr algn="r" rtl="0" fontAlgn="ctr"/>
                      <a:r>
                        <a:rPr lang="es-CO" sz="1400" b="0" i="0" u="none" strike="noStrike">
                          <a:solidFill>
                            <a:srgbClr val="27689D"/>
                          </a:solidFill>
                          <a:effectLst/>
                          <a:latin typeface="Arial" panose="020B0604020202020204" pitchFamily="34" charset="0"/>
                        </a:rPr>
                        <a:t>-19</a:t>
                      </a:r>
                    </a:p>
                  </a:txBody>
                  <a:tcPr marL="9525" marR="9525" marT="9525" marB="0" anchor="ctr">
                    <a:lnL>
                      <a:noFill/>
                    </a:lnL>
                    <a:lnR>
                      <a:noFill/>
                    </a:lnR>
                    <a:lnT>
                      <a:noFill/>
                    </a:lnT>
                    <a:lnB>
                      <a:noFill/>
                    </a:lnB>
                    <a:noFill/>
                  </a:tcPr>
                </a:tc>
                <a:tc>
                  <a:txBody>
                    <a:bodyPr/>
                    <a:lstStyle/>
                    <a:p>
                      <a:pPr algn="r" rtl="0" fontAlgn="ctr"/>
                      <a:r>
                        <a:rPr lang="es-CO" sz="1400" b="0" i="0" u="none" strike="noStrike" dirty="0">
                          <a:solidFill>
                            <a:srgbClr val="27689D"/>
                          </a:solidFill>
                          <a:effectLst/>
                          <a:latin typeface="Arial" panose="020B0604020202020204" pitchFamily="34" charset="0"/>
                        </a:rPr>
                        <a:t>-21</a:t>
                      </a:r>
                    </a:p>
                  </a:txBody>
                  <a:tcPr marL="9525" marR="9525" marT="9525" marB="0" anchor="ctr">
                    <a:lnL>
                      <a:noFill/>
                    </a:lnL>
                    <a:lnR>
                      <a:noFill/>
                    </a:lnR>
                    <a:lnT>
                      <a:noFill/>
                    </a:lnT>
                    <a:lnB>
                      <a:noFill/>
                    </a:lnB>
                    <a:noFill/>
                  </a:tcPr>
                </a:tc>
                <a:extLst>
                  <a:ext uri="{0D108BD9-81ED-4DB2-BD59-A6C34878D82A}">
                    <a16:rowId xmlns:a16="http://schemas.microsoft.com/office/drawing/2014/main" val="963572229"/>
                  </a:ext>
                </a:extLst>
              </a:tr>
            </a:tbl>
          </a:graphicData>
        </a:graphic>
      </p:graphicFrame>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2019-2021</a:t>
            </a:r>
          </a:p>
          <a:p>
            <a:pPr algn="ctr">
              <a:lnSpc>
                <a:spcPct val="100000"/>
              </a:lnSpc>
              <a:spcBef>
                <a:spcPct val="0"/>
              </a:spcBef>
              <a:buClrTx/>
              <a:buSzTx/>
              <a:buNone/>
            </a:pPr>
            <a:r>
              <a:rPr lang="es-ES" sz="2400" b="1" dirty="0">
                <a:solidFill>
                  <a:srgbClr val="395F9B"/>
                </a:solidFill>
                <a:latin typeface="+mj-lt"/>
              </a:rPr>
              <a:t>Centro poblados y rural disperso anual</a:t>
            </a:r>
            <a:endParaRPr lang="es-ES" altLang="es-CO" sz="2400" b="1" dirty="0">
              <a:solidFill>
                <a:srgbClr val="395F9B"/>
              </a:solidFill>
              <a:latin typeface="+mn-lt"/>
              <a:ea typeface="+mn-ea"/>
              <a:cs typeface="+mn-cs"/>
            </a:endParaRPr>
          </a:p>
        </p:txBody>
      </p:sp>
      <p:sp>
        <p:nvSpPr>
          <p:cNvPr id="27" name="Rectángulo 26">
            <a:extLst>
              <a:ext uri="{FF2B5EF4-FFF2-40B4-BE49-F238E27FC236}">
                <a16:creationId xmlns:a16="http://schemas.microsoft.com/office/drawing/2014/main" id="{57715B8D-A7FE-4CAC-8D24-DCB4DCE6AC7A}"/>
              </a:ext>
            </a:extLst>
          </p:cNvPr>
          <p:cNvSpPr/>
          <p:nvPr/>
        </p:nvSpPr>
        <p:spPr>
          <a:xfrm>
            <a:off x="33788" y="5246765"/>
            <a:ext cx="12158211" cy="646331"/>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En el año de 2021 la población ocupada en el sector rural </a:t>
            </a:r>
            <a:r>
              <a:rPr lang="es-MX" b="1" dirty="0">
                <a:solidFill>
                  <a:srgbClr val="27689D"/>
                </a:solidFill>
                <a:latin typeface="+mj-lt"/>
                <a:ea typeface="Calibri" panose="020F0502020204030204" pitchFamily="34" charset="0"/>
                <a:cs typeface="Arial" panose="020B0604020202020204" pitchFamily="34" charset="0"/>
              </a:rPr>
              <a:t>aumentó en 89 mil personas </a:t>
            </a:r>
            <a:r>
              <a:rPr lang="es-MX" dirty="0">
                <a:solidFill>
                  <a:srgbClr val="27689D"/>
                </a:solidFill>
                <a:latin typeface="+mj-lt"/>
                <a:ea typeface="Calibri" panose="020F0502020204030204" pitchFamily="34" charset="0"/>
                <a:cs typeface="Arial" panose="020B0604020202020204" pitchFamily="34" charset="0"/>
              </a:rPr>
              <a:t>con respecto al año 2020, pero aún se presenta un saldo negativo de</a:t>
            </a:r>
            <a:r>
              <a:rPr lang="es-MX" b="1" dirty="0">
                <a:solidFill>
                  <a:srgbClr val="27689D"/>
                </a:solidFill>
                <a:latin typeface="+mj-lt"/>
                <a:ea typeface="Calibri" panose="020F0502020204030204" pitchFamily="34" charset="0"/>
                <a:cs typeface="Arial" panose="020B0604020202020204" pitchFamily="34" charset="0"/>
              </a:rPr>
              <a:t> 241 mil ocupados al compararse con el año 2019 (año sin COVID-19).</a:t>
            </a: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71254BB-150C-488E-96E8-6C9D77FE0FA9}"/>
              </a:ext>
            </a:extLst>
          </p:cNvPr>
          <p:cNvSpPr/>
          <p:nvPr/>
        </p:nvSpPr>
        <p:spPr>
          <a:xfrm>
            <a:off x="248238" y="5065663"/>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 de personas</a:t>
            </a:r>
          </a:p>
        </p:txBody>
      </p:sp>
      <p:sp>
        <p:nvSpPr>
          <p:cNvPr id="11" name="Rectángulo 10">
            <a:extLst>
              <a:ext uri="{FF2B5EF4-FFF2-40B4-BE49-F238E27FC236}">
                <a16:creationId xmlns:a16="http://schemas.microsoft.com/office/drawing/2014/main" id="{9671FBAC-0695-46E2-8C32-C84C9F278D84}"/>
              </a:ext>
            </a:extLst>
          </p:cNvPr>
          <p:cNvSpPr/>
          <p:nvPr/>
        </p:nvSpPr>
        <p:spPr>
          <a:xfrm>
            <a:off x="2146046" y="5927185"/>
            <a:ext cx="10012165" cy="923330"/>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Por su parte en 2021 la</a:t>
            </a:r>
            <a:r>
              <a:rPr lang="es-MX" b="1" dirty="0">
                <a:solidFill>
                  <a:srgbClr val="27689D"/>
                </a:solidFill>
                <a:latin typeface="+mj-lt"/>
                <a:ea typeface="Calibri" panose="020F0502020204030204" pitchFamily="34" charset="0"/>
                <a:cs typeface="Arial" panose="020B0604020202020204" pitchFamily="34" charset="0"/>
              </a:rPr>
              <a:t> agricultura, ganadería, caza, silvicultura y pesca aumentó en 22 mil ocupados en comparación </a:t>
            </a:r>
            <a:r>
              <a:rPr lang="es-MX" dirty="0">
                <a:solidFill>
                  <a:srgbClr val="27689D"/>
                </a:solidFill>
                <a:latin typeface="+mj-lt"/>
                <a:ea typeface="Calibri" panose="020F0502020204030204" pitchFamily="34" charset="0"/>
                <a:cs typeface="Arial" panose="020B0604020202020204" pitchFamily="34" charset="0"/>
              </a:rPr>
              <a:t>con el año 2020, pero aun faltan por recuperar </a:t>
            </a:r>
            <a:r>
              <a:rPr lang="es-MX" b="1" dirty="0">
                <a:solidFill>
                  <a:srgbClr val="27689D"/>
                </a:solidFill>
                <a:latin typeface="+mj-lt"/>
                <a:ea typeface="Calibri" panose="020F0502020204030204" pitchFamily="34" charset="0"/>
                <a:cs typeface="Arial" panose="020B0604020202020204" pitchFamily="34" charset="0"/>
              </a:rPr>
              <a:t>163 mil puestos de trabajo </a:t>
            </a:r>
            <a:r>
              <a:rPr lang="es-MX" dirty="0">
                <a:solidFill>
                  <a:srgbClr val="27689D"/>
                </a:solidFill>
                <a:latin typeface="+mj-lt"/>
                <a:ea typeface="Calibri" panose="020F0502020204030204" pitchFamily="34" charset="0"/>
                <a:cs typeface="Arial" panose="020B0604020202020204" pitchFamily="34" charset="0"/>
              </a:rPr>
              <a:t>con respecto al año 2019 (año sin COVID – 19).</a:t>
            </a:r>
          </a:p>
        </p:txBody>
      </p:sp>
    </p:spTree>
    <p:extLst>
      <p:ext uri="{BB962C8B-B14F-4D97-AF65-F5344CB8AC3E}">
        <p14:creationId xmlns:p14="http://schemas.microsoft.com/office/powerpoint/2010/main" val="73368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31 de enero de 2021</a:t>
            </a:r>
          </a:p>
        </p:txBody>
      </p:sp>
      <p:sp>
        <p:nvSpPr>
          <p:cNvPr id="4" name="CuadroTexto 3">
            <a:extLst>
              <a:ext uri="{FF2B5EF4-FFF2-40B4-BE49-F238E27FC236}">
                <a16:creationId xmlns:a16="http://schemas.microsoft.com/office/drawing/2014/main" id="{82A4DE28-2F8F-4F65-8CB1-CB9E6A04E923}"/>
              </a:ext>
            </a:extLst>
          </p:cNvPr>
          <p:cNvSpPr txBox="1"/>
          <p:nvPr/>
        </p:nvSpPr>
        <p:spPr>
          <a:xfrm>
            <a:off x="281674" y="3118768"/>
            <a:ext cx="6087595" cy="954107"/>
          </a:xfrm>
          <a:prstGeom prst="rect">
            <a:avLst/>
          </a:prstGeom>
          <a:noFill/>
        </p:spPr>
        <p:txBody>
          <a:bodyPr wrap="square" rtlCol="0">
            <a:spAutoFit/>
          </a:bodyPr>
          <a:lstStyle/>
          <a:p>
            <a:r>
              <a:rPr lang="es-ES" sz="3200" dirty="0">
                <a:solidFill>
                  <a:prstClr val="white"/>
                </a:solidFill>
                <a:latin typeface="Arial Black" panose="020B0A04020102020204" pitchFamily="34" charset="0"/>
              </a:rPr>
              <a:t>Diciembre de 2021</a:t>
            </a:r>
            <a:br>
              <a:rPr lang="es-ES" sz="3200" dirty="0">
                <a:solidFill>
                  <a:prstClr val="white"/>
                </a:solidFill>
                <a:latin typeface="Arial Black" panose="020B0A04020102020204" pitchFamily="34" charset="0"/>
              </a:rPr>
            </a:br>
            <a:endParaRPr lang="es-ES" sz="240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99657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total nacional en diciembre (2002-2021)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7748" y="5165764"/>
            <a:ext cx="2600785" cy="923330"/>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Tasa de desempleo nacional en diciembre de 2021</a:t>
            </a:r>
            <a:endParaRPr lang="es-CO" b="1"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2406873" y="5343852"/>
            <a:ext cx="1111945"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11,0%</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3482133" y="5163498"/>
            <a:ext cx="2802895"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2,4 p.p</a:t>
            </a:r>
          </a:p>
          <a:p>
            <a:r>
              <a:rPr lang="es-CO" b="1" dirty="0">
                <a:solidFill>
                  <a:srgbClr val="27689D"/>
                </a:solidFill>
                <a:ea typeface="Calibri" panose="020F0502020204030204" pitchFamily="34" charset="0"/>
                <a:cs typeface="Arial" panose="020B0604020202020204" pitchFamily="34" charset="0"/>
              </a:rPr>
              <a:t>a la tasa del mismo mes un año atrás (13,4%)</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305391" y="529057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C20CAAD6-D084-4416-80AF-5396A45349B0}"/>
              </a:ext>
            </a:extLst>
          </p:cNvPr>
          <p:cNvSpPr/>
          <p:nvPr/>
        </p:nvSpPr>
        <p:spPr>
          <a:xfrm>
            <a:off x="6378300" y="5167031"/>
            <a:ext cx="1676731" cy="1200329"/>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Población ocupada en diciembre de 2021</a:t>
            </a:r>
            <a:endParaRPr lang="es-CO" b="1" dirty="0">
              <a:latin typeface="+mj-lt"/>
              <a:cs typeface="Arial" panose="020B0604020202020204" pitchFamily="34" charset="0"/>
            </a:endParaRPr>
          </a:p>
        </p:txBody>
      </p:sp>
      <p:sp>
        <p:nvSpPr>
          <p:cNvPr id="15" name="Rectángulo 14">
            <a:extLst>
              <a:ext uri="{FF2B5EF4-FFF2-40B4-BE49-F238E27FC236}">
                <a16:creationId xmlns:a16="http://schemas.microsoft.com/office/drawing/2014/main" id="{B755E341-EE68-4D06-A280-3C7E67610845}"/>
              </a:ext>
            </a:extLst>
          </p:cNvPr>
          <p:cNvSpPr/>
          <p:nvPr/>
        </p:nvSpPr>
        <p:spPr>
          <a:xfrm>
            <a:off x="7947646" y="5252570"/>
            <a:ext cx="1459112" cy="830997"/>
          </a:xfrm>
          <a:prstGeom prst="rect">
            <a:avLst/>
          </a:prstGeom>
        </p:spPr>
        <p:txBody>
          <a:bodyPr wrap="square">
            <a:spAutoFit/>
          </a:bodyPr>
          <a:lstStyle/>
          <a:p>
            <a:pPr algn="ctr"/>
            <a:r>
              <a:rPr lang="es-CO" sz="2400" b="1" dirty="0">
                <a:solidFill>
                  <a:srgbClr val="00B050"/>
                </a:solidFill>
                <a:latin typeface="+mj-lt"/>
                <a:ea typeface="Calibri" panose="020F0502020204030204" pitchFamily="34" charset="0"/>
                <a:cs typeface="Arial" panose="020B0604020202020204" pitchFamily="34" charset="0"/>
              </a:rPr>
              <a:t>21,6 millones</a:t>
            </a:r>
            <a:endParaRPr lang="es-CO" sz="2400" b="1" dirty="0">
              <a:solidFill>
                <a:srgbClr val="00B050"/>
              </a:solidFill>
              <a:latin typeface="+mj-lt"/>
              <a:cs typeface="Arial" panose="020B0604020202020204" pitchFamily="34" charset="0"/>
            </a:endParaRPr>
          </a:p>
        </p:txBody>
      </p:sp>
      <p:sp>
        <p:nvSpPr>
          <p:cNvPr id="17" name="Rectángulo 16">
            <a:extLst>
              <a:ext uri="{FF2B5EF4-FFF2-40B4-BE49-F238E27FC236}">
                <a16:creationId xmlns:a16="http://schemas.microsoft.com/office/drawing/2014/main" id="{453AD743-9E87-4294-A4D1-62C4D71FE91A}"/>
              </a:ext>
            </a:extLst>
          </p:cNvPr>
          <p:cNvSpPr/>
          <p:nvPr/>
        </p:nvSpPr>
        <p:spPr>
          <a:xfrm>
            <a:off x="9348291" y="5155254"/>
            <a:ext cx="2941061" cy="923330"/>
          </a:xfrm>
          <a:prstGeom prst="rect">
            <a:avLst/>
          </a:prstGeom>
        </p:spPr>
        <p:txBody>
          <a:bodyPr wrap="square">
            <a:spAutoFit/>
          </a:bodyPr>
          <a:lstStyle/>
          <a:p>
            <a:r>
              <a:rPr lang="es-CO" b="1" dirty="0">
                <a:solidFill>
                  <a:srgbClr val="27689D"/>
                </a:solidFill>
                <a:latin typeface="+mj-lt"/>
                <a:cs typeface="Arial" panose="020B0604020202020204" pitchFamily="34" charset="0"/>
              </a:rPr>
              <a:t>Superior en 185 mil a la población ocupada en diciembre de 2020</a:t>
            </a:r>
          </a:p>
        </p:txBody>
      </p:sp>
      <p:graphicFrame>
        <p:nvGraphicFramePr>
          <p:cNvPr id="13" name="Gráfico 12">
            <a:extLst>
              <a:ext uri="{FF2B5EF4-FFF2-40B4-BE49-F238E27FC236}">
                <a16:creationId xmlns:a16="http://schemas.microsoft.com/office/drawing/2014/main" id="{0C04D1DC-A8EF-4392-9187-1131F0BDF33A}"/>
              </a:ext>
            </a:extLst>
          </p:cNvPr>
          <p:cNvGraphicFramePr>
            <a:graphicFrameLocks/>
          </p:cNvGraphicFramePr>
          <p:nvPr>
            <p:extLst>
              <p:ext uri="{D42A27DB-BD31-4B8C-83A1-F6EECF244321}">
                <p14:modId xmlns:p14="http://schemas.microsoft.com/office/powerpoint/2010/main" val="3397627475"/>
              </p:ext>
            </p:extLst>
          </p:nvPr>
        </p:nvGraphicFramePr>
        <p:xfrm>
          <a:off x="192254" y="922357"/>
          <a:ext cx="11807491" cy="4266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0349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en diciembre (2019-2021)</a:t>
            </a:r>
          </a:p>
          <a:p>
            <a:pPr algn="ctr">
              <a:lnSpc>
                <a:spcPct val="100000"/>
              </a:lnSpc>
              <a:spcBef>
                <a:spcPct val="0"/>
              </a:spcBef>
              <a:buClrTx/>
              <a:buSzTx/>
              <a:buNone/>
            </a:pPr>
            <a:r>
              <a:rPr lang="es-ES" altLang="es-CO" sz="2400" b="1" dirty="0">
                <a:solidFill>
                  <a:srgbClr val="395F9B"/>
                </a:solidFill>
                <a:latin typeface="+mn-lt"/>
                <a:ea typeface="+mn-ea"/>
                <a:cs typeface="+mn-cs"/>
              </a:rPr>
              <a:t>Total nacional</a:t>
            </a:r>
          </a:p>
        </p:txBody>
      </p:sp>
      <p:sp>
        <p:nvSpPr>
          <p:cNvPr id="27" name="Rectángulo 26">
            <a:extLst>
              <a:ext uri="{FF2B5EF4-FFF2-40B4-BE49-F238E27FC236}">
                <a16:creationId xmlns:a16="http://schemas.microsoft.com/office/drawing/2014/main" id="{57715B8D-A7FE-4CAC-8D24-DCB4DCE6AC7A}"/>
              </a:ext>
            </a:extLst>
          </p:cNvPr>
          <p:cNvSpPr/>
          <p:nvPr/>
        </p:nvSpPr>
        <p:spPr>
          <a:xfrm>
            <a:off x="345039" y="4931283"/>
            <a:ext cx="11647264" cy="923330"/>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En diciembre de 2021, la población ocupada del país </a:t>
            </a:r>
            <a:r>
              <a:rPr lang="es-MX" b="1" dirty="0">
                <a:solidFill>
                  <a:srgbClr val="27689D"/>
                </a:solidFill>
                <a:latin typeface="+mj-lt"/>
                <a:ea typeface="Calibri" panose="020F0502020204030204" pitchFamily="34" charset="0"/>
                <a:cs typeface="Arial" panose="020B0604020202020204" pitchFamily="34" charset="0"/>
              </a:rPr>
              <a:t>aumentó en 185 mil personas </a:t>
            </a:r>
            <a:r>
              <a:rPr lang="es-MX" dirty="0">
                <a:solidFill>
                  <a:srgbClr val="27689D"/>
                </a:solidFill>
                <a:latin typeface="+mj-lt"/>
                <a:ea typeface="Calibri" panose="020F0502020204030204" pitchFamily="34" charset="0"/>
                <a:cs typeface="Arial" panose="020B0604020202020204" pitchFamily="34" charset="0"/>
              </a:rPr>
              <a:t>con respecto a diciembre de 2020, pero </a:t>
            </a:r>
            <a:r>
              <a:rPr lang="es-MX" b="1" dirty="0">
                <a:solidFill>
                  <a:srgbClr val="27689D"/>
                </a:solidFill>
                <a:latin typeface="+mj-lt"/>
                <a:ea typeface="Calibri" panose="020F0502020204030204" pitchFamily="34" charset="0"/>
                <a:cs typeface="Arial" panose="020B0604020202020204" pitchFamily="34" charset="0"/>
              </a:rPr>
              <a:t>disminuyó en 1,2 millones de ocupados al compararse con diciembre de 2019 (mes sin COVID-19).</a:t>
            </a: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71254BB-150C-488E-96E8-6C9D77FE0FA9}"/>
              </a:ext>
            </a:extLst>
          </p:cNvPr>
          <p:cNvSpPr/>
          <p:nvPr/>
        </p:nvSpPr>
        <p:spPr>
          <a:xfrm>
            <a:off x="384505" y="4823561"/>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
        <p:nvSpPr>
          <p:cNvPr id="11" name="Rectángulo 10">
            <a:extLst>
              <a:ext uri="{FF2B5EF4-FFF2-40B4-BE49-F238E27FC236}">
                <a16:creationId xmlns:a16="http://schemas.microsoft.com/office/drawing/2014/main" id="{9671FBAC-0695-46E2-8C32-C84C9F278D84}"/>
              </a:ext>
            </a:extLst>
          </p:cNvPr>
          <p:cNvSpPr/>
          <p:nvPr/>
        </p:nvSpPr>
        <p:spPr>
          <a:xfrm>
            <a:off x="2164709" y="5762752"/>
            <a:ext cx="9676574" cy="923330"/>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Por su parte, en diciembre de 2021 la</a:t>
            </a:r>
            <a:r>
              <a:rPr lang="es-MX" b="1" dirty="0">
                <a:solidFill>
                  <a:srgbClr val="27689D"/>
                </a:solidFill>
                <a:latin typeface="+mj-lt"/>
                <a:ea typeface="Calibri" panose="020F0502020204030204" pitchFamily="34" charset="0"/>
                <a:cs typeface="Arial" panose="020B0604020202020204" pitchFamily="34" charset="0"/>
              </a:rPr>
              <a:t> agricultura, ganadería, caza, silvicultura y pesca aumentó en 40 mil ocupados en comparación </a:t>
            </a:r>
            <a:r>
              <a:rPr lang="es-MX" dirty="0">
                <a:solidFill>
                  <a:srgbClr val="27689D"/>
                </a:solidFill>
                <a:latin typeface="+mj-lt"/>
                <a:ea typeface="Calibri" panose="020F0502020204030204" pitchFamily="34" charset="0"/>
                <a:cs typeface="Arial" panose="020B0604020202020204" pitchFamily="34" charset="0"/>
              </a:rPr>
              <a:t>con diciembre de 2020, pero aun faltan por recuperar </a:t>
            </a:r>
            <a:r>
              <a:rPr lang="es-MX" b="1" dirty="0">
                <a:solidFill>
                  <a:srgbClr val="27689D"/>
                </a:solidFill>
                <a:latin typeface="+mj-lt"/>
                <a:ea typeface="Calibri" panose="020F0502020204030204" pitchFamily="34" charset="0"/>
                <a:cs typeface="Arial" panose="020B0604020202020204" pitchFamily="34" charset="0"/>
              </a:rPr>
              <a:t>106 mil puestos de trabajo </a:t>
            </a:r>
            <a:r>
              <a:rPr lang="es-MX" dirty="0">
                <a:solidFill>
                  <a:srgbClr val="27689D"/>
                </a:solidFill>
                <a:latin typeface="+mj-lt"/>
                <a:ea typeface="Calibri" panose="020F0502020204030204" pitchFamily="34" charset="0"/>
                <a:cs typeface="Arial" panose="020B0604020202020204" pitchFamily="34" charset="0"/>
              </a:rPr>
              <a:t>con respecto al año 2019 (año sin COVID – 19).</a:t>
            </a:r>
          </a:p>
        </p:txBody>
      </p:sp>
      <p:graphicFrame>
        <p:nvGraphicFramePr>
          <p:cNvPr id="12" name="Tabla 11">
            <a:extLst>
              <a:ext uri="{FF2B5EF4-FFF2-40B4-BE49-F238E27FC236}">
                <a16:creationId xmlns:a16="http://schemas.microsoft.com/office/drawing/2014/main" id="{F400155B-A6AE-48F0-8952-4394A43B8608}"/>
              </a:ext>
            </a:extLst>
          </p:cNvPr>
          <p:cNvGraphicFramePr>
            <a:graphicFrameLocks noGrp="1"/>
          </p:cNvGraphicFramePr>
          <p:nvPr>
            <p:extLst>
              <p:ext uri="{D42A27DB-BD31-4B8C-83A1-F6EECF244321}">
                <p14:modId xmlns:p14="http://schemas.microsoft.com/office/powerpoint/2010/main" val="2997116666"/>
              </p:ext>
            </p:extLst>
          </p:nvPr>
        </p:nvGraphicFramePr>
        <p:xfrm>
          <a:off x="309238" y="1226724"/>
          <a:ext cx="11501922" cy="3670013"/>
        </p:xfrm>
        <a:graphic>
          <a:graphicData uri="http://schemas.openxmlformats.org/drawingml/2006/table">
            <a:tbl>
              <a:tblPr/>
              <a:tblGrid>
                <a:gridCol w="7164000">
                  <a:extLst>
                    <a:ext uri="{9D8B030D-6E8A-4147-A177-3AD203B41FA5}">
                      <a16:colId xmlns:a16="http://schemas.microsoft.com/office/drawing/2014/main" val="994517900"/>
                    </a:ext>
                  </a:extLst>
                </a:gridCol>
                <a:gridCol w="804451">
                  <a:extLst>
                    <a:ext uri="{9D8B030D-6E8A-4147-A177-3AD203B41FA5}">
                      <a16:colId xmlns:a16="http://schemas.microsoft.com/office/drawing/2014/main" val="4261950327"/>
                    </a:ext>
                  </a:extLst>
                </a:gridCol>
                <a:gridCol w="780610">
                  <a:extLst>
                    <a:ext uri="{9D8B030D-6E8A-4147-A177-3AD203B41FA5}">
                      <a16:colId xmlns:a16="http://schemas.microsoft.com/office/drawing/2014/main" val="1994977086"/>
                    </a:ext>
                  </a:extLst>
                </a:gridCol>
                <a:gridCol w="986261">
                  <a:extLst>
                    <a:ext uri="{9D8B030D-6E8A-4147-A177-3AD203B41FA5}">
                      <a16:colId xmlns:a16="http://schemas.microsoft.com/office/drawing/2014/main" val="490652956"/>
                    </a:ext>
                  </a:extLst>
                </a:gridCol>
                <a:gridCol w="986261">
                  <a:extLst>
                    <a:ext uri="{9D8B030D-6E8A-4147-A177-3AD203B41FA5}">
                      <a16:colId xmlns:a16="http://schemas.microsoft.com/office/drawing/2014/main" val="3832016345"/>
                    </a:ext>
                  </a:extLst>
                </a:gridCol>
                <a:gridCol w="780339">
                  <a:extLst>
                    <a:ext uri="{9D8B030D-6E8A-4147-A177-3AD203B41FA5}">
                      <a16:colId xmlns:a16="http://schemas.microsoft.com/office/drawing/2014/main" val="3930351818"/>
                    </a:ext>
                  </a:extLst>
                </a:gridCol>
              </a:tblGrid>
              <a:tr h="40787">
                <a:tc rowSpan="2">
                  <a:txBody>
                    <a:bodyPr/>
                    <a:lstStyle/>
                    <a:p>
                      <a:pPr algn="ctr" rtl="0" fontAlgn="ctr"/>
                      <a:r>
                        <a:rPr lang="es-CO" sz="1000" b="1" i="0" u="none" strike="noStrike" dirty="0">
                          <a:solidFill>
                            <a:srgbClr val="FFFFFF"/>
                          </a:solidFill>
                          <a:effectLst/>
                          <a:latin typeface="Arial" panose="020B0604020202020204" pitchFamily="34" charset="0"/>
                        </a:rPr>
                        <a:t> Rama de actividad </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diciembre</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diciembre</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diciembre</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3721011515"/>
                  </a:ext>
                </a:extLst>
              </a:tr>
              <a:tr h="166036">
                <a:tc vMerge="1">
                  <a:txBody>
                    <a:bodyPr/>
                    <a:lstStyle/>
                    <a:p>
                      <a:endParaRPr lang="es-CO"/>
                    </a:p>
                  </a:txBody>
                  <a:tcPr/>
                </a:tc>
                <a:tc>
                  <a:txBody>
                    <a:bodyPr/>
                    <a:lstStyle/>
                    <a:p>
                      <a:pPr algn="ctr" rtl="0" fontAlgn="ctr"/>
                      <a:r>
                        <a:rPr lang="es-CO" sz="1000" b="1" i="0" u="none" strike="noStrike">
                          <a:solidFill>
                            <a:srgbClr val="FFFFFF"/>
                          </a:solidFill>
                          <a:effectLst/>
                          <a:latin typeface="Arial" panose="020B0604020202020204" pitchFamily="34" charset="0"/>
                        </a:rPr>
                        <a:t>2019</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2020</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2021</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2021-2020</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2021-2019</a:t>
                      </a:r>
                      <a:endParaRPr lang="es-CO" sz="1000" b="1" i="0" u="none" strike="noStrike" dirty="0">
                        <a:solidFill>
                          <a:srgbClr val="FFFFFF"/>
                        </a:solidFill>
                        <a:effectLst/>
                        <a:latin typeface="Arial" panose="020B0604020202020204" pitchFamily="34" charset="0"/>
                      </a:endParaRP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719027799"/>
                  </a:ext>
                </a:extLst>
              </a:tr>
              <a:tr h="222441">
                <a:tc>
                  <a:txBody>
                    <a:bodyPr/>
                    <a:lstStyle/>
                    <a:p>
                      <a:pPr algn="l" rtl="0" fontAlgn="ctr"/>
                      <a:r>
                        <a:rPr lang="es-CO" sz="1400" b="1" i="0" u="none" strike="noStrike">
                          <a:solidFill>
                            <a:srgbClr val="27689D"/>
                          </a:solidFill>
                          <a:effectLst/>
                          <a:latin typeface="Arial" panose="020B0604020202020204" pitchFamily="34" charset="0"/>
                        </a:rPr>
                        <a:t>Ocupados Total Nacional</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22.761</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21.409</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21.594</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a:solidFill>
                            <a:srgbClr val="27689D"/>
                          </a:solidFill>
                          <a:effectLst/>
                          <a:latin typeface="Arial" panose="020B0604020202020204" pitchFamily="34" charset="0"/>
                        </a:rPr>
                        <a:t>185</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400" b="1" i="0" u="none" strike="noStrike" dirty="0">
                          <a:solidFill>
                            <a:srgbClr val="27689D"/>
                          </a:solidFill>
                          <a:effectLst/>
                          <a:latin typeface="Arial" panose="020B0604020202020204" pitchFamily="34" charset="0"/>
                        </a:rPr>
                        <a:t>-1.167</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929140479"/>
                  </a:ext>
                </a:extLst>
              </a:tr>
              <a:tr h="222441">
                <a:tc>
                  <a:txBody>
                    <a:bodyPr/>
                    <a:lstStyle/>
                    <a:p>
                      <a:pPr algn="l" rtl="0" fontAlgn="ctr"/>
                      <a:r>
                        <a:rPr lang="es-CO" sz="1400" b="0" i="0" u="none" strike="noStrike">
                          <a:solidFill>
                            <a:srgbClr val="27689D"/>
                          </a:solidFill>
                          <a:effectLst/>
                          <a:latin typeface="Arial" panose="020B0604020202020204" pitchFamily="34" charset="0"/>
                        </a:rPr>
                        <a:t>Transporte y almacenamiento</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1.628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1.479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1.660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181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33</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99243">
                <a:tc>
                  <a:txBody>
                    <a:bodyPr/>
                    <a:lstStyle/>
                    <a:p>
                      <a:pPr algn="l" rtl="0" fontAlgn="ctr"/>
                      <a:r>
                        <a:rPr lang="es-CO" sz="1400" b="0" i="0" u="none" strike="noStrike">
                          <a:solidFill>
                            <a:srgbClr val="27689D"/>
                          </a:solidFill>
                          <a:effectLst/>
                          <a:latin typeface="Arial" panose="020B0604020202020204" pitchFamily="34" charset="0"/>
                        </a:rPr>
                        <a:t>Construcción</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1.731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1.586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1.736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5</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801507775"/>
                  </a:ext>
                </a:extLst>
              </a:tr>
              <a:tr h="199243">
                <a:tc>
                  <a:txBody>
                    <a:bodyPr/>
                    <a:lstStyle/>
                    <a:p>
                      <a:pPr algn="l" rtl="0" fontAlgn="ctr"/>
                      <a:r>
                        <a:rPr lang="es-MX" sz="1400" b="0" i="0" u="none" strike="noStrike">
                          <a:solidFill>
                            <a:srgbClr val="27689D"/>
                          </a:solidFill>
                          <a:effectLst/>
                          <a:latin typeface="Arial" panose="020B0604020202020204" pitchFamily="34" charset="0"/>
                        </a:rPr>
                        <a:t>Actividades profesionales, científicas, técnicas y servicios administrativos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1.421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1.349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1.485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137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65</a:t>
                      </a:r>
                    </a:p>
                  </a:txBody>
                  <a:tcPr marL="9525" marR="9525" marT="9525" marB="0" anchor="ctr">
                    <a:lnL>
                      <a:noFill/>
                    </a:lnL>
                    <a:lnR>
                      <a:noFill/>
                    </a:lnR>
                    <a:lnT>
                      <a:noFill/>
                    </a:lnT>
                    <a:lnB>
                      <a:noFill/>
                    </a:lnB>
                  </a:tcPr>
                </a:tc>
                <a:extLst>
                  <a:ext uri="{0D108BD9-81ED-4DB2-BD59-A6C34878D82A}">
                    <a16:rowId xmlns:a16="http://schemas.microsoft.com/office/drawing/2014/main" val="3326641266"/>
                  </a:ext>
                </a:extLst>
              </a:tr>
              <a:tr h="199243">
                <a:tc>
                  <a:txBody>
                    <a:bodyPr/>
                    <a:lstStyle/>
                    <a:p>
                      <a:pPr algn="l" rtl="0" fontAlgn="ctr"/>
                      <a:r>
                        <a:rPr lang="es-MX" sz="1400" b="0" i="0" u="none" strike="noStrike">
                          <a:solidFill>
                            <a:srgbClr val="27689D"/>
                          </a:solidFill>
                          <a:effectLst/>
                          <a:latin typeface="Arial" panose="020B0604020202020204" pitchFamily="34" charset="0"/>
                        </a:rPr>
                        <a:t>Alojamiento y servicios de comida</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1.737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1.460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1.530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70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-207</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3018476638"/>
                  </a:ext>
                </a:extLst>
              </a:tr>
              <a:tr h="199243">
                <a:tc>
                  <a:txBody>
                    <a:bodyPr/>
                    <a:lstStyle/>
                    <a:p>
                      <a:pPr algn="l" rtl="0" fontAlgn="ctr"/>
                      <a:r>
                        <a:rPr lang="es-MX" sz="1400" b="0" i="0" u="none" strike="noStrike" dirty="0">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2.021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1.719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1.780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61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-240</a:t>
                      </a:r>
                    </a:p>
                  </a:txBody>
                  <a:tcPr marL="9525" marR="9525" marT="9525" marB="0" anchor="ctr">
                    <a:lnL>
                      <a:noFill/>
                    </a:lnL>
                    <a:lnR>
                      <a:noFill/>
                    </a:lnR>
                    <a:lnT>
                      <a:noFill/>
                    </a:lnT>
                    <a:lnB>
                      <a:noFill/>
                    </a:lnB>
                  </a:tcPr>
                </a:tc>
                <a:extLst>
                  <a:ext uri="{0D108BD9-81ED-4DB2-BD59-A6C34878D82A}">
                    <a16:rowId xmlns:a16="http://schemas.microsoft.com/office/drawing/2014/main" val="2936320903"/>
                  </a:ext>
                </a:extLst>
              </a:tr>
              <a:tr h="186986">
                <a:tc>
                  <a:txBody>
                    <a:bodyPr/>
                    <a:lstStyle/>
                    <a:p>
                      <a:pPr algn="l" rtl="0" fontAlgn="ctr"/>
                      <a:r>
                        <a:rPr lang="es-CO" sz="1400" b="0" i="0" u="none" strike="noStrike" dirty="0">
                          <a:solidFill>
                            <a:srgbClr val="27689D"/>
                          </a:solidFill>
                          <a:effectLst/>
                          <a:latin typeface="Arial" panose="020B0604020202020204" pitchFamily="34" charset="0"/>
                        </a:rPr>
                        <a:t>Actividades inmobiliarias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251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237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280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43</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087408792"/>
                  </a:ext>
                </a:extLst>
              </a:tr>
              <a:tr h="199243">
                <a:tc>
                  <a:txBody>
                    <a:bodyPr/>
                    <a:lstStyle/>
                    <a:p>
                      <a:pPr algn="l" rtl="0" fontAlgn="ctr"/>
                      <a:r>
                        <a:rPr lang="es-MX" sz="1400" b="1" i="0" u="none" strike="noStrike">
                          <a:solidFill>
                            <a:srgbClr val="009165"/>
                          </a:solidFill>
                          <a:effectLst/>
                          <a:latin typeface="Arial" panose="020B0604020202020204" pitchFamily="34" charset="0"/>
                        </a:rPr>
                        <a:t>Agricultura, ganadería, caza, silvicultura y pesca</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009165"/>
                          </a:solidFill>
                          <a:effectLst/>
                          <a:latin typeface="Arial" panose="020B0604020202020204" pitchFamily="34" charset="0"/>
                        </a:rPr>
                        <a:t>3.743</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009165"/>
                          </a:solidFill>
                          <a:effectLst/>
                          <a:latin typeface="Arial" panose="020B0604020202020204" pitchFamily="34" charset="0"/>
                        </a:rPr>
                        <a:t>3.597</a:t>
                      </a:r>
                    </a:p>
                  </a:txBody>
                  <a:tcPr marL="9525" marR="9525" marT="9525" marB="0" anchor="ctr">
                    <a:lnL>
                      <a:noFill/>
                    </a:lnL>
                    <a:lnR>
                      <a:noFill/>
                    </a:lnR>
                    <a:lnT>
                      <a:noFill/>
                    </a:lnT>
                    <a:lnB>
                      <a:noFill/>
                    </a:lnB>
                  </a:tcPr>
                </a:tc>
                <a:tc>
                  <a:txBody>
                    <a:bodyPr/>
                    <a:lstStyle/>
                    <a:p>
                      <a:pPr algn="r" rtl="0" fontAlgn="ctr"/>
                      <a:r>
                        <a:rPr lang="es-CO" sz="1400" b="1" i="0" u="none" strike="noStrike">
                          <a:solidFill>
                            <a:srgbClr val="009165"/>
                          </a:solidFill>
                          <a:effectLst/>
                          <a:latin typeface="Arial" panose="020B0604020202020204" pitchFamily="34" charset="0"/>
                        </a:rPr>
                        <a:t>3.637</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9165"/>
                          </a:solidFill>
                          <a:effectLst/>
                          <a:latin typeface="Arial" panose="020B0604020202020204" pitchFamily="34" charset="0"/>
                        </a:rPr>
                        <a:t>40</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9165"/>
                          </a:solidFill>
                          <a:effectLst/>
                          <a:latin typeface="Arial" panose="020B0604020202020204" pitchFamily="34" charset="0"/>
                        </a:rPr>
                        <a:t>-106</a:t>
                      </a:r>
                    </a:p>
                  </a:txBody>
                  <a:tcPr marL="9525" marR="9525" marT="9525" marB="0" anchor="ctr">
                    <a:lnL>
                      <a:noFill/>
                    </a:lnL>
                    <a:lnR>
                      <a:noFill/>
                    </a:lnR>
                    <a:lnT>
                      <a:noFill/>
                    </a:lnT>
                    <a:lnB>
                      <a:noFill/>
                    </a:lnB>
                  </a:tcPr>
                </a:tc>
                <a:extLst>
                  <a:ext uri="{0D108BD9-81ED-4DB2-BD59-A6C34878D82A}">
                    <a16:rowId xmlns:a16="http://schemas.microsoft.com/office/drawing/2014/main" val="2838401929"/>
                  </a:ext>
                </a:extLst>
              </a:tr>
              <a:tr h="199243">
                <a:tc>
                  <a:txBody>
                    <a:bodyPr/>
                    <a:lstStyle/>
                    <a:p>
                      <a:pPr algn="l" rtl="0" fontAlgn="ctr"/>
                      <a:r>
                        <a:rPr lang="es-MX" sz="1400" b="0" i="0" u="none" strike="noStrike">
                          <a:solidFill>
                            <a:srgbClr val="27689D"/>
                          </a:solidFill>
                          <a:effectLst/>
                          <a:latin typeface="Arial" panose="020B0604020202020204" pitchFamily="34" charset="0"/>
                        </a:rPr>
                        <a:t>Actividades financieras y de seguros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315</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270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310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-6</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453461761"/>
                  </a:ext>
                </a:extLst>
              </a:tr>
              <a:tr h="199243">
                <a:tc>
                  <a:txBody>
                    <a:bodyPr/>
                    <a:lstStyle/>
                    <a:p>
                      <a:pPr algn="l" rtl="0" fontAlgn="ctr"/>
                      <a:r>
                        <a:rPr lang="es-CO" sz="1400" b="0" i="0" u="none" strike="noStrike">
                          <a:solidFill>
                            <a:srgbClr val="27689D"/>
                          </a:solidFill>
                          <a:effectLst/>
                          <a:latin typeface="Arial" panose="020B0604020202020204" pitchFamily="34" charset="0"/>
                        </a:rPr>
                        <a:t>No informa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lnL>
                      <a:noFill/>
                    </a:lnL>
                    <a:lnR>
                      <a:noFill/>
                    </a:lnR>
                    <a:lnT>
                      <a:noFill/>
                    </a:lnT>
                    <a:lnB>
                      <a:noFill/>
                    </a:lnB>
                  </a:tcPr>
                </a:tc>
                <a:extLst>
                  <a:ext uri="{0D108BD9-81ED-4DB2-BD59-A6C34878D82A}">
                    <a16:rowId xmlns:a16="http://schemas.microsoft.com/office/drawing/2014/main" val="95550213"/>
                  </a:ext>
                </a:extLst>
              </a:tr>
              <a:tr h="199243">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299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321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262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-58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-36</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355459173"/>
                  </a:ext>
                </a:extLst>
              </a:tr>
              <a:tr h="199243">
                <a:tc>
                  <a:txBody>
                    <a:bodyPr/>
                    <a:lstStyle/>
                    <a:p>
                      <a:pPr algn="l" rtl="0" fontAlgn="ctr"/>
                      <a:r>
                        <a:rPr lang="es-MX" sz="1400" b="0" i="0" u="none" strike="noStrike">
                          <a:solidFill>
                            <a:srgbClr val="27689D"/>
                          </a:solidFill>
                          <a:effectLst/>
                          <a:latin typeface="Arial" panose="020B0604020202020204" pitchFamily="34" charset="0"/>
                        </a:rPr>
                        <a:t>Suministro de Electricidad Gas y Agua^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325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394</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333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-61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lnL>
                      <a:noFill/>
                    </a:lnL>
                    <a:lnR>
                      <a:noFill/>
                    </a:lnR>
                    <a:lnT>
                      <a:noFill/>
                    </a:lnT>
                    <a:lnB>
                      <a:noFill/>
                    </a:lnB>
                  </a:tcPr>
                </a:tc>
                <a:extLst>
                  <a:ext uri="{0D108BD9-81ED-4DB2-BD59-A6C34878D82A}">
                    <a16:rowId xmlns:a16="http://schemas.microsoft.com/office/drawing/2014/main" val="1888869721"/>
                  </a:ext>
                </a:extLst>
              </a:tr>
              <a:tr h="199243">
                <a:tc>
                  <a:txBody>
                    <a:bodyPr/>
                    <a:lstStyle/>
                    <a:p>
                      <a:pPr algn="l" rtl="0" fontAlgn="ctr"/>
                      <a:r>
                        <a:rPr lang="es-MX" sz="1400" b="0" i="0" u="none" strike="noStrike">
                          <a:solidFill>
                            <a:srgbClr val="27689D"/>
                          </a:solidFill>
                          <a:effectLst/>
                          <a:latin typeface="Arial" panose="020B0604020202020204" pitchFamily="34" charset="0"/>
                        </a:rPr>
                        <a:t>Comercio y reparación de vehículos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4.482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4.303</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4.211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-93</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-271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231516227"/>
                  </a:ext>
                </a:extLst>
              </a:tr>
              <a:tr h="199243">
                <a:tc>
                  <a:txBody>
                    <a:bodyPr/>
                    <a:lstStyle/>
                    <a:p>
                      <a:pPr algn="l" rtl="0" fontAlgn="ctr"/>
                      <a:r>
                        <a:rPr lang="es-MX" sz="1400" b="0"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2.323</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2.240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2.088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-152</a:t>
                      </a:r>
                    </a:p>
                  </a:txBody>
                  <a:tcPr marL="9525" marR="9525" marT="9525" marB="0" anchor="ctr">
                    <a:lnL>
                      <a:noFill/>
                    </a:lnL>
                    <a:lnR>
                      <a:noFill/>
                    </a:lnR>
                    <a:lnT>
                      <a:noFill/>
                    </a:lnT>
                    <a:lnB>
                      <a:noFill/>
                    </a:lnB>
                  </a:tcPr>
                </a:tc>
                <a:tc>
                  <a:txBody>
                    <a:bodyPr/>
                    <a:lstStyle/>
                    <a:p>
                      <a:pPr algn="r" rtl="0" fontAlgn="ctr"/>
                      <a:r>
                        <a:rPr lang="es-CO" sz="1400" b="0" i="0" u="none" strike="noStrike" dirty="0">
                          <a:solidFill>
                            <a:srgbClr val="27689D"/>
                          </a:solidFill>
                          <a:effectLst/>
                          <a:latin typeface="Arial" panose="020B0604020202020204" pitchFamily="34" charset="0"/>
                        </a:rPr>
                        <a:t>-236</a:t>
                      </a:r>
                    </a:p>
                  </a:txBody>
                  <a:tcPr marL="9525" marR="9525" marT="9525" marB="0" anchor="ctr">
                    <a:lnL>
                      <a:noFill/>
                    </a:lnL>
                    <a:lnR>
                      <a:noFill/>
                    </a:lnR>
                    <a:lnT>
                      <a:noFill/>
                    </a:lnT>
                    <a:lnB>
                      <a:noFill/>
                    </a:lnB>
                  </a:tcPr>
                </a:tc>
                <a:extLst>
                  <a:ext uri="{0D108BD9-81ED-4DB2-BD59-A6C34878D82A}">
                    <a16:rowId xmlns:a16="http://schemas.microsoft.com/office/drawing/2014/main" val="1815818794"/>
                  </a:ext>
                </a:extLst>
              </a:tr>
              <a:tr h="115260">
                <a:tc>
                  <a:txBody>
                    <a:bodyPr/>
                    <a:lstStyle/>
                    <a:p>
                      <a:pPr algn="l" rtl="0" fontAlgn="ctr"/>
                      <a:r>
                        <a:rPr lang="es-CO" sz="1400" b="0" i="0" u="none" strike="noStrike">
                          <a:solidFill>
                            <a:srgbClr val="27689D"/>
                          </a:solidFill>
                          <a:effectLst/>
                          <a:latin typeface="Arial" panose="020B0604020202020204" pitchFamily="34" charset="0"/>
                        </a:rPr>
                        <a:t>Industria manufacturera</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2.478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2.454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2.282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-172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-196</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761859933"/>
                  </a:ext>
                </a:extLst>
              </a:tr>
            </a:tbl>
          </a:graphicData>
        </a:graphic>
      </p:graphicFrame>
    </p:spTree>
    <p:extLst>
      <p:ext uri="{BB962C8B-B14F-4D97-AF65-F5344CB8AC3E}">
        <p14:creationId xmlns:p14="http://schemas.microsoft.com/office/powerpoint/2010/main" val="7514804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E4E339-1DD9-4FA8-9437-F05B77AC609C}"/>
</file>

<file path=customXml/itemProps2.xml><?xml version="1.0" encoding="utf-8"?>
<ds:datastoreItem xmlns:ds="http://schemas.openxmlformats.org/officeDocument/2006/customXml" ds:itemID="{CF8B74E4-EFD9-4D3D-8231-C3F68B81798E}"/>
</file>

<file path=customXml/itemProps3.xml><?xml version="1.0" encoding="utf-8"?>
<ds:datastoreItem xmlns:ds="http://schemas.openxmlformats.org/officeDocument/2006/customXml" ds:itemID="{55CD0011-8266-442C-9711-C1DB3770E45B}"/>
</file>

<file path=docProps/app.xml><?xml version="1.0" encoding="utf-8"?>
<Properties xmlns="http://schemas.openxmlformats.org/officeDocument/2006/extended-properties" xmlns:vt="http://schemas.openxmlformats.org/officeDocument/2006/docPropsVTypes">
  <TotalTime>7644</TotalTime>
  <Words>2760</Words>
  <Application>Microsoft Office PowerPoint</Application>
  <PresentationFormat>Panorámica</PresentationFormat>
  <Paragraphs>799</Paragraphs>
  <Slides>23</Slides>
  <Notes>23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Arial</vt:lpstr>
      <vt:lpstr>Arial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NESTOR JULIO HERNANDEZ BOCKER</cp:lastModifiedBy>
  <cp:revision>399</cp:revision>
  <dcterms:created xsi:type="dcterms:W3CDTF">2019-02-12T04:28:07Z</dcterms:created>
  <dcterms:modified xsi:type="dcterms:W3CDTF">2022-01-31T22:15:27Z</dcterms:modified>
</cp:coreProperties>
</file>