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3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4.xml" ContentType="application/vnd.openxmlformats-officedocument.drawingml.chartshap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3" r:id="rId4"/>
    <p:sldId id="284" r:id="rId5"/>
    <p:sldId id="275" r:id="rId6"/>
    <p:sldId id="276" r:id="rId7"/>
    <p:sldId id="279" r:id="rId8"/>
    <p:sldId id="280" r:id="rId9"/>
    <p:sldId id="281" r:id="rId10"/>
    <p:sldId id="273" r:id="rId11"/>
    <p:sldId id="27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009267"/>
    <a:srgbClr val="595959"/>
    <a:srgbClr val="1F4E79"/>
    <a:srgbClr val="009165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7266653459319E-2"/>
          <c:y val="1.5690989445991382E-2"/>
          <c:w val="0.91417165135099576"/>
          <c:h val="0.80344981467480503"/>
        </c:manualLayout>
      </c:layout>
      <c:lineChart>
        <c:grouping val="standard"/>
        <c:varyColors val="0"/>
        <c:ser>
          <c:idx val="0"/>
          <c:order val="0"/>
          <c:tx>
            <c:strRef>
              <c:f>Hoja3!$F$20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9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D3-4F18-A6B6-72969FE8D90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Hoja3!$E$21:$E$40</c:f>
              <c:strCache>
                <c:ptCount val="20"/>
                <c:pt idx="0">
                  <c:v>Oct-2001</c:v>
                </c:pt>
                <c:pt idx="1">
                  <c:v>Oct-2002</c:v>
                </c:pt>
                <c:pt idx="2">
                  <c:v>Oct-2003</c:v>
                </c:pt>
                <c:pt idx="3">
                  <c:v>Oct-2004</c:v>
                </c:pt>
                <c:pt idx="4">
                  <c:v>Oct-2005</c:v>
                </c:pt>
                <c:pt idx="5">
                  <c:v>Oct-2006</c:v>
                </c:pt>
                <c:pt idx="6">
                  <c:v>Oct-2007</c:v>
                </c:pt>
                <c:pt idx="7">
                  <c:v>Oct-2008</c:v>
                </c:pt>
                <c:pt idx="8">
                  <c:v>Oct-2009</c:v>
                </c:pt>
                <c:pt idx="9">
                  <c:v>Oct-2010</c:v>
                </c:pt>
                <c:pt idx="10">
                  <c:v>Oct-2011</c:v>
                </c:pt>
                <c:pt idx="11">
                  <c:v>Oct-2012</c:v>
                </c:pt>
                <c:pt idx="12">
                  <c:v>Oct-2013</c:v>
                </c:pt>
                <c:pt idx="13">
                  <c:v>Oct-2014</c:v>
                </c:pt>
                <c:pt idx="14">
                  <c:v>Oct-2015</c:v>
                </c:pt>
                <c:pt idx="15">
                  <c:v>Oct-2016</c:v>
                </c:pt>
                <c:pt idx="16">
                  <c:v>Oct-2017</c:v>
                </c:pt>
                <c:pt idx="17">
                  <c:v>Oct-2018</c:v>
                </c:pt>
                <c:pt idx="18">
                  <c:v>Oct-2019</c:v>
                </c:pt>
                <c:pt idx="19">
                  <c:v>Oct-2020</c:v>
                </c:pt>
              </c:strCache>
            </c:strRef>
          </c:cat>
          <c:val>
            <c:numRef>
              <c:f>Hoja3!$F$21:$F$40</c:f>
              <c:numCache>
                <c:formatCode>0.00</c:formatCode>
                <c:ptCount val="20"/>
                <c:pt idx="0">
                  <c:v>14.585483283232929</c:v>
                </c:pt>
                <c:pt idx="1">
                  <c:v>14.808764092082702</c:v>
                </c:pt>
                <c:pt idx="2">
                  <c:v>13.700866564957989</c:v>
                </c:pt>
                <c:pt idx="3">
                  <c:v>12.594185146813624</c:v>
                </c:pt>
                <c:pt idx="4">
                  <c:v>9.9550118079071623</c:v>
                </c:pt>
                <c:pt idx="5">
                  <c:v>11.354726416047436</c:v>
                </c:pt>
                <c:pt idx="6">
                  <c:v>10.047853970455341</c:v>
                </c:pt>
                <c:pt idx="7">
                  <c:v>10.123227282813517</c:v>
                </c:pt>
                <c:pt idx="8">
                  <c:v>11.545506521142253</c:v>
                </c:pt>
                <c:pt idx="9">
                  <c:v>10.152759107280112</c:v>
                </c:pt>
                <c:pt idx="10">
                  <c:v>8.9978468526319997</c:v>
                </c:pt>
                <c:pt idx="11">
                  <c:v>8.8534533595396958</c:v>
                </c:pt>
                <c:pt idx="12">
                  <c:v>7.7927769018010382</c:v>
                </c:pt>
                <c:pt idx="13">
                  <c:v>7.8602638377877581</c:v>
                </c:pt>
                <c:pt idx="14">
                  <c:v>8.185024614802888</c:v>
                </c:pt>
                <c:pt idx="15">
                  <c:v>8.2943207485555455</c:v>
                </c:pt>
                <c:pt idx="16">
                  <c:v>8.5555857179735728</c:v>
                </c:pt>
                <c:pt idx="17">
                  <c:v>9.0611991510547902</c:v>
                </c:pt>
                <c:pt idx="18">
                  <c:v>9.8416248329037135</c:v>
                </c:pt>
                <c:pt idx="19">
                  <c:v>14.650730934233088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7E-4614-BFD8-D8D0C01C9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052352"/>
        <c:axId val="1887608784"/>
      </c:lineChart>
      <c:catAx>
        <c:axId val="17000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7608784"/>
        <c:crosses val="autoZero"/>
        <c:auto val="1"/>
        <c:lblAlgn val="ctr"/>
        <c:lblOffset val="100"/>
        <c:noMultiLvlLbl val="0"/>
      </c:catAx>
      <c:valAx>
        <c:axId val="1887608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00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Tasa de desempleo rural enero –agosto de 2020</a:t>
            </a:r>
          </a:p>
        </c:rich>
      </c:tx>
      <c:layout>
        <c:manualLayout>
          <c:xMode val="edge"/>
          <c:yMode val="edge"/>
          <c:x val="0.30665091863517058"/>
          <c:y val="0.14169038662337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140927436238927E-2"/>
          <c:y val="7.5680059502524571E-2"/>
          <c:w val="0.895360184887525"/>
          <c:h val="0.7777512050691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CUADROS!$IE$48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27689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15214994487321E-3"/>
                  <c:y val="4.7144736568575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FD-4131-AED4-FD0A0ECB2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CUADROS!$ID$49:$ID$58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CUADROS!$IE$49:$IE$58</c:f>
              <c:numCache>
                <c:formatCode>General</c:formatCode>
                <c:ptCount val="10"/>
                <c:pt idx="0">
                  <c:v>14.8</c:v>
                </c:pt>
                <c:pt idx="1">
                  <c:v>7.3</c:v>
                </c:pt>
                <c:pt idx="2">
                  <c:v>6.4</c:v>
                </c:pt>
                <c:pt idx="3">
                  <c:v>7.3</c:v>
                </c:pt>
                <c:pt idx="4" formatCode="#,##0.0">
                  <c:v>6.4</c:v>
                </c:pt>
                <c:pt idx="5">
                  <c:v>4.0999999999999996</c:v>
                </c:pt>
                <c:pt idx="6" formatCode="#,##0.0">
                  <c:v>8</c:v>
                </c:pt>
                <c:pt idx="7">
                  <c:v>7.1</c:v>
                </c:pt>
                <c:pt idx="8">
                  <c:v>7.9</c:v>
                </c:pt>
                <c:pt idx="9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D-4131-AED4-FD0A0ECB2793}"/>
            </c:ext>
          </c:extLst>
        </c:ser>
        <c:ser>
          <c:idx val="1"/>
          <c:order val="1"/>
          <c:tx>
            <c:strRef>
              <c:f>CUADROS!$IF$48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267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AFD-4131-AED4-FD0A0ECB2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CUADROS!$ID$49:$ID$58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CUADROS!$IF$49:$IF$58</c:f>
              <c:numCache>
                <c:formatCode>General</c:formatCode>
                <c:ptCount val="10"/>
                <c:pt idx="0">
                  <c:v>15.6</c:v>
                </c:pt>
                <c:pt idx="1">
                  <c:v>7.4</c:v>
                </c:pt>
                <c:pt idx="2">
                  <c:v>7.7</c:v>
                </c:pt>
                <c:pt idx="3">
                  <c:v>11.7</c:v>
                </c:pt>
                <c:pt idx="4" formatCode="#,##0.0">
                  <c:v>11.1</c:v>
                </c:pt>
                <c:pt idx="5">
                  <c:v>9.1999999999999993</c:v>
                </c:pt>
                <c:pt idx="6" formatCode="#,##0.0">
                  <c:v>10.4</c:v>
                </c:pt>
                <c:pt idx="7">
                  <c:v>9.6999999999999993</c:v>
                </c:pt>
                <c:pt idx="8">
                  <c:v>7.9</c:v>
                </c:pt>
                <c:pt idx="9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D-4131-AED4-FD0A0ECB27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-27"/>
        <c:axId val="199358464"/>
        <c:axId val="296564736"/>
      </c:barChart>
      <c:catAx>
        <c:axId val="1993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6564736"/>
        <c:crosses val="autoZero"/>
        <c:auto val="1"/>
        <c:lblAlgn val="ctr"/>
        <c:lblOffset val="100"/>
        <c:noMultiLvlLbl val="0"/>
      </c:catAx>
      <c:valAx>
        <c:axId val="296564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3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'TASA DE DESEMPLEO'!$D$242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8"/>
              <c:layout>
                <c:manualLayout>
                  <c:x val="0"/>
                  <c:y val="-2.7708446057982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B-441E-AA96-B052DF664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DESEMPLEO'!$C$244:$C$262</c:f>
              <c:strCache>
                <c:ptCount val="19"/>
                <c:pt idx="0">
                  <c:v>Ago -Oct 2002</c:v>
                </c:pt>
                <c:pt idx="1">
                  <c:v>Ago -Oct 2003</c:v>
                </c:pt>
                <c:pt idx="2">
                  <c:v>Ago -Oct 2004</c:v>
                </c:pt>
                <c:pt idx="3">
                  <c:v>Ago -Oct 2005</c:v>
                </c:pt>
                <c:pt idx="4">
                  <c:v>Ago -Oct 2006</c:v>
                </c:pt>
                <c:pt idx="5">
                  <c:v>Ago -Oct 2007</c:v>
                </c:pt>
                <c:pt idx="6">
                  <c:v>Ago -Oct 2008</c:v>
                </c:pt>
                <c:pt idx="7">
                  <c:v>Ago -Oct 2009</c:v>
                </c:pt>
                <c:pt idx="8">
                  <c:v>Ago -Oct 2010</c:v>
                </c:pt>
                <c:pt idx="9">
                  <c:v>Ago -Oct 2011</c:v>
                </c:pt>
                <c:pt idx="10">
                  <c:v>Ago -Oct 2012</c:v>
                </c:pt>
                <c:pt idx="11">
                  <c:v>Ago -Oct 2013</c:v>
                </c:pt>
                <c:pt idx="12">
                  <c:v>Ago -Oct 2014</c:v>
                </c:pt>
                <c:pt idx="13">
                  <c:v>Ago -Oct 2015</c:v>
                </c:pt>
                <c:pt idx="14">
                  <c:v>Ago -Oct 2016</c:v>
                </c:pt>
                <c:pt idx="15">
                  <c:v>Ago -Oct 2017</c:v>
                </c:pt>
                <c:pt idx="16">
                  <c:v>Ago -Oct 2018</c:v>
                </c:pt>
                <c:pt idx="17">
                  <c:v>Ago -Oct 2019</c:v>
                </c:pt>
                <c:pt idx="18">
                  <c:v>Ago -Oct 2020</c:v>
                </c:pt>
              </c:strCache>
            </c:strRef>
          </c:cat>
          <c:val>
            <c:numRef>
              <c:f>'TASA DE DESEMPLEO'!$D$244:$D$262</c:f>
              <c:numCache>
                <c:formatCode>_(* #,##0.00_);_(* \(#,##0.00\);_(* "-"??_);_(@_)</c:formatCode>
                <c:ptCount val="19"/>
                <c:pt idx="0">
                  <c:v>15.046959782620146</c:v>
                </c:pt>
                <c:pt idx="1">
                  <c:v>14.128407328071646</c:v>
                </c:pt>
                <c:pt idx="2">
                  <c:v>12.730516057958599</c:v>
                </c:pt>
                <c:pt idx="3">
                  <c:v>10.952008931458785</c:v>
                </c:pt>
                <c:pt idx="4">
                  <c:v>12.345300959220614</c:v>
                </c:pt>
                <c:pt idx="5">
                  <c:v>10.53084857503918</c:v>
                </c:pt>
                <c:pt idx="6">
                  <c:v>10.76014697559963</c:v>
                </c:pt>
                <c:pt idx="7">
                  <c:v>11.81025485561557</c:v>
                </c:pt>
                <c:pt idx="8">
                  <c:v>10.625469127993274</c:v>
                </c:pt>
                <c:pt idx="9">
                  <c:v>9.5915834919547489</c:v>
                </c:pt>
                <c:pt idx="10">
                  <c:v>9.5078742311435782</c:v>
                </c:pt>
                <c:pt idx="11">
                  <c:v>8.6712922890685338</c:v>
                </c:pt>
                <c:pt idx="12">
                  <c:v>8.3655465618901825</c:v>
                </c:pt>
                <c:pt idx="13">
                  <c:v>8.746433168661321</c:v>
                </c:pt>
                <c:pt idx="14">
                  <c:v>8.594213913196274</c:v>
                </c:pt>
                <c:pt idx="15">
                  <c:v>8.9573394095392231</c:v>
                </c:pt>
                <c:pt idx="16">
                  <c:v>9.2326630652388193</c:v>
                </c:pt>
                <c:pt idx="17">
                  <c:v>10.284207272261851</c:v>
                </c:pt>
                <c:pt idx="18">
                  <c:v>15.707839748050596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CB-441E-AA96-B052DF664D23}"/>
            </c:ext>
          </c:extLst>
        </c:ser>
        <c:ser>
          <c:idx val="1"/>
          <c:order val="1"/>
          <c:tx>
            <c:strRef>
              <c:f>'TASA DE DESEMPLEO'!$E$242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8CB-441E-AA96-B052DF664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DESEMPLEO'!$C$244:$C$262</c:f>
              <c:strCache>
                <c:ptCount val="19"/>
                <c:pt idx="0">
                  <c:v>Ago -Oct 2002</c:v>
                </c:pt>
                <c:pt idx="1">
                  <c:v>Ago -Oct 2003</c:v>
                </c:pt>
                <c:pt idx="2">
                  <c:v>Ago -Oct 2004</c:v>
                </c:pt>
                <c:pt idx="3">
                  <c:v>Ago -Oct 2005</c:v>
                </c:pt>
                <c:pt idx="4">
                  <c:v>Ago -Oct 2006</c:v>
                </c:pt>
                <c:pt idx="5">
                  <c:v>Ago -Oct 2007</c:v>
                </c:pt>
                <c:pt idx="6">
                  <c:v>Ago -Oct 2008</c:v>
                </c:pt>
                <c:pt idx="7">
                  <c:v>Ago -Oct 2009</c:v>
                </c:pt>
                <c:pt idx="8">
                  <c:v>Ago -Oct 2010</c:v>
                </c:pt>
                <c:pt idx="9">
                  <c:v>Ago -Oct 2011</c:v>
                </c:pt>
                <c:pt idx="10">
                  <c:v>Ago -Oct 2012</c:v>
                </c:pt>
                <c:pt idx="11">
                  <c:v>Ago -Oct 2013</c:v>
                </c:pt>
                <c:pt idx="12">
                  <c:v>Ago -Oct 2014</c:v>
                </c:pt>
                <c:pt idx="13">
                  <c:v>Ago -Oct 2015</c:v>
                </c:pt>
                <c:pt idx="14">
                  <c:v>Ago -Oct 2016</c:v>
                </c:pt>
                <c:pt idx="15">
                  <c:v>Ago -Oct 2017</c:v>
                </c:pt>
                <c:pt idx="16">
                  <c:v>Ago -Oct 2018</c:v>
                </c:pt>
                <c:pt idx="17">
                  <c:v>Ago -Oct 2019</c:v>
                </c:pt>
                <c:pt idx="18">
                  <c:v>Ago -Oct 2020</c:v>
                </c:pt>
              </c:strCache>
            </c:strRef>
          </c:cat>
          <c:val>
            <c:numRef>
              <c:f>'TASA DE DESEMPLEO'!$E$244:$E$262</c:f>
              <c:numCache>
                <c:formatCode>_(* #,##0.00_);_(* \(#,##0.00\);_(* "-"??_);_(@_)</c:formatCode>
                <c:ptCount val="19"/>
                <c:pt idx="0">
                  <c:v>16.590479664063114</c:v>
                </c:pt>
                <c:pt idx="1">
                  <c:v>15.730517815757514</c:v>
                </c:pt>
                <c:pt idx="2">
                  <c:v>13.946030967286676</c:v>
                </c:pt>
                <c:pt idx="3">
                  <c:v>12.464116073522634</c:v>
                </c:pt>
                <c:pt idx="4">
                  <c:v>13.200703570347736</c:v>
                </c:pt>
                <c:pt idx="5">
                  <c:v>11.49811842791723</c:v>
                </c:pt>
                <c:pt idx="6">
                  <c:v>11.623281669980681</c:v>
                </c:pt>
                <c:pt idx="7">
                  <c:v>12.981268301925178</c:v>
                </c:pt>
                <c:pt idx="8">
                  <c:v>11.418373971649029</c:v>
                </c:pt>
                <c:pt idx="9">
                  <c:v>10.541518668086479</c:v>
                </c:pt>
                <c:pt idx="10">
                  <c:v>10.594723328250414</c:v>
                </c:pt>
                <c:pt idx="11">
                  <c:v>9.5346424209104015</c:v>
                </c:pt>
                <c:pt idx="12">
                  <c:v>9.1722206511296154</c:v>
                </c:pt>
                <c:pt idx="13">
                  <c:v>9.3576162679132775</c:v>
                </c:pt>
                <c:pt idx="14">
                  <c:v>9.6182433296110084</c:v>
                </c:pt>
                <c:pt idx="15">
                  <c:v>10.108916454428508</c:v>
                </c:pt>
                <c:pt idx="16">
                  <c:v>10.419258787571884</c:v>
                </c:pt>
                <c:pt idx="17">
                  <c:v>11.150394773697846</c:v>
                </c:pt>
                <c:pt idx="18">
                  <c:v>17.619653353105559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8CB-441E-AA96-B052DF664D23}"/>
            </c:ext>
          </c:extLst>
        </c:ser>
        <c:ser>
          <c:idx val="2"/>
          <c:order val="2"/>
          <c:tx>
            <c:strRef>
              <c:f>'TASA DE DESEMPLEO'!$F$242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CB-441E-AA96-B052DF664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DESEMPLEO'!$C$244:$C$262</c:f>
              <c:strCache>
                <c:ptCount val="19"/>
                <c:pt idx="0">
                  <c:v>Ago -Oct 2002</c:v>
                </c:pt>
                <c:pt idx="1">
                  <c:v>Ago -Oct 2003</c:v>
                </c:pt>
                <c:pt idx="2">
                  <c:v>Ago -Oct 2004</c:v>
                </c:pt>
                <c:pt idx="3">
                  <c:v>Ago -Oct 2005</c:v>
                </c:pt>
                <c:pt idx="4">
                  <c:v>Ago -Oct 2006</c:v>
                </c:pt>
                <c:pt idx="5">
                  <c:v>Ago -Oct 2007</c:v>
                </c:pt>
                <c:pt idx="6">
                  <c:v>Ago -Oct 2008</c:v>
                </c:pt>
                <c:pt idx="7">
                  <c:v>Ago -Oct 2009</c:v>
                </c:pt>
                <c:pt idx="8">
                  <c:v>Ago -Oct 2010</c:v>
                </c:pt>
                <c:pt idx="9">
                  <c:v>Ago -Oct 2011</c:v>
                </c:pt>
                <c:pt idx="10">
                  <c:v>Ago -Oct 2012</c:v>
                </c:pt>
                <c:pt idx="11">
                  <c:v>Ago -Oct 2013</c:v>
                </c:pt>
                <c:pt idx="12">
                  <c:v>Ago -Oct 2014</c:v>
                </c:pt>
                <c:pt idx="13">
                  <c:v>Ago -Oct 2015</c:v>
                </c:pt>
                <c:pt idx="14">
                  <c:v>Ago -Oct 2016</c:v>
                </c:pt>
                <c:pt idx="15">
                  <c:v>Ago -Oct 2017</c:v>
                </c:pt>
                <c:pt idx="16">
                  <c:v>Ago -Oct 2018</c:v>
                </c:pt>
                <c:pt idx="17">
                  <c:v>Ago -Oct 2019</c:v>
                </c:pt>
                <c:pt idx="18">
                  <c:v>Ago -Oct 2020</c:v>
                </c:pt>
              </c:strCache>
            </c:strRef>
          </c:cat>
          <c:val>
            <c:numRef>
              <c:f>'TASA DE DESEMPLEO'!$F$244:$F$262</c:f>
              <c:numCache>
                <c:formatCode>_(* #,##0.00_);_(* \(#,##0.00\);_(* "-"??_);_(@_)</c:formatCode>
                <c:ptCount val="19"/>
                <c:pt idx="0">
                  <c:v>10.158623383948274</c:v>
                </c:pt>
                <c:pt idx="1">
                  <c:v>9.0612780362154215</c:v>
                </c:pt>
                <c:pt idx="2">
                  <c:v>8.7964425937143531</c:v>
                </c:pt>
                <c:pt idx="3">
                  <c:v>5.9674034557539724</c:v>
                </c:pt>
                <c:pt idx="4">
                  <c:v>9.332986538901757</c:v>
                </c:pt>
                <c:pt idx="5">
                  <c:v>7.052026082053847</c:v>
                </c:pt>
                <c:pt idx="6">
                  <c:v>7.5558095716598483</c:v>
                </c:pt>
                <c:pt idx="7">
                  <c:v>7.7238836398562034</c:v>
                </c:pt>
                <c:pt idx="8">
                  <c:v>7.8006089173533439</c:v>
                </c:pt>
                <c:pt idx="9">
                  <c:v>6.1797979360146149</c:v>
                </c:pt>
                <c:pt idx="10">
                  <c:v>5.5594502954362257</c:v>
                </c:pt>
                <c:pt idx="11">
                  <c:v>5.5135389872139031</c:v>
                </c:pt>
                <c:pt idx="12">
                  <c:v>5.3282673472100335</c:v>
                </c:pt>
                <c:pt idx="13">
                  <c:v>6.4237688806658646</c:v>
                </c:pt>
                <c:pt idx="14">
                  <c:v>4.7801200674853108</c:v>
                </c:pt>
                <c:pt idx="15">
                  <c:v>4.6618372953950233</c:v>
                </c:pt>
                <c:pt idx="16">
                  <c:v>4.7639036947543802</c:v>
                </c:pt>
                <c:pt idx="17">
                  <c:v>6.9595914496778457</c:v>
                </c:pt>
                <c:pt idx="18">
                  <c:v>8.4646095250657449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8CB-441E-AA96-B052DF664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F-4986-9CA3-A0E4C7C1A10C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F-4986-9CA3-A0E4C7C1A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Explotación de minas y canteras</c:v>
                </c:pt>
                <c:pt idx="3">
                  <c:v>Suministro de electricidad gas, agua y gestión de desechos</c:v>
                </c:pt>
                <c:pt idx="4">
                  <c:v>Actividades inmobiliarias</c:v>
                </c:pt>
                <c:pt idx="5">
                  <c:v>Actividades financieras y de seguros</c:v>
                </c:pt>
                <c:pt idx="6">
                  <c:v>Información y comunicaciones</c:v>
                </c:pt>
                <c:pt idx="7">
                  <c:v>Actividades profesionales, científicas, técnicas y servicios administrativos</c:v>
                </c:pt>
                <c:pt idx="8">
                  <c:v>Alojamiento y servicios de comida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Administración pública y defensa, educación y atención de la salud humana</c:v>
                </c:pt>
                <c:pt idx="13">
                  <c:v>Industrias manufactureras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20401.192866666668</c:v>
                </c:pt>
                <c:pt idx="1">
                  <c:v>1.0020333333333333</c:v>
                </c:pt>
                <c:pt idx="2">
                  <c:v>131.1421</c:v>
                </c:pt>
                <c:pt idx="3">
                  <c:v>231.83203333333333</c:v>
                </c:pt>
                <c:pt idx="4">
                  <c:v>265.94093333333336</c:v>
                </c:pt>
                <c:pt idx="5">
                  <c:v>270.3896666666667</c:v>
                </c:pt>
                <c:pt idx="6">
                  <c:v>294.57533333333333</c:v>
                </c:pt>
                <c:pt idx="7">
                  <c:v>1189.9644000000001</c:v>
                </c:pt>
                <c:pt idx="8">
                  <c:v>1350.4958333333332</c:v>
                </c:pt>
                <c:pt idx="9">
                  <c:v>1379.8008666666667</c:v>
                </c:pt>
                <c:pt idx="10">
                  <c:v>1419.7142666666666</c:v>
                </c:pt>
                <c:pt idx="11">
                  <c:v>1760.1711666666663</c:v>
                </c:pt>
                <c:pt idx="12">
                  <c:v>2259.8931666666667</c:v>
                </c:pt>
                <c:pt idx="13">
                  <c:v>2309.2335666666668</c:v>
                </c:pt>
                <c:pt idx="14">
                  <c:v>3639.7642333333329</c:v>
                </c:pt>
                <c:pt idx="15">
                  <c:v>3897.273266666667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F-4986-9CA3-A0E4C7C1A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6-4DAB-85B2-BB0674E2107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6-4DAB-85B2-BB0674E2107B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6-4DAB-85B2-BB0674E2107B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6-4DAB-85B2-BB0674E21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NACIONAL'!$B$5:$B$20</c:f>
              <c:strCache>
                <c:ptCount val="16"/>
                <c:pt idx="0">
                  <c:v>Ocupados Total Nacional</c:v>
                </c:pt>
                <c:pt idx="1">
                  <c:v>Comercio y reparación de vehículos</c:v>
                </c:pt>
                <c:pt idx="2">
                  <c:v>Administración pública y defensa, educación y atención de la salud humana</c:v>
                </c:pt>
                <c:pt idx="3">
                  <c:v>Alojamiento y servicios de comida</c:v>
                </c:pt>
                <c:pt idx="4">
                  <c:v>Actividades artísticas, entretenimiento, recreación y otras actividades de servicios</c:v>
                </c:pt>
                <c:pt idx="5">
                  <c:v>Actividades profesionales, científicas, técnicas y servicios administrativos</c:v>
                </c:pt>
                <c:pt idx="6">
                  <c:v>Transporte y almacenamiento</c:v>
                </c:pt>
                <c:pt idx="7">
                  <c:v>Industrias manufactureras</c:v>
                </c:pt>
                <c:pt idx="8">
                  <c:v>Construcción</c:v>
                </c:pt>
                <c:pt idx="9">
                  <c:v>Actividades financieras y de seguros</c:v>
                </c:pt>
                <c:pt idx="10">
                  <c:v>Información y comunicaciones</c:v>
                </c:pt>
                <c:pt idx="11">
                  <c:v>Actividades inmobiliarias</c:v>
                </c:pt>
                <c:pt idx="12">
                  <c:v>Explotación de minas y canteras</c:v>
                </c:pt>
                <c:pt idx="13">
                  <c:v>No informa</c:v>
                </c:pt>
                <c:pt idx="14">
                  <c:v>Agricultura, ganadería, caza, silvicultura y pesca</c:v>
                </c:pt>
                <c:pt idx="15">
                  <c:v>Suministro de electricidad gas, agua y gestión de desechos</c:v>
                </c:pt>
              </c:strCache>
            </c:strRef>
          </c:cat>
          <c:val>
            <c:numRef>
              <c:f>'BALANCE NACIONAL'!$C$5:$C$20</c:f>
              <c:numCache>
                <c:formatCode>#,##0</c:formatCode>
                <c:ptCount val="16"/>
                <c:pt idx="0">
                  <c:v>-1985.0609333333341</c:v>
                </c:pt>
                <c:pt idx="1">
                  <c:v>-325.63436666666621</c:v>
                </c:pt>
                <c:pt idx="2">
                  <c:v>-316.19143333333341</c:v>
                </c:pt>
                <c:pt idx="3">
                  <c:v>-313.1524666666669</c:v>
                </c:pt>
                <c:pt idx="4">
                  <c:v>-285.38440000000037</c:v>
                </c:pt>
                <c:pt idx="5">
                  <c:v>-257.42606666666666</c:v>
                </c:pt>
                <c:pt idx="6">
                  <c:v>-141.13126666666676</c:v>
                </c:pt>
                <c:pt idx="7">
                  <c:v>-135.5310333333332</c:v>
                </c:pt>
                <c:pt idx="8">
                  <c:v>-110.95953333333318</c:v>
                </c:pt>
                <c:pt idx="9">
                  <c:v>-50.611499999999921</c:v>
                </c:pt>
                <c:pt idx="10">
                  <c:v>-36.156233333333319</c:v>
                </c:pt>
                <c:pt idx="11">
                  <c:v>-33.379766666666626</c:v>
                </c:pt>
                <c:pt idx="12">
                  <c:v>-13.937233333333324</c:v>
                </c:pt>
                <c:pt idx="13">
                  <c:v>1.0020333333333333</c:v>
                </c:pt>
                <c:pt idx="14">
                  <c:v>8.249766666666801</c:v>
                </c:pt>
                <c:pt idx="15">
                  <c:v>25.182566666666673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D6-4DAB-85B2-BB0674E21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3-4885-A2FF-27F2DCF56189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3-4885-A2FF-27F2DCF5618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6C-4999-A035-3BE8D3F2F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Información y comunicaciones</c:v>
                </c:pt>
                <c:pt idx="3">
                  <c:v>Actividades financieras y de seguros</c:v>
                </c:pt>
                <c:pt idx="4">
                  <c:v>Actividades inmobiliarias</c:v>
                </c:pt>
                <c:pt idx="5">
                  <c:v>Suministro de electricidad gas, agua y gestión de desechos</c:v>
                </c:pt>
                <c:pt idx="6">
                  <c:v>Explotación de minas y canteras</c:v>
                </c:pt>
                <c:pt idx="7">
                  <c:v>Actividades profesionales, científicas, técnicas y servicios administrativos</c:v>
                </c:pt>
                <c:pt idx="8">
                  <c:v>Administración pública y defensa, educación y atención de la salud humana</c:v>
                </c:pt>
                <c:pt idx="9">
                  <c:v>Transporte y almacenamiento</c:v>
                </c:pt>
                <c:pt idx="10">
                  <c:v>Alojamiento y servicios de comida</c:v>
                </c:pt>
                <c:pt idx="11">
                  <c:v>Construcción</c:v>
                </c:pt>
                <c:pt idx="12">
                  <c:v>Actividades artísticas, entretenimiento, recreación y otras actividades de servicios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4626.3895999999995</c:v>
                </c:pt>
                <c:pt idx="1">
                  <c:v>0</c:v>
                </c:pt>
                <c:pt idx="2">
                  <c:v>5.5868666666666664</c:v>
                </c:pt>
                <c:pt idx="3">
                  <c:v>8.4920333333333335</c:v>
                </c:pt>
                <c:pt idx="4">
                  <c:v>11.559133333333333</c:v>
                </c:pt>
                <c:pt idx="5">
                  <c:v>16.567933333333333</c:v>
                </c:pt>
                <c:pt idx="6">
                  <c:v>53.860399999999998</c:v>
                </c:pt>
                <c:pt idx="7">
                  <c:v>64.118399999999994</c:v>
                </c:pt>
                <c:pt idx="8">
                  <c:v>147.31910000000002</c:v>
                </c:pt>
                <c:pt idx="9">
                  <c:v>152.06736666666666</c:v>
                </c:pt>
                <c:pt idx="10">
                  <c:v>170.79409999999999</c:v>
                </c:pt>
                <c:pt idx="11">
                  <c:v>185.55533333333332</c:v>
                </c:pt>
                <c:pt idx="12">
                  <c:v>216.49516666666668</c:v>
                </c:pt>
                <c:pt idx="13">
                  <c:v>275.15289999999999</c:v>
                </c:pt>
                <c:pt idx="14">
                  <c:v>386.24423333333334</c:v>
                </c:pt>
                <c:pt idx="15">
                  <c:v>2932.5766333333327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3-4885-A2FF-27F2DCF5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7-4790-B094-4152163FD59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25-449B-838A-E76E86C1994E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7-4790-B094-4152163FD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RURAL'!$B$5:$B$20</c:f>
              <c:strCache>
                <c:ptCount val="16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Comercio y reparación de vehículos</c:v>
                </c:pt>
                <c:pt idx="3">
                  <c:v>Alojamiento y servicios de comida</c:v>
                </c:pt>
                <c:pt idx="4">
                  <c:v>Actividades artísticas, entretenimiento, recreación y otras actividades de servicios</c:v>
                </c:pt>
                <c:pt idx="5">
                  <c:v>Actividades profesionales, científicas, técnicas y servicios administrativos</c:v>
                </c:pt>
                <c:pt idx="6">
                  <c:v>Administración pública y defensa, educación y atención de la salud humana</c:v>
                </c:pt>
                <c:pt idx="7">
                  <c:v>Explotación de minas y canteras</c:v>
                </c:pt>
                <c:pt idx="8">
                  <c:v>Información y comunicaciones</c:v>
                </c:pt>
                <c:pt idx="9">
                  <c:v>Suministro de electricidad gas, agua y gestión de desechos</c:v>
                </c:pt>
                <c:pt idx="10">
                  <c:v>No informa</c:v>
                </c:pt>
                <c:pt idx="11">
                  <c:v>Actividades inmobiliarias</c:v>
                </c:pt>
                <c:pt idx="12">
                  <c:v>Industrias manufactureras</c:v>
                </c:pt>
                <c:pt idx="13">
                  <c:v>Actividades financieras y de seguros</c:v>
                </c:pt>
                <c:pt idx="14">
                  <c:v>Transporte y almacenamiento</c:v>
                </c:pt>
                <c:pt idx="15">
                  <c:v>Construcción</c:v>
                </c:pt>
              </c:strCache>
            </c:strRef>
          </c:cat>
          <c:val>
            <c:numRef>
              <c:f>'BALANCE RURAL'!$C$5:$C$20</c:f>
              <c:numCache>
                <c:formatCode>_-* #,##0_-;\-* #,##0_-;_-* "-"??_-;_-@_-</c:formatCode>
                <c:ptCount val="16"/>
                <c:pt idx="0">
                  <c:v>-172.03663333333316</c:v>
                </c:pt>
                <c:pt idx="1">
                  <c:v>-65.258233333333919</c:v>
                </c:pt>
                <c:pt idx="2">
                  <c:v>-49.304566666666688</c:v>
                </c:pt>
                <c:pt idx="3">
                  <c:v>-48.211033333333347</c:v>
                </c:pt>
                <c:pt idx="4">
                  <c:v>-25.853333333333296</c:v>
                </c:pt>
                <c:pt idx="5">
                  <c:v>-17.798166666666674</c:v>
                </c:pt>
                <c:pt idx="6">
                  <c:v>-12.523066666666665</c:v>
                </c:pt>
                <c:pt idx="7">
                  <c:v>-10.343366666666668</c:v>
                </c:pt>
                <c:pt idx="8">
                  <c:v>-9.570766666666664</c:v>
                </c:pt>
                <c:pt idx="9">
                  <c:v>-2.7727333333333348</c:v>
                </c:pt>
                <c:pt idx="10">
                  <c:v>0</c:v>
                </c:pt>
                <c:pt idx="11">
                  <c:v>2.9799999999999827E-2</c:v>
                </c:pt>
                <c:pt idx="12">
                  <c:v>2.086466666666638</c:v>
                </c:pt>
                <c:pt idx="13">
                  <c:v>5.3228333333333335</c:v>
                </c:pt>
                <c:pt idx="14">
                  <c:v>26.129533333333328</c:v>
                </c:pt>
                <c:pt idx="15">
                  <c:v>36.029999999999973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7-4790-B094-4152163FD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0.01102</cdr:x>
      <cdr:y>0.0799</cdr:y>
    </cdr:from>
    <cdr:to>
      <cdr:x>0.98898</cdr:x>
      <cdr:y>0.14399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109387" y="391636"/>
          <a:ext cx="9707491" cy="314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0.05675</cdr:x>
      <cdr:y>0.0334</cdr:y>
    </cdr:from>
    <cdr:to>
      <cdr:x>0.96338</cdr:x>
      <cdr:y>0.09198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3097" y="168949"/>
          <a:ext cx="10593882" cy="2962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0.86999</cdr:y>
    </cdr:from>
    <cdr:to>
      <cdr:x>0.97419</cdr:x>
      <cdr:y>0.93408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0" y="4173117"/>
          <a:ext cx="9846256" cy="307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56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1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Octubre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y 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Agosto - octubre de 2020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noviembre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agosto/20 – octubre/20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63,4%, quien presentó una variación de -2,2% respecto al mismo periodo del año anterior y una contribución de -1,4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20170F-96AC-4803-B0D7-2C74B60CC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1" t="31724" r="4047" b="24751"/>
          <a:stretch/>
        </p:blipFill>
        <p:spPr>
          <a:xfrm>
            <a:off x="1042280" y="1936084"/>
            <a:ext cx="1037649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agosto/20 – octubre/20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(50,8%) y obrero, empleado particular (17,9%). Estas dos posiciones concentraron el 68,7% de la población ocupada y tuvieron una contribución de -1,8 puntos porcentuales.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49EDFB-A95C-4C4C-991B-E2FDB0DEC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7" t="21149" r="7586" b="32873"/>
          <a:stretch/>
        </p:blipFill>
        <p:spPr>
          <a:xfrm>
            <a:off x="1534510" y="1796464"/>
            <a:ext cx="9375228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 octubre 2001-2020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14,65%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4,81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6205828" y="5211202"/>
            <a:ext cx="5834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 explica por el aumento en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1,2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desocupados y la disminución de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377 mil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personas en la población económicamente activa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E974797-17D5-494F-BBB8-116445759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120562"/>
              </p:ext>
            </p:extLst>
          </p:nvPr>
        </p:nvGraphicFramePr>
        <p:xfrm>
          <a:off x="1107820" y="1073645"/>
          <a:ext cx="10100439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octubre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52248" y="5212324"/>
            <a:ext cx="1158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octubre,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1,5 millones de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octubre de 2019. Por su parte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disminuyó en 201 mil ocupados.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5CF79A-893A-4CD2-90D4-D7809B50C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96691"/>
              </p:ext>
            </p:extLst>
          </p:nvPr>
        </p:nvGraphicFramePr>
        <p:xfrm>
          <a:off x="239234" y="948039"/>
          <a:ext cx="11901457" cy="4035208"/>
        </p:xfrm>
        <a:graphic>
          <a:graphicData uri="http://schemas.openxmlformats.org/drawingml/2006/table">
            <a:tbl>
              <a:tblPr/>
              <a:tblGrid>
                <a:gridCol w="7128000">
                  <a:extLst>
                    <a:ext uri="{9D8B030D-6E8A-4147-A177-3AD203B41FA5}">
                      <a16:colId xmlns:a16="http://schemas.microsoft.com/office/drawing/2014/main" val="21669186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6594896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64119397"/>
                    </a:ext>
                  </a:extLst>
                </a:gridCol>
                <a:gridCol w="957457">
                  <a:extLst>
                    <a:ext uri="{9D8B030D-6E8A-4147-A177-3AD203B41FA5}">
                      <a16:colId xmlns:a16="http://schemas.microsoft.com/office/drawing/2014/main" val="2840127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842266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43186580"/>
                    </a:ext>
                  </a:extLst>
                </a:gridCol>
              </a:tblGrid>
              <a:tr h="421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Octubre 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Distribución </a:t>
                      </a:r>
                    </a:p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absoluta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Contribución </a:t>
                      </a:r>
                    </a:p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p.p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6202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-1.539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1796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32552"/>
                  </a:ext>
                </a:extLst>
              </a:tr>
              <a:tr h="227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71478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0651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5321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44699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3.845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718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87682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49716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042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7730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91283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62288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206263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145271" y="498324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11450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principales indicadores del mercado laboral en los centros poblados y rural disperso octubre (2019-2020)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2028494" y="4345729"/>
            <a:ext cx="9905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octubre, </a:t>
            </a:r>
            <a:r>
              <a:rPr lang="es-MX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tasa de desempleo en el sector rural fue de 7,8%</a:t>
            </a: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lo que representó un aumento de 1,9 puntos porcentuales en comparación con la misma tasa presentada en octubre de 2019 (5,9%).</a:t>
            </a:r>
          </a:p>
          <a:p>
            <a:pPr algn="just"/>
            <a:endParaRPr lang="es-MX" dirty="0">
              <a:solidFill>
                <a:srgbClr val="27689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económicamente activa volvió a los niveles similares de años anteriores, debido a que las personas que están saliendo de la ocupación están pasando en mayor cantidad a la desocupación y no a la inactividad, que fue la constante en los primeros meses de la cuarentena.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F157F4-22D7-48A6-B8D2-E536DE1DAC1A}"/>
              </a:ext>
            </a:extLst>
          </p:cNvPr>
          <p:cNvSpPr/>
          <p:nvPr/>
        </p:nvSpPr>
        <p:spPr>
          <a:xfrm>
            <a:off x="114737" y="3852641"/>
            <a:ext cx="5711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AA2354-80B2-48F7-82A9-6B0851F06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02290"/>
              </p:ext>
            </p:extLst>
          </p:nvPr>
        </p:nvGraphicFramePr>
        <p:xfrm>
          <a:off x="145490" y="1722035"/>
          <a:ext cx="5832000" cy="2105181"/>
        </p:xfrm>
        <a:graphic>
          <a:graphicData uri="http://schemas.openxmlformats.org/drawingml/2006/table">
            <a:tbl>
              <a:tblPr/>
              <a:tblGrid>
                <a:gridCol w="3564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octubre </a:t>
                      </a:r>
                      <a:b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octubre </a:t>
                      </a:r>
                      <a:b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económicamente activa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  5.317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  5.319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        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Inactivos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625759"/>
              </p:ext>
            </p:extLst>
          </p:nvPr>
        </p:nvGraphicFramePr>
        <p:xfrm>
          <a:off x="5981263" y="969498"/>
          <a:ext cx="6096000" cy="34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agosto – octubre (2002-2020)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15,71%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5,42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02505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8,46%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1,51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926328"/>
              </p:ext>
            </p:extLst>
          </p:nvPr>
        </p:nvGraphicFramePr>
        <p:xfrm>
          <a:off x="704195" y="1035914"/>
          <a:ext cx="10951776" cy="412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agosto – octubre de 2020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trimestre, con 3,6 millones de ocupados (17,8%).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599295"/>
              </p:ext>
            </p:extLst>
          </p:nvPr>
        </p:nvGraphicFramePr>
        <p:xfrm>
          <a:off x="376601" y="1132200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8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727284"/>
              </p:ext>
            </p:extLst>
          </p:nvPr>
        </p:nvGraphicFramePr>
        <p:xfrm>
          <a:off x="1301032" y="1303283"/>
          <a:ext cx="9926265" cy="490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agosto – octubre (2019 – 2020)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agosto – octubre de 2020</a:t>
            </a:r>
            <a:endParaRPr lang="es-ES" altLang="es-CO" sz="2400" b="1" dirty="0">
              <a:solidFill>
                <a:srgbClr val="395F9B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es la actividad económica que ocupa a más personas en el sector rural (63,4%). </a:t>
            </a:r>
            <a:endParaRPr lang="es-CO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531620"/>
              </p:ext>
            </p:extLst>
          </p:nvPr>
        </p:nvGraphicFramePr>
        <p:xfrm>
          <a:off x="135962" y="1272553"/>
          <a:ext cx="11684901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agosto – octubre (2019 – 2020)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65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04650AD-E6F4-4E26-B42B-61797AFD3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38316"/>
              </p:ext>
            </p:extLst>
          </p:nvPr>
        </p:nvGraphicFramePr>
        <p:xfrm>
          <a:off x="1042461" y="1377474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FC4810-EEA5-4AC1-AD73-DFA34DC7ED29}"/>
</file>

<file path=customXml/itemProps2.xml><?xml version="1.0" encoding="utf-8"?>
<ds:datastoreItem xmlns:ds="http://schemas.openxmlformats.org/officeDocument/2006/customXml" ds:itemID="{798576F3-F494-41B1-B473-534F470F6448}"/>
</file>

<file path=customXml/itemProps3.xml><?xml version="1.0" encoding="utf-8"?>
<ds:datastoreItem xmlns:ds="http://schemas.openxmlformats.org/officeDocument/2006/customXml" ds:itemID="{8F8AF007-2F2A-4332-AA55-E28E2F3C60D0}"/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1025</Words>
  <Application>Microsoft Office PowerPoint</Application>
  <PresentationFormat>Panorámica</PresentationFormat>
  <Paragraphs>218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244</cp:revision>
  <dcterms:created xsi:type="dcterms:W3CDTF">2019-02-12T04:28:07Z</dcterms:created>
  <dcterms:modified xsi:type="dcterms:W3CDTF">2020-11-30T20:50:41Z</dcterms:modified>
</cp:coreProperties>
</file>