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drawings/drawing4.xml" ContentType="application/vnd.openxmlformats-officedocument.drawingml.chartshapes+xml"/>
  <Override PartName="/ppt/drawings/drawing5.xml" ContentType="application/vnd.openxmlformats-officedocument.drawingml.chartshapes+xml"/>
  <Override PartName="/ppt/drawings/drawing1.xml" ContentType="application/vnd.openxmlformats-officedocument.drawingml.chartshapes+xml"/>
  <Override PartName="/ppt/drawings/drawing3.xml" ContentType="application/vnd.openxmlformats-officedocument.drawingml.chartshapes+xml"/>
  <Override PartName="/ppt/drawings/drawing6.xml" ContentType="application/vnd.openxmlformats-officedocument.drawingml.chartshapes+xml"/>
  <Override PartName="/ppt/drawings/drawing2.xml" ContentType="application/vnd.openxmlformats-officedocument.drawingml.chartshapes+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12.xml" ContentType="application/vnd.openxmlformats-officedocument.presentationml.notesSlide+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Masters/notesMaster1.xml" ContentType="application/vnd.openxmlformats-officedocument.presentationml.notesMaster+xml"/>
  <Override PartName="/ppt/theme/theme1.xml" ContentType="application/vnd.openxmlformats-officedocument.them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82" r:id="rId3"/>
    <p:sldId id="292" r:id="rId4"/>
    <p:sldId id="284" r:id="rId5"/>
    <p:sldId id="275" r:id="rId6"/>
    <p:sldId id="276" r:id="rId7"/>
    <p:sldId id="279" r:id="rId8"/>
    <p:sldId id="280" r:id="rId9"/>
    <p:sldId id="281" r:id="rId10"/>
    <p:sldId id="273" r:id="rId11"/>
    <p:sldId id="278" r:id="rId12"/>
    <p:sldId id="285" r:id="rId13"/>
    <p:sldId id="288" r:id="rId14"/>
    <p:sldId id="287" r:id="rId15"/>
    <p:sldId id="290" r:id="rId16"/>
    <p:sldId id="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65"/>
    <a:srgbClr val="009167"/>
    <a:srgbClr val="27689D"/>
    <a:srgbClr val="009267"/>
    <a:srgbClr val="595959"/>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57" autoAdjust="0"/>
  </p:normalViewPr>
  <p:slideViewPr>
    <p:cSldViewPr snapToGrid="0">
      <p:cViewPr>
        <p:scale>
          <a:sx n="100" d="100"/>
          <a:sy n="100" d="100"/>
        </p:scale>
        <p:origin x="216" y="396"/>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notesViewPr>
    <p:cSldViewPr snapToGrid="0">
      <p:cViewPr varScale="1">
        <p:scale>
          <a:sx n="70" d="100"/>
          <a:sy n="70" d="100"/>
        </p:scale>
        <p:origin x="238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F:\3-INDICADORES%20ECON&#211;MICOS\5-Empleo\CUADR&#211;%20Y%20GR&#193;FICO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F:\3-INDICADORES%20ECON&#211;MICOS\5-Empleo\Gr&#225;ficos%20series%20desestacionalizadas.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F:\3-INDICADORES%20ECON&#211;MICOS\5-Empleo\CUADR&#211;%20Y%20GR&#193;FICO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3-INDICADORES%20ECON&#211;MICOS\5-Empleo\CUADR&#211;%20Y%20GR&#193;FICO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1.xml"/><Relationship Id="rId4" Type="http://schemas.openxmlformats.org/officeDocument/2006/relationships/oleObject" Target="file:///F:\3-INDICADORES%20ECON&#211;MICOS\5-Empleo\CUADR&#211;%20Y%20GR&#193;FICOS.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2.xml"/><Relationship Id="rId4" Type="http://schemas.openxmlformats.org/officeDocument/2006/relationships/oleObject" Target="file:///F:\3-INDICADORES%20ECON&#211;MICOS\5-Empleo\CUADR&#211;%20Y%20GR&#193;FICOS.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3.xml"/><Relationship Id="rId4" Type="http://schemas.openxmlformats.org/officeDocument/2006/relationships/oleObject" Target="file:///F:\3-INDICADORES%20ECON&#211;MICOS\5-Empleo\CUADR&#211;%20Y%20GR&#193;FICOS.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4.xml"/><Relationship Id="rId4" Type="http://schemas.openxmlformats.org/officeDocument/2006/relationships/oleObject" Target="file:///F:\3-INDICADORES%20ECON&#211;MICOS\5-Empleo\CUADR&#211;%20Y%20GR&#193;FICOS.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file:///F:\3-INDICADORES%20ECON&#211;MICOS\5-Empleo\Gr&#225;ficos%20series%20desestacionalizadas.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5.xml"/></Relationships>
</file>

<file path=ppt/charts/_rels/chart9.xml.rels><?xml version="1.0" encoding="UTF-8" standalone="yes"?>
<Relationships xmlns="http://schemas.openxmlformats.org/package/2006/relationships"><Relationship Id="rId3" Type="http://schemas.openxmlformats.org/officeDocument/2006/relationships/oleObject" Target="file:///F:\3-INDICADORES%20ECON&#211;MICOS\5-Empleo\Gr&#225;ficos%20series%20desestacionalizadas.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868386687739168E-2"/>
          <c:y val="3.1225699035765862E-2"/>
          <c:w val="0.88778920094031832"/>
          <c:h val="0.79360275578500639"/>
        </c:manualLayout>
      </c:layout>
      <c:lineChart>
        <c:grouping val="standard"/>
        <c:varyColors val="0"/>
        <c:ser>
          <c:idx val="0"/>
          <c:order val="0"/>
          <c:tx>
            <c:strRef>
              <c:f>Hoja3!$F$20</c:f>
              <c:strCache>
                <c:ptCount val="1"/>
                <c:pt idx="0">
                  <c:v>TD Nacional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D3A-4908-BD59-91EA14A393F9}"/>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D3A-4908-BD59-91EA14A393F9}"/>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D2B-4764-B897-E7BD6E358EC3}"/>
                </c:ext>
              </c:extLst>
            </c:dLbl>
            <c:dLbl>
              <c:idx val="1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D3A-4908-BD59-91EA14A393F9}"/>
                </c:ext>
              </c:extLst>
            </c:dLbl>
            <c:dLbl>
              <c:idx val="19"/>
              <c:layout>
                <c:manualLayout>
                  <c:x val="-1.7349917946158078E-2"/>
                  <c:y val="5.3880349844825377E-2"/>
                </c:manualLayout>
              </c:layout>
              <c:spPr>
                <a:solidFill>
                  <a:srgbClr val="0070C0"/>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400" b="1" i="0" u="none" strike="noStrike" kern="1200" baseline="0">
                      <a:solidFill>
                        <a:schemeClr val="bg1"/>
                      </a:solidFill>
                      <a:latin typeface="+mn-lt"/>
                      <a:ea typeface="+mn-ea"/>
                      <a:cs typeface="+mn-cs"/>
                    </a:defRPr>
                  </a:pPr>
                  <a:endParaRPr lang="es-CO"/>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ext>
                <c:ext xmlns:c16="http://schemas.microsoft.com/office/drawing/2014/chart" uri="{C3380CC4-5D6E-409C-BE32-E72D297353CC}">
                  <c16:uniqueId val="{0000000B-9626-4260-AC10-0D88EA2D9A56}"/>
                </c:ext>
              </c:extLst>
            </c:dLbl>
            <c:numFmt formatCode="#,##0.0" sourceLinked="0"/>
            <c:spPr>
              <a:noFill/>
              <a:ln>
                <a:noFill/>
              </a:ln>
              <a:effectLst/>
            </c:spPr>
            <c:txPr>
              <a:bodyPr rot="0" spcFirstLastPara="1" vertOverflow="ellipsis" vert="horz" wrap="square" anchor="ctr" anchorCtr="1"/>
              <a:lstStyle/>
              <a:p>
                <a:pPr>
                  <a:defRPr sz="900" b="1" i="0" u="none" strike="noStrike" kern="1200" baseline="0">
                    <a:solidFill>
                      <a:srgbClr val="0070C0"/>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Hoja3!$E$21:$E$40</c:f>
              <c:strCache>
                <c:ptCount val="20"/>
                <c:pt idx="0">
                  <c:v>Ago-2002</c:v>
                </c:pt>
                <c:pt idx="1">
                  <c:v>Ago-2003</c:v>
                </c:pt>
                <c:pt idx="2">
                  <c:v>Ago-2004</c:v>
                </c:pt>
                <c:pt idx="3">
                  <c:v>Ago-2005</c:v>
                </c:pt>
                <c:pt idx="4">
                  <c:v>Ago-2006</c:v>
                </c:pt>
                <c:pt idx="5">
                  <c:v>Ago-2007</c:v>
                </c:pt>
                <c:pt idx="6">
                  <c:v>Ago-2008</c:v>
                </c:pt>
                <c:pt idx="7">
                  <c:v>Ago-2009</c:v>
                </c:pt>
                <c:pt idx="8">
                  <c:v>Ago-2010</c:v>
                </c:pt>
                <c:pt idx="9">
                  <c:v>Ago-2011</c:v>
                </c:pt>
                <c:pt idx="10">
                  <c:v>Ago-2012</c:v>
                </c:pt>
                <c:pt idx="11">
                  <c:v>Ago-2013</c:v>
                </c:pt>
                <c:pt idx="12">
                  <c:v>Ago-2014</c:v>
                </c:pt>
                <c:pt idx="13">
                  <c:v>Ago-2015</c:v>
                </c:pt>
                <c:pt idx="14">
                  <c:v>Ago-2016</c:v>
                </c:pt>
                <c:pt idx="15">
                  <c:v>Ago-2017</c:v>
                </c:pt>
                <c:pt idx="16">
                  <c:v>Ago-2018</c:v>
                </c:pt>
                <c:pt idx="17">
                  <c:v>Ago-2019</c:v>
                </c:pt>
                <c:pt idx="18">
                  <c:v>Ago-2020</c:v>
                </c:pt>
                <c:pt idx="19">
                  <c:v>Ago-2021</c:v>
                </c:pt>
              </c:strCache>
            </c:strRef>
          </c:cat>
          <c:val>
            <c:numRef>
              <c:f>Hoja3!$F$21:$F$40</c:f>
              <c:numCache>
                <c:formatCode>0.0</c:formatCode>
                <c:ptCount val="20"/>
                <c:pt idx="0">
                  <c:v>15.784174735328833</c:v>
                </c:pt>
                <c:pt idx="1">
                  <c:v>14.433582374517357</c:v>
                </c:pt>
                <c:pt idx="2">
                  <c:v>13.085111236246544</c:v>
                </c:pt>
                <c:pt idx="3">
                  <c:v>11.754379911137404</c:v>
                </c:pt>
                <c:pt idx="4">
                  <c:v>12.792219189861262</c:v>
                </c:pt>
                <c:pt idx="5">
                  <c:v>10.731387737558531</c:v>
                </c:pt>
                <c:pt idx="6">
                  <c:v>11.215946778501701</c:v>
                </c:pt>
                <c:pt idx="7">
                  <c:v>11.743456886530597</c:v>
                </c:pt>
                <c:pt idx="8">
                  <c:v>11.161869533578644</c:v>
                </c:pt>
                <c:pt idx="9">
                  <c:v>10.079399829479781</c:v>
                </c:pt>
                <c:pt idx="10">
                  <c:v>9.7482736870421149</c:v>
                </c:pt>
                <c:pt idx="11">
                  <c:v>9.2688264382162178</c:v>
                </c:pt>
                <c:pt idx="12">
                  <c:v>8.9010274837347545</c:v>
                </c:pt>
                <c:pt idx="13">
                  <c:v>9.0939568525087342</c:v>
                </c:pt>
                <c:pt idx="14">
                  <c:v>8.9884196388330615</c:v>
                </c:pt>
                <c:pt idx="15">
                  <c:v>9.1004109403072651</c:v>
                </c:pt>
                <c:pt idx="16">
                  <c:v>9.1564145663245284</c:v>
                </c:pt>
                <c:pt idx="17">
                  <c:v>10.796328108267485</c:v>
                </c:pt>
                <c:pt idx="18">
                  <c:v>16.757257612080014</c:v>
                </c:pt>
                <c:pt idx="19">
                  <c:v>12.331830735917091</c:v>
                </c:pt>
              </c:numCache>
            </c:numRef>
          </c:val>
          <c:smooth val="1"/>
          <c:extLst>
            <c:ext xmlns:c16="http://schemas.microsoft.com/office/drawing/2014/chart" uri="{C3380CC4-5D6E-409C-BE32-E72D297353CC}">
              <c16:uniqueId val="{0000000C-9626-4260-AC10-0D88EA2D9A56}"/>
            </c:ext>
          </c:extLst>
        </c:ser>
        <c:dLbls>
          <c:showLegendKey val="0"/>
          <c:showVal val="0"/>
          <c:showCatName val="0"/>
          <c:showSerName val="0"/>
          <c:showPercent val="0"/>
          <c:showBubbleSize val="0"/>
        </c:dLbls>
        <c:marker val="1"/>
        <c:smooth val="0"/>
        <c:axId val="1700052352"/>
        <c:axId val="1887608784"/>
      </c:lineChart>
      <c:lineChart>
        <c:grouping val="standard"/>
        <c:varyColors val="0"/>
        <c:ser>
          <c:idx val="1"/>
          <c:order val="1"/>
          <c:tx>
            <c:strRef>
              <c:f>Hoja3!$G$20</c:f>
              <c:strCache>
                <c:ptCount val="1"/>
                <c:pt idx="0">
                  <c:v>Ocupados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D3A-4908-BD59-91EA14A393F9}"/>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D2B-4764-B897-E7BD6E358EC3}"/>
                </c:ext>
              </c:extLst>
            </c:dLbl>
            <c:dLbl>
              <c:idx val="1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626-4260-AC10-0D88EA2D9A56}"/>
                </c:ext>
              </c:extLst>
            </c:dLbl>
            <c:dLbl>
              <c:idx val="19"/>
              <c:layout>
                <c:manualLayout>
                  <c:x val="-2.3693517953983619E-2"/>
                  <c:y val="-4.1974488645605178E-2"/>
                </c:manualLayout>
              </c:layout>
              <c:spPr>
                <a:solidFill>
                  <a:schemeClr val="accent2"/>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400" b="1" i="0" u="none" strike="noStrike" kern="1200" baseline="0">
                      <a:solidFill>
                        <a:schemeClr val="bg1"/>
                      </a:solidFill>
                      <a:latin typeface="+mn-lt"/>
                      <a:ea typeface="+mn-ea"/>
                      <a:cs typeface="+mn-cs"/>
                    </a:defRPr>
                  </a:pPr>
                  <a:endParaRPr lang="es-CO"/>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ext>
                <c:ext xmlns:c16="http://schemas.microsoft.com/office/drawing/2014/chart" uri="{C3380CC4-5D6E-409C-BE32-E72D297353CC}">
                  <c16:uniqueId val="{0000000F-9626-4260-AC10-0D88EA2D9A5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Hoja3!$G$21:$G$40</c:f>
              <c:numCache>
                <c:formatCode>_-* #,##0.0_-;\-* #,##0.0_-;_-* "-"??_-;_-@_-</c:formatCode>
                <c:ptCount val="20"/>
                <c:pt idx="0">
                  <c:v>15.650354</c:v>
                </c:pt>
                <c:pt idx="1">
                  <c:v>16.723234999999999</c:v>
                </c:pt>
                <c:pt idx="2">
                  <c:v>16.593966999999999</c:v>
                </c:pt>
                <c:pt idx="3">
                  <c:v>16.980878000000001</c:v>
                </c:pt>
                <c:pt idx="4">
                  <c:v>16.559773</c:v>
                </c:pt>
                <c:pt idx="5">
                  <c:v>16.972452000000001</c:v>
                </c:pt>
                <c:pt idx="6">
                  <c:v>17.331652999999999</c:v>
                </c:pt>
                <c:pt idx="7">
                  <c:v>18.254881000000001</c:v>
                </c:pt>
                <c:pt idx="8">
                  <c:v>19.318284999999999</c:v>
                </c:pt>
                <c:pt idx="9">
                  <c:v>19.928894</c:v>
                </c:pt>
                <c:pt idx="10">
                  <c:v>20.841703000000003</c:v>
                </c:pt>
                <c:pt idx="11">
                  <c:v>21.310497999999999</c:v>
                </c:pt>
                <c:pt idx="12">
                  <c:v>21.755044999999999</c:v>
                </c:pt>
                <c:pt idx="13">
                  <c:v>22.017861</c:v>
                </c:pt>
                <c:pt idx="14">
                  <c:v>22.289597000000001</c:v>
                </c:pt>
                <c:pt idx="15">
                  <c:v>22.517838000000001</c:v>
                </c:pt>
                <c:pt idx="16">
                  <c:v>22.67811</c:v>
                </c:pt>
                <c:pt idx="17">
                  <c:v>22.115973</c:v>
                </c:pt>
                <c:pt idx="18">
                  <c:v>19.697084</c:v>
                </c:pt>
                <c:pt idx="19">
                  <c:v>21.692454000000001</c:v>
                </c:pt>
              </c:numCache>
            </c:numRef>
          </c:val>
          <c:smooth val="1"/>
          <c:extLst>
            <c:ext xmlns:c16="http://schemas.microsoft.com/office/drawing/2014/chart" uri="{C3380CC4-5D6E-409C-BE32-E72D297353CC}">
              <c16:uniqueId val="{00000010-9626-4260-AC10-0D88EA2D9A56}"/>
            </c:ext>
          </c:extLst>
        </c:ser>
        <c:dLbls>
          <c:showLegendKey val="0"/>
          <c:showVal val="0"/>
          <c:showCatName val="0"/>
          <c:showSerName val="0"/>
          <c:showPercent val="0"/>
          <c:showBubbleSize val="0"/>
        </c:dLbls>
        <c:marker val="1"/>
        <c:smooth val="0"/>
        <c:axId val="892710127"/>
        <c:axId val="892698895"/>
      </c:lineChart>
      <c:catAx>
        <c:axId val="1700052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rgbClr val="595959"/>
                </a:solidFill>
                <a:latin typeface="+mn-lt"/>
                <a:ea typeface="+mn-ea"/>
                <a:cs typeface="+mn-cs"/>
              </a:defRPr>
            </a:pPr>
            <a:endParaRPr lang="es-CO"/>
          </a:p>
        </c:txPr>
        <c:crossAx val="1887608784"/>
        <c:crosses val="autoZero"/>
        <c:auto val="1"/>
        <c:lblAlgn val="ctr"/>
        <c:lblOffset val="100"/>
        <c:noMultiLvlLbl val="0"/>
      </c:catAx>
      <c:valAx>
        <c:axId val="1887608784"/>
        <c:scaling>
          <c:orientation val="minMax"/>
          <c:min val="7"/>
        </c:scaling>
        <c:delete val="0"/>
        <c:axPos val="l"/>
        <c:title>
          <c:tx>
            <c:rich>
              <a:bodyPr rot="-5400000" spcFirstLastPara="1" vertOverflow="ellipsis" vert="horz" wrap="square" anchor="ctr" anchorCtr="1"/>
              <a:lstStyle/>
              <a:p>
                <a:pPr>
                  <a:defRPr sz="900" b="0" i="0" u="none" strike="noStrike" kern="1200" baseline="0">
                    <a:solidFill>
                      <a:srgbClr val="595959"/>
                    </a:solidFill>
                    <a:latin typeface="+mn-lt"/>
                    <a:ea typeface="+mn-ea"/>
                    <a:cs typeface="+mn-cs"/>
                  </a:defRPr>
                </a:pPr>
                <a:r>
                  <a:rPr lang="es-CO" sz="900" dirty="0"/>
                  <a:t>Tasa de desempleo-TD (%)</a:t>
                </a:r>
              </a:p>
            </c:rich>
          </c:tx>
          <c:overlay val="0"/>
          <c:spPr>
            <a:noFill/>
            <a:ln>
              <a:noFill/>
            </a:ln>
            <a:effectLst/>
          </c:spPr>
          <c:txPr>
            <a:bodyPr rot="-5400000" spcFirstLastPara="1" vertOverflow="ellipsis" vert="horz" wrap="square" anchor="ctr" anchorCtr="1"/>
            <a:lstStyle/>
            <a:p>
              <a:pPr>
                <a:defRPr sz="900" b="0" i="0" u="none" strike="noStrike" kern="1200" baseline="0">
                  <a:solidFill>
                    <a:srgbClr val="595959"/>
                  </a:solidFill>
                  <a:latin typeface="+mn-lt"/>
                  <a:ea typeface="+mn-ea"/>
                  <a:cs typeface="+mn-cs"/>
                </a:defRPr>
              </a:pPr>
              <a:endParaRPr lang="es-CO"/>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rgbClr val="595959"/>
                </a:solidFill>
                <a:latin typeface="+mn-lt"/>
                <a:ea typeface="+mn-ea"/>
                <a:cs typeface="+mn-cs"/>
              </a:defRPr>
            </a:pPr>
            <a:endParaRPr lang="es-CO"/>
          </a:p>
        </c:txPr>
        <c:crossAx val="1700052352"/>
        <c:crosses val="autoZero"/>
        <c:crossBetween val="between"/>
      </c:valAx>
      <c:valAx>
        <c:axId val="892698895"/>
        <c:scaling>
          <c:orientation val="minMax"/>
          <c:min val="12"/>
        </c:scaling>
        <c:delete val="0"/>
        <c:axPos val="r"/>
        <c:title>
          <c:tx>
            <c:rich>
              <a:bodyPr rot="-5400000" spcFirstLastPara="1" vertOverflow="ellipsis" vert="horz" wrap="square" anchor="ctr" anchorCtr="1"/>
              <a:lstStyle/>
              <a:p>
                <a:pPr>
                  <a:defRPr sz="900" b="0" i="0" u="none" strike="noStrike" kern="1200" baseline="0">
                    <a:solidFill>
                      <a:srgbClr val="595959"/>
                    </a:solidFill>
                    <a:latin typeface="+mn-lt"/>
                    <a:ea typeface="+mn-ea"/>
                    <a:cs typeface="+mn-cs"/>
                  </a:defRPr>
                </a:pPr>
                <a:r>
                  <a:rPr lang="es-CO" sz="900" dirty="0"/>
                  <a:t>Ocupados (millones)</a:t>
                </a:r>
              </a:p>
            </c:rich>
          </c:tx>
          <c:layout>
            <c:manualLayout>
              <c:xMode val="edge"/>
              <c:yMode val="edge"/>
              <c:x val="0.97972575898857595"/>
              <c:y val="0.27717969835047573"/>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rgbClr val="595959"/>
                  </a:solidFill>
                  <a:latin typeface="+mn-lt"/>
                  <a:ea typeface="+mn-ea"/>
                  <a:cs typeface="+mn-cs"/>
                </a:defRPr>
              </a:pPr>
              <a:endParaRPr lang="es-CO"/>
            </a:p>
          </c:txPr>
        </c:title>
        <c:numFmt formatCode="_-* #,##0.0_-;\-* #,##0.0_-;_-* &quot;-&quot;??_-;_-@_-"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rgbClr val="595959"/>
                </a:solidFill>
                <a:latin typeface="+mn-lt"/>
                <a:ea typeface="+mn-ea"/>
                <a:cs typeface="+mn-cs"/>
              </a:defRPr>
            </a:pPr>
            <a:endParaRPr lang="es-CO"/>
          </a:p>
        </c:txPr>
        <c:crossAx val="892710127"/>
        <c:crosses val="max"/>
        <c:crossBetween val="between"/>
      </c:valAx>
      <c:catAx>
        <c:axId val="892710127"/>
        <c:scaling>
          <c:orientation val="minMax"/>
        </c:scaling>
        <c:delete val="1"/>
        <c:axPos val="b"/>
        <c:majorTickMark val="out"/>
        <c:minorTickMark val="none"/>
        <c:tickLblPos val="nextTo"/>
        <c:crossAx val="892698895"/>
        <c:crosses val="autoZero"/>
        <c:auto val="1"/>
        <c:lblAlgn val="ctr"/>
        <c:lblOffset val="100"/>
        <c:noMultiLvlLbl val="0"/>
      </c:catAx>
      <c:spPr>
        <a:noFill/>
        <a:ln>
          <a:noFill/>
        </a:ln>
        <a:effectLst/>
      </c:spPr>
    </c:plotArea>
    <c:legend>
      <c:legendPos val="b"/>
      <c:layout>
        <c:manualLayout>
          <c:xMode val="edge"/>
          <c:yMode val="edge"/>
          <c:x val="0.42614899415836344"/>
          <c:y val="0.9525267846721881"/>
          <c:w val="0.17882130928577461"/>
          <c:h val="4.747321532781195E-2"/>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595959"/>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rgbClr val="595959"/>
          </a:solidFill>
        </a:defRPr>
      </a:pPr>
      <a:endParaRPr lang="es-C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637267462581365E-2"/>
          <c:y val="2.7797750571003005E-2"/>
          <c:w val="0.88540296521419404"/>
          <c:h val="0.61642633650818668"/>
        </c:manualLayout>
      </c:layout>
      <c:lineChart>
        <c:grouping val="standard"/>
        <c:varyColors val="0"/>
        <c:ser>
          <c:idx val="0"/>
          <c:order val="0"/>
          <c:tx>
            <c:strRef>
              <c:f>Hoja2!$L$6</c:f>
              <c:strCache>
                <c:ptCount val="1"/>
                <c:pt idx="0">
                  <c:v>TD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9"/>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F92-40AD-AD9F-B1BF8771B1E9}"/>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F92-40AD-AD9F-B1BF8771B1E9}"/>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F92-40AD-AD9F-B1BF8771B1E9}"/>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F92-40AD-AD9F-B1BF8771B1E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0C0"/>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Hoja2!$K$7:$K$31</c:f>
              <c:strCache>
                <c:ptCount val="25"/>
                <c:pt idx="0">
                  <c:v>Jun 19 - Ago 19</c:v>
                </c:pt>
                <c:pt idx="1">
                  <c:v>Jul 19 - Sep 19</c:v>
                </c:pt>
                <c:pt idx="2">
                  <c:v>Ago 19 - Oct 19</c:v>
                </c:pt>
                <c:pt idx="3">
                  <c:v>Sep 19 - Nov 19</c:v>
                </c:pt>
                <c:pt idx="4">
                  <c:v>Oct 19 - Dic 19</c:v>
                </c:pt>
                <c:pt idx="5">
                  <c:v>Nov 19 - Ene 20</c:v>
                </c:pt>
                <c:pt idx="6">
                  <c:v>Dic 19 - Feb 20</c:v>
                </c:pt>
                <c:pt idx="7">
                  <c:v>Ene 20 - Mar 20</c:v>
                </c:pt>
                <c:pt idx="8">
                  <c:v>Feb 20 - Abr 20</c:v>
                </c:pt>
                <c:pt idx="9">
                  <c:v>Mar 20 - May 20</c:v>
                </c:pt>
                <c:pt idx="10">
                  <c:v>Abr 20 - Jun 20</c:v>
                </c:pt>
                <c:pt idx="11">
                  <c:v>May 20 - Jul 20</c:v>
                </c:pt>
                <c:pt idx="12">
                  <c:v>Jun 20 - Ago 20</c:v>
                </c:pt>
                <c:pt idx="13">
                  <c:v>Jul 20 - Sep 20</c:v>
                </c:pt>
                <c:pt idx="14">
                  <c:v>Ago 20 - Oct 20</c:v>
                </c:pt>
                <c:pt idx="15">
                  <c:v>Sep 20 - Nov 20</c:v>
                </c:pt>
                <c:pt idx="16">
                  <c:v>Oct 20 - Dic 20</c:v>
                </c:pt>
                <c:pt idx="17">
                  <c:v>Nov 20 - Ene 21</c:v>
                </c:pt>
                <c:pt idx="18">
                  <c:v>Dic 20 - Feb 21</c:v>
                </c:pt>
                <c:pt idx="19">
                  <c:v>Ene 21 - Mar 21</c:v>
                </c:pt>
                <c:pt idx="20">
                  <c:v>Feb 21 - Abr 21</c:v>
                </c:pt>
                <c:pt idx="21">
                  <c:v>Mar 21 - May 21</c:v>
                </c:pt>
                <c:pt idx="22">
                  <c:v>Abr 21 - Jun 21</c:v>
                </c:pt>
                <c:pt idx="23">
                  <c:v>May 21 - Jul 21</c:v>
                </c:pt>
                <c:pt idx="24">
                  <c:v>Jun 21 - Ago 21</c:v>
                </c:pt>
              </c:strCache>
            </c:strRef>
          </c:cat>
          <c:val>
            <c:numRef>
              <c:f>Hoja2!$L$7:$L$31</c:f>
              <c:numCache>
                <c:formatCode>0.0</c:formatCode>
                <c:ptCount val="25"/>
                <c:pt idx="0">
                  <c:v>6.2680938518266505</c:v>
                </c:pt>
                <c:pt idx="1">
                  <c:v>7.1322171056429076</c:v>
                </c:pt>
                <c:pt idx="2">
                  <c:v>7.2698045859902969</c:v>
                </c:pt>
                <c:pt idx="3">
                  <c:v>7.0942799567286077</c:v>
                </c:pt>
                <c:pt idx="4">
                  <c:v>6.389492684714984</c:v>
                </c:pt>
                <c:pt idx="5">
                  <c:v>6.4969555508784502</c:v>
                </c:pt>
                <c:pt idx="6">
                  <c:v>6.6267820257758503</c:v>
                </c:pt>
                <c:pt idx="7">
                  <c:v>7.1941136884289225</c:v>
                </c:pt>
                <c:pt idx="8">
                  <c:v>8.181388485043998</c:v>
                </c:pt>
                <c:pt idx="9">
                  <c:v>9.3310684725799735</c:v>
                </c:pt>
                <c:pt idx="10">
                  <c:v>10.860387089936617</c:v>
                </c:pt>
                <c:pt idx="11">
                  <c:v>10.097966639119502</c:v>
                </c:pt>
                <c:pt idx="12">
                  <c:v>9.8621843401680849</c:v>
                </c:pt>
                <c:pt idx="13">
                  <c:v>8.5233829110131527</c:v>
                </c:pt>
                <c:pt idx="14">
                  <c:v>8.7343542637023699</c:v>
                </c:pt>
                <c:pt idx="15">
                  <c:v>8.4393991489116562</c:v>
                </c:pt>
                <c:pt idx="16">
                  <c:v>8.5280304587241798</c:v>
                </c:pt>
                <c:pt idx="17">
                  <c:v>7.908565313009241</c:v>
                </c:pt>
                <c:pt idx="18">
                  <c:v>7.7419657802680257</c:v>
                </c:pt>
                <c:pt idx="19">
                  <c:v>7.6063385722285606</c:v>
                </c:pt>
                <c:pt idx="20">
                  <c:v>7.9716289743267348</c:v>
                </c:pt>
                <c:pt idx="21">
                  <c:v>8.4162635263906882</c:v>
                </c:pt>
                <c:pt idx="22">
                  <c:v>8.7695148849008291</c:v>
                </c:pt>
                <c:pt idx="23">
                  <c:v>8.5896300356349489</c:v>
                </c:pt>
                <c:pt idx="24">
                  <c:v>7.8191697493178962</c:v>
                </c:pt>
              </c:numCache>
            </c:numRef>
          </c:val>
          <c:smooth val="1"/>
          <c:extLst>
            <c:ext xmlns:c16="http://schemas.microsoft.com/office/drawing/2014/chart" uri="{C3380CC4-5D6E-409C-BE32-E72D297353CC}">
              <c16:uniqueId val="{00000003-FF92-40AD-AD9F-B1BF8771B1E9}"/>
            </c:ext>
          </c:extLst>
        </c:ser>
        <c:dLbls>
          <c:showLegendKey val="0"/>
          <c:showVal val="0"/>
          <c:showCatName val="0"/>
          <c:showSerName val="0"/>
          <c:showPercent val="0"/>
          <c:showBubbleSize val="0"/>
        </c:dLbls>
        <c:marker val="1"/>
        <c:smooth val="0"/>
        <c:axId val="247333247"/>
        <c:axId val="247334495"/>
      </c:lineChart>
      <c:lineChart>
        <c:grouping val="standard"/>
        <c:varyColors val="0"/>
        <c:ser>
          <c:idx val="1"/>
          <c:order val="1"/>
          <c:tx>
            <c:strRef>
              <c:f>Hoja2!$M$6</c:f>
              <c:strCache>
                <c:ptCount val="1"/>
                <c:pt idx="0">
                  <c:v>Ocupados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F92-40AD-AD9F-B1BF8771B1E9}"/>
                </c:ext>
              </c:extLst>
            </c:dLbl>
            <c:dLbl>
              <c:idx val="1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F92-40AD-AD9F-B1BF8771B1E9}"/>
                </c:ext>
              </c:extLst>
            </c:dLbl>
            <c:dLbl>
              <c:idx val="1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F92-40AD-AD9F-B1BF8771B1E9}"/>
                </c:ext>
              </c:extLst>
            </c:dLbl>
            <c:dLbl>
              <c:idx val="2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F92-40AD-AD9F-B1BF8771B1E9}"/>
                </c:ext>
              </c:extLst>
            </c:dLbl>
            <c:dLbl>
              <c:idx val="2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F92-40AD-AD9F-B1BF8771B1E9}"/>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accent2"/>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Hoja2!$K$7:$K$31</c:f>
              <c:strCache>
                <c:ptCount val="25"/>
                <c:pt idx="0">
                  <c:v>Jun 19 - Ago 19</c:v>
                </c:pt>
                <c:pt idx="1">
                  <c:v>Jul 19 - Sep 19</c:v>
                </c:pt>
                <c:pt idx="2">
                  <c:v>Ago 19 - Oct 19</c:v>
                </c:pt>
                <c:pt idx="3">
                  <c:v>Sep 19 - Nov 19</c:v>
                </c:pt>
                <c:pt idx="4">
                  <c:v>Oct 19 - Dic 19</c:v>
                </c:pt>
                <c:pt idx="5">
                  <c:v>Nov 19 - Ene 20</c:v>
                </c:pt>
                <c:pt idx="6">
                  <c:v>Dic 19 - Feb 20</c:v>
                </c:pt>
                <c:pt idx="7">
                  <c:v>Ene 20 - Mar 20</c:v>
                </c:pt>
                <c:pt idx="8">
                  <c:v>Feb 20 - Abr 20</c:v>
                </c:pt>
                <c:pt idx="9">
                  <c:v>Mar 20 - May 20</c:v>
                </c:pt>
                <c:pt idx="10">
                  <c:v>Abr 20 - Jun 20</c:v>
                </c:pt>
                <c:pt idx="11">
                  <c:v>May 20 - Jul 20</c:v>
                </c:pt>
                <c:pt idx="12">
                  <c:v>Jun 20 - Ago 20</c:v>
                </c:pt>
                <c:pt idx="13">
                  <c:v>Jul 20 - Sep 20</c:v>
                </c:pt>
                <c:pt idx="14">
                  <c:v>Ago 20 - Oct 20</c:v>
                </c:pt>
                <c:pt idx="15">
                  <c:v>Sep 20 - Nov 20</c:v>
                </c:pt>
                <c:pt idx="16">
                  <c:v>Oct 20 - Dic 20</c:v>
                </c:pt>
                <c:pt idx="17">
                  <c:v>Nov 20 - Ene 21</c:v>
                </c:pt>
                <c:pt idx="18">
                  <c:v>Dic 20 - Feb 21</c:v>
                </c:pt>
                <c:pt idx="19">
                  <c:v>Ene 21 - Mar 21</c:v>
                </c:pt>
                <c:pt idx="20">
                  <c:v>Feb 21 - Abr 21</c:v>
                </c:pt>
                <c:pt idx="21">
                  <c:v>Mar 21 - May 21</c:v>
                </c:pt>
                <c:pt idx="22">
                  <c:v>Abr 21 - Jun 21</c:v>
                </c:pt>
                <c:pt idx="23">
                  <c:v>May 21 - Jul 21</c:v>
                </c:pt>
                <c:pt idx="24">
                  <c:v>Jun 21 - Ago 21</c:v>
                </c:pt>
              </c:strCache>
            </c:strRef>
          </c:cat>
          <c:val>
            <c:numRef>
              <c:f>Hoja2!$M$7:$M$31</c:f>
              <c:numCache>
                <c:formatCode>_-* #,##0_-;\-* #,##0_-;_-* "-"??_-;_-@_-</c:formatCode>
                <c:ptCount val="25"/>
                <c:pt idx="0">
                  <c:v>4776.7850849830502</c:v>
                </c:pt>
                <c:pt idx="1">
                  <c:v>4714.5520813359171</c:v>
                </c:pt>
                <c:pt idx="2">
                  <c:v>4683.4744283606633</c:v>
                </c:pt>
                <c:pt idx="3">
                  <c:v>4664.1419192728199</c:v>
                </c:pt>
                <c:pt idx="4">
                  <c:v>4700.2402509747235</c:v>
                </c:pt>
                <c:pt idx="5">
                  <c:v>4729.0720216229302</c:v>
                </c:pt>
                <c:pt idx="6">
                  <c:v>4767.1739387255066</c:v>
                </c:pt>
                <c:pt idx="7">
                  <c:v>4746.4179374976229</c:v>
                </c:pt>
                <c:pt idx="8">
                  <c:v>4439.680960935817</c:v>
                </c:pt>
                <c:pt idx="9">
                  <c:v>4169.4649105847502</c:v>
                </c:pt>
                <c:pt idx="10">
                  <c:v>4001.1805115943839</c:v>
                </c:pt>
                <c:pt idx="11">
                  <c:v>4146.7786448615998</c:v>
                </c:pt>
                <c:pt idx="12">
                  <c:v>4306.23068242913</c:v>
                </c:pt>
                <c:pt idx="13">
                  <c:v>4407.9660023320275</c:v>
                </c:pt>
                <c:pt idx="14">
                  <c:v>4509.95276212723</c:v>
                </c:pt>
                <c:pt idx="15">
                  <c:v>4532.9020326140826</c:v>
                </c:pt>
                <c:pt idx="16">
                  <c:v>4556.1482147863708</c:v>
                </c:pt>
                <c:pt idx="17">
                  <c:v>4530.1921335425795</c:v>
                </c:pt>
                <c:pt idx="18">
                  <c:v>4537.6448585569824</c:v>
                </c:pt>
                <c:pt idx="19">
                  <c:v>4568.5183648933571</c:v>
                </c:pt>
                <c:pt idx="20">
                  <c:v>4537.4372248220561</c:v>
                </c:pt>
                <c:pt idx="21">
                  <c:v>4480.5570407943333</c:v>
                </c:pt>
                <c:pt idx="22">
                  <c:v>4376.4493572283</c:v>
                </c:pt>
                <c:pt idx="23">
                  <c:v>4414.6721548419164</c:v>
                </c:pt>
                <c:pt idx="24">
                  <c:v>4476.32311042122</c:v>
                </c:pt>
              </c:numCache>
            </c:numRef>
          </c:val>
          <c:smooth val="1"/>
          <c:extLst>
            <c:ext xmlns:c16="http://schemas.microsoft.com/office/drawing/2014/chart" uri="{C3380CC4-5D6E-409C-BE32-E72D297353CC}">
              <c16:uniqueId val="{00000009-FF92-40AD-AD9F-B1BF8771B1E9}"/>
            </c:ext>
          </c:extLst>
        </c:ser>
        <c:dLbls>
          <c:showLegendKey val="0"/>
          <c:showVal val="0"/>
          <c:showCatName val="0"/>
          <c:showSerName val="0"/>
          <c:showPercent val="0"/>
          <c:showBubbleSize val="0"/>
        </c:dLbls>
        <c:marker val="1"/>
        <c:smooth val="0"/>
        <c:axId val="679822447"/>
        <c:axId val="679822031"/>
      </c:lineChart>
      <c:catAx>
        <c:axId val="247333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47334495"/>
        <c:crosses val="autoZero"/>
        <c:auto val="1"/>
        <c:lblAlgn val="ctr"/>
        <c:lblOffset val="100"/>
        <c:noMultiLvlLbl val="0"/>
      </c:catAx>
      <c:valAx>
        <c:axId val="247334495"/>
        <c:scaling>
          <c:orientation val="minMax"/>
          <c:min val="4"/>
        </c:scaling>
        <c:delete val="0"/>
        <c:axPos val="l"/>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s-CO" sz="900" dirty="0"/>
                  <a:t>Tasa de desempleo (%)</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crossAx val="247333247"/>
        <c:crosses val="autoZero"/>
        <c:crossBetween val="between"/>
      </c:valAx>
      <c:valAx>
        <c:axId val="679822031"/>
        <c:scaling>
          <c:orientation val="minMax"/>
          <c:min val="3500"/>
        </c:scaling>
        <c:delete val="0"/>
        <c:axPos val="r"/>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s-CO" sz="900" dirty="0"/>
                  <a:t>Ocupados (miles)</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title>
        <c:numFmt formatCode="_-* #,##0_-;\-* #,##0_-;_-* &quot;-&quot;??_-;_-@_-"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crossAx val="679822447"/>
        <c:crosses val="max"/>
        <c:crossBetween val="between"/>
      </c:valAx>
      <c:catAx>
        <c:axId val="679822447"/>
        <c:scaling>
          <c:orientation val="minMax"/>
        </c:scaling>
        <c:delete val="1"/>
        <c:axPos val="b"/>
        <c:numFmt formatCode="General" sourceLinked="1"/>
        <c:majorTickMark val="out"/>
        <c:minorTickMark val="none"/>
        <c:tickLblPos val="nextTo"/>
        <c:crossAx val="679822031"/>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rgbClr val="27689D"/>
                </a:solidFill>
                <a:latin typeface="+mn-lt"/>
                <a:ea typeface="+mn-ea"/>
                <a:cs typeface="+mn-cs"/>
              </a:defRPr>
            </a:pPr>
            <a:r>
              <a:rPr lang="es-MX" dirty="0"/>
              <a:t>Tasa de desempleo rural enero – agosto (2019-2021)</a:t>
            </a:r>
          </a:p>
        </c:rich>
      </c:tx>
      <c:layout>
        <c:manualLayout>
          <c:xMode val="edge"/>
          <c:yMode val="edge"/>
          <c:x val="0.30665091863517058"/>
          <c:y val="2.1798521018980735E-2"/>
        </c:manualLayout>
      </c:layout>
      <c:overlay val="0"/>
      <c:spPr>
        <a:noFill/>
        <a:ln>
          <a:noFill/>
        </a:ln>
        <a:effectLst/>
      </c:spPr>
      <c:txPr>
        <a:bodyPr rot="0" spcFirstLastPara="1" vertOverflow="ellipsis" vert="horz" wrap="square" anchor="ctr" anchorCtr="1"/>
        <a:lstStyle/>
        <a:p>
          <a:pPr>
            <a:defRPr sz="960" b="0" i="0" u="none" strike="noStrike" kern="1200" spc="0" baseline="0">
              <a:solidFill>
                <a:srgbClr val="27689D"/>
              </a:solidFill>
              <a:latin typeface="+mn-lt"/>
              <a:ea typeface="+mn-ea"/>
              <a:cs typeface="+mn-cs"/>
            </a:defRPr>
          </a:pPr>
          <a:endParaRPr lang="es-CO"/>
        </a:p>
      </c:txPr>
    </c:title>
    <c:autoTitleDeleted val="0"/>
    <c:plotArea>
      <c:layout>
        <c:manualLayout>
          <c:layoutTarget val="inner"/>
          <c:xMode val="edge"/>
          <c:yMode val="edge"/>
          <c:x val="9.140927436238927E-2"/>
          <c:y val="7.5680059502524571E-2"/>
          <c:w val="0.895360184887525"/>
          <c:h val="0.75958577088667345"/>
        </c:manualLayout>
      </c:layout>
      <c:barChart>
        <c:barDir val="col"/>
        <c:grouping val="clustered"/>
        <c:varyColors val="0"/>
        <c:ser>
          <c:idx val="0"/>
          <c:order val="0"/>
          <c:tx>
            <c:strRef>
              <c:f>CUADROS!$IE$48</c:f>
              <c:strCache>
                <c:ptCount val="1"/>
                <c:pt idx="0">
                  <c:v>2019</c:v>
                </c:pt>
              </c:strCache>
            </c:strRef>
          </c:tx>
          <c:spPr>
            <a:solidFill>
              <a:srgbClr val="27689D"/>
            </a:solidFill>
            <a:ln>
              <a:noFill/>
            </a:ln>
            <a:effectLst/>
          </c:spPr>
          <c:invertIfNegative val="0"/>
          <c:dLbls>
            <c:dLbl>
              <c:idx val="0"/>
              <c:layout>
                <c:manualLayout>
                  <c:x val="-6.615214994487321E-3"/>
                  <c:y val="4.714473656857570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24B-41EE-819E-183F6C616582}"/>
                </c:ext>
              </c:extLst>
            </c:dLbl>
            <c:spPr>
              <a:noFill/>
              <a:ln>
                <a:noFill/>
              </a:ln>
              <a:effectLst/>
            </c:spPr>
            <c:txPr>
              <a:bodyPr rot="0" spcFirstLastPara="1" vertOverflow="ellipsis" vert="horz" wrap="square" anchor="ctr" anchorCtr="1"/>
              <a:lstStyle/>
              <a:p>
                <a:pPr>
                  <a:defRPr sz="800" b="0" i="0" u="none" strike="noStrike" kern="1200" baseline="0">
                    <a:solidFill>
                      <a:srgbClr val="27689D"/>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CUADROS!$ID$49:$ID$56</c:f>
              <c:strCache>
                <c:ptCount val="8"/>
                <c:pt idx="0">
                  <c:v>Enero</c:v>
                </c:pt>
                <c:pt idx="1">
                  <c:v>Febrero</c:v>
                </c:pt>
                <c:pt idx="2">
                  <c:v>Marzo</c:v>
                </c:pt>
                <c:pt idx="3">
                  <c:v>Abril</c:v>
                </c:pt>
                <c:pt idx="4">
                  <c:v>Mayo</c:v>
                </c:pt>
                <c:pt idx="5">
                  <c:v>Junio</c:v>
                </c:pt>
                <c:pt idx="6">
                  <c:v>Julio</c:v>
                </c:pt>
                <c:pt idx="7">
                  <c:v>Agosto</c:v>
                </c:pt>
              </c:strCache>
            </c:strRef>
          </c:cat>
          <c:val>
            <c:numRef>
              <c:f>CUADROS!$IE$49:$IE$56</c:f>
              <c:numCache>
                <c:formatCode>General</c:formatCode>
                <c:ptCount val="8"/>
                <c:pt idx="0">
                  <c:v>7.4</c:v>
                </c:pt>
                <c:pt idx="1">
                  <c:v>7.3</c:v>
                </c:pt>
                <c:pt idx="2">
                  <c:v>6.4</c:v>
                </c:pt>
                <c:pt idx="3">
                  <c:v>7.3</c:v>
                </c:pt>
                <c:pt idx="4" formatCode="#,##0.0">
                  <c:v>6.4</c:v>
                </c:pt>
                <c:pt idx="5">
                  <c:v>4.0999999999999996</c:v>
                </c:pt>
                <c:pt idx="6" formatCode="#,##0.0">
                  <c:v>8</c:v>
                </c:pt>
                <c:pt idx="7">
                  <c:v>7.1</c:v>
                </c:pt>
              </c:numCache>
            </c:numRef>
          </c:val>
          <c:extLst>
            <c:ext xmlns:c16="http://schemas.microsoft.com/office/drawing/2014/chart" uri="{C3380CC4-5D6E-409C-BE32-E72D297353CC}">
              <c16:uniqueId val="{00000001-924B-41EE-819E-183F6C616582}"/>
            </c:ext>
          </c:extLst>
        </c:ser>
        <c:ser>
          <c:idx val="1"/>
          <c:order val="1"/>
          <c:tx>
            <c:strRef>
              <c:f>CUADROS!$IF$48</c:f>
              <c:strCache>
                <c:ptCount val="1"/>
                <c:pt idx="0">
                  <c:v>2020</c:v>
                </c:pt>
              </c:strCache>
            </c:strRef>
          </c:tx>
          <c:spPr>
            <a:solidFill>
              <a:srgbClr val="009267"/>
            </a:solidFill>
            <a:ln>
              <a:noFill/>
            </a:ln>
            <a:effectLst/>
          </c:spPr>
          <c:invertIfNegative val="0"/>
          <c:dLbls>
            <c:dLbl>
              <c:idx val="0"/>
              <c:layout>
                <c:manualLayout>
                  <c:x val="-8.3519759410482022E-3"/>
                  <c:y val="-1.81654341824839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24B-41EE-819E-183F6C616582}"/>
                </c:ext>
              </c:extLst>
            </c:dLbl>
            <c:dLbl>
              <c:idx val="1"/>
              <c:layout>
                <c:manualLayout>
                  <c:x val="1.0439969926310253E-2"/>
                  <c:y val="1.08992605094903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24B-41EE-819E-183F6C616582}"/>
                </c:ext>
              </c:extLst>
            </c:dLbl>
            <c:spPr>
              <a:noFill/>
              <a:ln>
                <a:noFill/>
              </a:ln>
              <a:effectLst/>
            </c:spPr>
            <c:txPr>
              <a:bodyPr rot="0" spcFirstLastPara="1" vertOverflow="ellipsis" vert="horz" wrap="square" anchor="ctr" anchorCtr="1"/>
              <a:lstStyle/>
              <a:p>
                <a:pPr>
                  <a:defRPr sz="800" b="0" i="0" u="none" strike="noStrike" kern="1200" baseline="0">
                    <a:solidFill>
                      <a:srgbClr val="27689D"/>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CUADROS!$ID$49:$ID$56</c:f>
              <c:strCache>
                <c:ptCount val="8"/>
                <c:pt idx="0">
                  <c:v>Enero</c:v>
                </c:pt>
                <c:pt idx="1">
                  <c:v>Febrero</c:v>
                </c:pt>
                <c:pt idx="2">
                  <c:v>Marzo</c:v>
                </c:pt>
                <c:pt idx="3">
                  <c:v>Abril</c:v>
                </c:pt>
                <c:pt idx="4">
                  <c:v>Mayo</c:v>
                </c:pt>
                <c:pt idx="5">
                  <c:v>Junio</c:v>
                </c:pt>
                <c:pt idx="6">
                  <c:v>Julio</c:v>
                </c:pt>
                <c:pt idx="7">
                  <c:v>Agosto</c:v>
                </c:pt>
              </c:strCache>
            </c:strRef>
          </c:cat>
          <c:val>
            <c:numRef>
              <c:f>CUADROS!$IF$49:$IF$56</c:f>
              <c:numCache>
                <c:formatCode>General</c:formatCode>
                <c:ptCount val="8"/>
                <c:pt idx="0" formatCode="0.0">
                  <c:v>9</c:v>
                </c:pt>
                <c:pt idx="1">
                  <c:v>7.4</c:v>
                </c:pt>
                <c:pt idx="2">
                  <c:v>7.7</c:v>
                </c:pt>
                <c:pt idx="3">
                  <c:v>11.7</c:v>
                </c:pt>
                <c:pt idx="4" formatCode="#,##0.0">
                  <c:v>11.1</c:v>
                </c:pt>
                <c:pt idx="5">
                  <c:v>9.1999999999999993</c:v>
                </c:pt>
                <c:pt idx="6" formatCode="#,##0.0">
                  <c:v>10.4</c:v>
                </c:pt>
                <c:pt idx="7">
                  <c:v>9.6999999999999993</c:v>
                </c:pt>
              </c:numCache>
            </c:numRef>
          </c:val>
          <c:extLst>
            <c:ext xmlns:c16="http://schemas.microsoft.com/office/drawing/2014/chart" uri="{C3380CC4-5D6E-409C-BE32-E72D297353CC}">
              <c16:uniqueId val="{00000004-924B-41EE-819E-183F6C616582}"/>
            </c:ext>
          </c:extLst>
        </c:ser>
        <c:ser>
          <c:idx val="2"/>
          <c:order val="2"/>
          <c:tx>
            <c:strRef>
              <c:f>CUADROS!$IG$48</c:f>
              <c:strCache>
                <c:ptCount val="1"/>
                <c:pt idx="0">
                  <c:v>2021</c:v>
                </c:pt>
              </c:strCache>
            </c:strRef>
          </c:tx>
          <c:spPr>
            <a:solidFill>
              <a:schemeClr val="accent3"/>
            </a:solidFill>
            <a:ln>
              <a:noFill/>
            </a:ln>
            <a:effectLst/>
          </c:spPr>
          <c:invertIfNegative val="0"/>
          <c:dLbls>
            <c:dLbl>
              <c:idx val="0"/>
              <c:layout>
                <c:manualLayout>
                  <c:x val="1.5659954889465359E-2"/>
                  <c:y val="3.6330868364967887E-3"/>
                </c:manualLayout>
              </c:layout>
              <c:spPr>
                <a:solidFill>
                  <a:schemeClr val="lt1"/>
                </a:solidFill>
                <a:ln>
                  <a:noFill/>
                </a:ln>
                <a:effectLst/>
              </c:spPr>
              <c:txPr>
                <a:bodyPr rot="0" spcFirstLastPara="1" vertOverflow="clip" horzOverflow="clip" vert="horz" wrap="square" lIns="36576" tIns="18288" rIns="36576" bIns="18288" anchor="ctr" anchorCtr="0">
                  <a:spAutoFit/>
                </a:bodyPr>
                <a:lstStyle/>
                <a:p>
                  <a:pPr algn="ctr">
                    <a:defRPr lang="en-US" sz="800" b="0" i="0" u="none" strike="noStrike" kern="1200" baseline="0">
                      <a:solidFill>
                        <a:srgbClr val="27689D"/>
                      </a:solidFill>
                      <a:latin typeface="+mn-lt"/>
                      <a:ea typeface="+mn-ea"/>
                      <a:cs typeface="+mn-cs"/>
                    </a:defRPr>
                  </a:pPr>
                  <a:endParaRPr lang="es-CO"/>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5.0520905176630319E-2"/>
                      <c:h val="6.563214280605896E-2"/>
                    </c:manualLayout>
                  </c15:layout>
                </c:ext>
                <c:ext xmlns:c16="http://schemas.microsoft.com/office/drawing/2014/chart" uri="{C3380CC4-5D6E-409C-BE32-E72D297353CC}">
                  <c16:uniqueId val="{00000005-924B-41EE-819E-183F6C616582}"/>
                </c:ext>
              </c:extLst>
            </c:dLbl>
            <c:dLbl>
              <c:idx val="2"/>
              <c:spPr>
                <a:solidFill>
                  <a:schemeClr val="bg1"/>
                </a:solidFill>
                <a:ln>
                  <a:noFill/>
                </a:ln>
                <a:effectLst/>
              </c:spPr>
              <c:txPr>
                <a:bodyPr rot="0" spcFirstLastPara="1" vertOverflow="clip" horzOverflow="clip" vert="horz" wrap="square" lIns="36576" tIns="18288" rIns="36576" bIns="18288" anchor="ctr" anchorCtr="0">
                  <a:spAutoFit/>
                </a:bodyPr>
                <a:lstStyle/>
                <a:p>
                  <a:pPr algn="ctr">
                    <a:defRPr lang="en-US" sz="800" b="0" i="0" u="none" strike="noStrike" kern="1200" baseline="0">
                      <a:solidFill>
                        <a:srgbClr val="27689D"/>
                      </a:solidFill>
                      <a:latin typeface="+mn-lt"/>
                      <a:ea typeface="+mn-ea"/>
                      <a:cs typeface="+mn-cs"/>
                    </a:defRPr>
                  </a:pPr>
                  <a:endParaRPr lang="es-CO"/>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5.0840162633924477E-2"/>
                      <c:h val="6.1269912700157553E-2"/>
                    </c:manualLayout>
                  </c15:layout>
                </c:ext>
                <c:ext xmlns:c16="http://schemas.microsoft.com/office/drawing/2014/chart" uri="{C3380CC4-5D6E-409C-BE32-E72D297353CC}">
                  <c16:uniqueId val="{00000006-924B-41EE-819E-183F6C616582}"/>
                </c:ext>
              </c:extLst>
            </c:dLbl>
            <c:spPr>
              <a:noFill/>
              <a:ln>
                <a:noFill/>
              </a:ln>
              <a:effectLst/>
            </c:spPr>
            <c:txPr>
              <a:bodyPr rot="0" spcFirstLastPara="1" vertOverflow="ellipsis" vert="horz" wrap="square" lIns="38100" tIns="19050" rIns="38100" bIns="19050" anchor="ctr" anchorCtr="0">
                <a:spAutoFit/>
              </a:bodyPr>
              <a:lstStyle/>
              <a:p>
                <a:pPr algn="ctr">
                  <a:defRPr lang="en-US" sz="800" b="0" i="0" u="none" strike="noStrike" kern="1200" baseline="0">
                    <a:solidFill>
                      <a:srgbClr val="27689D"/>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CUADROS!$ID$49:$ID$56</c:f>
              <c:strCache>
                <c:ptCount val="8"/>
                <c:pt idx="0">
                  <c:v>Enero</c:v>
                </c:pt>
                <c:pt idx="1">
                  <c:v>Febrero</c:v>
                </c:pt>
                <c:pt idx="2">
                  <c:v>Marzo</c:v>
                </c:pt>
                <c:pt idx="3">
                  <c:v>Abril</c:v>
                </c:pt>
                <c:pt idx="4">
                  <c:v>Mayo</c:v>
                </c:pt>
                <c:pt idx="5">
                  <c:v>Junio</c:v>
                </c:pt>
                <c:pt idx="6">
                  <c:v>Julio</c:v>
                </c:pt>
                <c:pt idx="7">
                  <c:v>Agosto</c:v>
                </c:pt>
              </c:strCache>
            </c:strRef>
          </c:cat>
          <c:val>
            <c:numRef>
              <c:f>CUADROS!$IG$49:$IG$56</c:f>
              <c:numCache>
                <c:formatCode>General</c:formatCode>
                <c:ptCount val="8"/>
                <c:pt idx="0" formatCode="0.0">
                  <c:v>8.9</c:v>
                </c:pt>
                <c:pt idx="1">
                  <c:v>8.8000000000000007</c:v>
                </c:pt>
                <c:pt idx="2" formatCode="0.0">
                  <c:v>7.7</c:v>
                </c:pt>
                <c:pt idx="3" formatCode="0.0">
                  <c:v>9.1999999999999993</c:v>
                </c:pt>
                <c:pt idx="4" formatCode="0.0">
                  <c:v>10.3</c:v>
                </c:pt>
                <c:pt idx="5">
                  <c:v>6.7</c:v>
                </c:pt>
                <c:pt idx="6" formatCode="0.0">
                  <c:v>9.6</c:v>
                </c:pt>
                <c:pt idx="7" formatCode="0.0">
                  <c:v>7.2</c:v>
                </c:pt>
              </c:numCache>
            </c:numRef>
          </c:val>
          <c:extLst>
            <c:ext xmlns:c16="http://schemas.microsoft.com/office/drawing/2014/chart" uri="{C3380CC4-5D6E-409C-BE32-E72D297353CC}">
              <c16:uniqueId val="{00000007-924B-41EE-819E-183F6C616582}"/>
            </c:ext>
          </c:extLst>
        </c:ser>
        <c:dLbls>
          <c:dLblPos val="outEnd"/>
          <c:showLegendKey val="0"/>
          <c:showVal val="1"/>
          <c:showCatName val="0"/>
          <c:showSerName val="0"/>
          <c:showPercent val="0"/>
          <c:showBubbleSize val="0"/>
        </c:dLbls>
        <c:gapWidth val="136"/>
        <c:overlap val="-27"/>
        <c:axId val="199358464"/>
        <c:axId val="296564736"/>
      </c:barChart>
      <c:catAx>
        <c:axId val="199358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700" b="0" i="0" u="none" strike="noStrike" kern="1200" baseline="0">
                <a:solidFill>
                  <a:srgbClr val="27689D"/>
                </a:solidFill>
                <a:latin typeface="+mn-lt"/>
                <a:ea typeface="+mn-ea"/>
                <a:cs typeface="+mn-cs"/>
              </a:defRPr>
            </a:pPr>
            <a:endParaRPr lang="es-CO"/>
          </a:p>
        </c:txPr>
        <c:crossAx val="296564736"/>
        <c:crosses val="autoZero"/>
        <c:auto val="1"/>
        <c:lblAlgn val="ctr"/>
        <c:lblOffset val="100"/>
        <c:noMultiLvlLbl val="0"/>
      </c:catAx>
      <c:valAx>
        <c:axId val="296564736"/>
        <c:scaling>
          <c:orientation val="minMax"/>
        </c:scaling>
        <c:delete val="0"/>
        <c:axPos val="l"/>
        <c:title>
          <c:tx>
            <c:rich>
              <a:bodyPr rot="-5400000" spcFirstLastPara="1" vertOverflow="ellipsis" vert="horz" wrap="square" anchor="ctr" anchorCtr="1"/>
              <a:lstStyle/>
              <a:p>
                <a:pPr>
                  <a:defRPr sz="800" b="0" i="0" u="none" strike="noStrike" kern="1200" baseline="0">
                    <a:solidFill>
                      <a:srgbClr val="27689D"/>
                    </a:solidFill>
                    <a:latin typeface="+mn-lt"/>
                    <a:ea typeface="+mn-ea"/>
                    <a:cs typeface="+mn-cs"/>
                  </a:defRPr>
                </a:pPr>
                <a:r>
                  <a:rPr lang="es-CO" dirty="0"/>
                  <a:t>Porcentaje (%)</a:t>
                </a:r>
              </a:p>
            </c:rich>
          </c:tx>
          <c:overlay val="0"/>
          <c:spPr>
            <a:noFill/>
            <a:ln>
              <a:noFill/>
            </a:ln>
            <a:effectLst/>
          </c:spPr>
          <c:txPr>
            <a:bodyPr rot="-5400000" spcFirstLastPara="1" vertOverflow="ellipsis" vert="horz" wrap="square" anchor="ctr" anchorCtr="1"/>
            <a:lstStyle/>
            <a:p>
              <a:pPr>
                <a:defRPr sz="800" b="0" i="0" u="none" strike="noStrike" kern="1200" baseline="0">
                  <a:solidFill>
                    <a:srgbClr val="27689D"/>
                  </a:solidFill>
                  <a:latin typeface="+mn-lt"/>
                  <a:ea typeface="+mn-ea"/>
                  <a:cs typeface="+mn-cs"/>
                </a:defRPr>
              </a:pPr>
              <a:endParaRPr lang="es-CO"/>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27689D"/>
                </a:solidFill>
                <a:latin typeface="+mn-lt"/>
                <a:ea typeface="+mn-ea"/>
                <a:cs typeface="+mn-cs"/>
              </a:defRPr>
            </a:pPr>
            <a:endParaRPr lang="es-CO"/>
          </a:p>
        </c:txPr>
        <c:crossAx val="199358464"/>
        <c:crosses val="autoZero"/>
        <c:crossBetween val="between"/>
      </c:valAx>
      <c:spPr>
        <a:noFill/>
        <a:ln>
          <a:noFill/>
        </a:ln>
        <a:effectLst/>
      </c:spPr>
    </c:plotArea>
    <c:legend>
      <c:legendPos val="b"/>
      <c:layout>
        <c:manualLayout>
          <c:xMode val="edge"/>
          <c:yMode val="edge"/>
          <c:x val="0.40287761741143657"/>
          <c:y val="0.94606468038848279"/>
          <c:w val="0.19424476517712683"/>
          <c:h val="5.3935319611517173E-2"/>
        </c:manualLayout>
      </c:layout>
      <c:overlay val="0"/>
      <c:spPr>
        <a:noFill/>
        <a:ln>
          <a:noFill/>
        </a:ln>
        <a:effectLst/>
      </c:spPr>
      <c:txPr>
        <a:bodyPr rot="0" spcFirstLastPara="1" vertOverflow="ellipsis" vert="horz" wrap="square" anchor="ctr" anchorCtr="1"/>
        <a:lstStyle/>
        <a:p>
          <a:pPr>
            <a:defRPr sz="800" b="0" i="0" u="none" strike="noStrike" kern="1200" baseline="0">
              <a:solidFill>
                <a:srgbClr val="27689D"/>
              </a:solidFill>
              <a:latin typeface="+mn-lt"/>
              <a:ea typeface="+mn-ea"/>
              <a:cs typeface="+mn-cs"/>
            </a:defRPr>
          </a:pPr>
          <a:endParaRPr lang="es-CO"/>
        </a:p>
      </c:txPr>
    </c:legend>
    <c:plotVisOnly val="1"/>
    <c:dispBlanksAs val="gap"/>
    <c:showDLblsOverMax val="0"/>
  </c:chart>
  <c:spPr>
    <a:noFill/>
    <a:ln w="9525" cap="flat" cmpd="sng" algn="ctr">
      <a:noFill/>
      <a:round/>
    </a:ln>
    <a:effectLst/>
  </c:spPr>
  <c:txPr>
    <a:bodyPr/>
    <a:lstStyle/>
    <a:p>
      <a:pPr>
        <a:defRPr sz="800">
          <a:solidFill>
            <a:srgbClr val="27689D"/>
          </a:solidFill>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19582538041666E-2"/>
          <c:y val="2.7708446057982651E-2"/>
          <c:w val="0.91240662276881013"/>
          <c:h val="0.6925089743365973"/>
        </c:manualLayout>
      </c:layout>
      <c:lineChart>
        <c:grouping val="standard"/>
        <c:varyColors val="0"/>
        <c:ser>
          <c:idx val="0"/>
          <c:order val="0"/>
          <c:tx>
            <c:strRef>
              <c:f>'TASA DE DESEMPLEO'!$D$254</c:f>
              <c:strCache>
                <c:ptCount val="1"/>
                <c:pt idx="0">
                  <c:v> TD Nacional </c:v>
                </c:pt>
              </c:strCache>
            </c:strRef>
          </c:tx>
          <c:spPr>
            <a:ln w="28575" cap="rnd">
              <a:solidFill>
                <a:schemeClr val="accent1"/>
              </a:solidFill>
              <a:round/>
            </a:ln>
            <a:effectLst/>
          </c:spPr>
          <c:marker>
            <c:symbol val="square"/>
            <c:size val="5"/>
            <c:spPr>
              <a:solidFill>
                <a:schemeClr val="accent1"/>
              </a:solidFill>
              <a:ln w="9525">
                <a:solidFill>
                  <a:schemeClr val="accent1"/>
                </a:solidFill>
              </a:ln>
              <a:effectLst/>
            </c:spPr>
          </c:marker>
          <c:dLbls>
            <c:dLbl>
              <c:idx val="19"/>
              <c:spPr>
                <a:noFill/>
                <a:ln>
                  <a:noFill/>
                </a:ln>
                <a:effectLst/>
              </c:spPr>
              <c:txPr>
                <a:bodyPr rot="0" spcFirstLastPara="1" vertOverflow="clip" horzOverflow="clip" vert="horz" wrap="square" lIns="36576" tIns="18288" rIns="36576" bIns="18288" anchor="ctr" anchorCtr="0">
                  <a:spAutoFit/>
                </a:bodyPr>
                <a:lstStyle/>
                <a:p>
                  <a:pPr algn="ctr" rtl="0">
                    <a:defRPr lang="en-US" sz="700" b="1" i="0" u="none" strike="noStrike" kern="1200" baseline="0">
                      <a:solidFill>
                        <a:sysClr val="windowText" lastClr="000000"/>
                      </a:solidFill>
                      <a:latin typeface="+mn-lt"/>
                      <a:ea typeface="+mn-ea"/>
                      <a:cs typeface="+mn-cs"/>
                    </a:defRPr>
                  </a:pPr>
                  <a:endParaRPr lang="es-CO"/>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ext>
                <c:ext xmlns:c16="http://schemas.microsoft.com/office/drawing/2014/chart" uri="{C3380CC4-5D6E-409C-BE32-E72D297353CC}">
                  <c16:uniqueId val="{00000000-2EC8-4C34-9F8C-2AF2C816DD18}"/>
                </c:ext>
              </c:extLst>
            </c:dLbl>
            <c:dLbl>
              <c:idx val="20"/>
              <c:layout>
                <c:manualLayout>
                  <c:x val="0"/>
                  <c:y val="1.8472297371988404E-2"/>
                </c:manualLayout>
              </c:layout>
              <c:spPr>
                <a:solidFill>
                  <a:srgbClr val="0070C0"/>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100" b="1" i="0" u="none" strike="noStrike" kern="1200" baseline="0">
                      <a:solidFill>
                        <a:schemeClr val="bg1"/>
                      </a:solidFill>
                      <a:latin typeface="+mn-lt"/>
                      <a:ea typeface="+mn-ea"/>
                      <a:cs typeface="+mn-cs"/>
                    </a:defRPr>
                  </a:pPr>
                  <a:endParaRPr lang="es-CO"/>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ext>
                <c:ext xmlns:c16="http://schemas.microsoft.com/office/drawing/2014/chart" uri="{C3380CC4-5D6E-409C-BE32-E72D297353CC}">
                  <c16:uniqueId val="{00000001-2EC8-4C34-9F8C-2AF2C816DD18}"/>
                </c:ext>
              </c:extLst>
            </c:dLbl>
            <c:spPr>
              <a:noFill/>
              <a:ln>
                <a:noFill/>
              </a:ln>
              <a:effectLst/>
            </c:spPr>
            <c:txPr>
              <a:bodyPr rot="0" spcFirstLastPara="1" vertOverflow="ellipsis" vert="horz" wrap="square" lIns="38100" tIns="19050" rIns="38100" bIns="19050" anchor="ctr" anchorCtr="0">
                <a:spAutoFit/>
              </a:bodyPr>
              <a:lstStyle/>
              <a:p>
                <a:pPr algn="ctr" rtl="0">
                  <a:defRPr lang="en-US" sz="700" b="1" i="0" u="none" strike="noStrike" kern="1200" baseline="0">
                    <a:solidFill>
                      <a:schemeClr val="tx1">
                        <a:lumMod val="75000"/>
                        <a:lumOff val="25000"/>
                      </a:schemeClr>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'TASA DE DESEMPLEO'!$C$255:$C$275</c:f>
              <c:strCache>
                <c:ptCount val="21"/>
                <c:pt idx="0">
                  <c:v>Jun 01 - Ago 01</c:v>
                </c:pt>
                <c:pt idx="1">
                  <c:v>Jun 02 - Ago 02</c:v>
                </c:pt>
                <c:pt idx="2">
                  <c:v>Jun 03 - Ago 03</c:v>
                </c:pt>
                <c:pt idx="3">
                  <c:v>Jun 04 - Ago 04</c:v>
                </c:pt>
                <c:pt idx="4">
                  <c:v>Jun 05 - Ago 05</c:v>
                </c:pt>
                <c:pt idx="5">
                  <c:v>Jun 06 - Ago 06</c:v>
                </c:pt>
                <c:pt idx="6">
                  <c:v>Jun 07 - Ago 07</c:v>
                </c:pt>
                <c:pt idx="7">
                  <c:v>Jun 08 - Ago 08</c:v>
                </c:pt>
                <c:pt idx="8">
                  <c:v>Jun 09 - Ago 09</c:v>
                </c:pt>
                <c:pt idx="9">
                  <c:v>Jun 10 - Ago 10</c:v>
                </c:pt>
                <c:pt idx="10">
                  <c:v>Jun 11 - Ago 11</c:v>
                </c:pt>
                <c:pt idx="11">
                  <c:v>Jun 12 - Ago 12</c:v>
                </c:pt>
                <c:pt idx="12">
                  <c:v>Jun 13 - Ago 13</c:v>
                </c:pt>
                <c:pt idx="13">
                  <c:v>Jun 14 - Ago 14</c:v>
                </c:pt>
                <c:pt idx="14">
                  <c:v>Jun 15 - Ago 15</c:v>
                </c:pt>
                <c:pt idx="15">
                  <c:v>Jun 16 - Ago 16</c:v>
                </c:pt>
                <c:pt idx="16">
                  <c:v>Jun 17 - Ago 17</c:v>
                </c:pt>
                <c:pt idx="17">
                  <c:v>Jun 18 - Ago 18</c:v>
                </c:pt>
                <c:pt idx="18">
                  <c:v>Jun 19 - Ago 19</c:v>
                </c:pt>
                <c:pt idx="19">
                  <c:v>Jun 20 - Ago 20</c:v>
                </c:pt>
                <c:pt idx="20">
                  <c:v>Jun 21 - Ago 21</c:v>
                </c:pt>
              </c:strCache>
            </c:strRef>
          </c:cat>
          <c:val>
            <c:numRef>
              <c:f>'TASA DE DESEMPLEO'!$D$255:$D$275</c:f>
              <c:numCache>
                <c:formatCode>_-* #,##0.0_-;\-* #,##0.0_-;_-* "-"??_-;_-@_-</c:formatCode>
                <c:ptCount val="21"/>
                <c:pt idx="0">
                  <c:v>14.985453666748272</c:v>
                </c:pt>
                <c:pt idx="1">
                  <c:v>15.812298197870303</c:v>
                </c:pt>
                <c:pt idx="2">
                  <c:v>14.339182572571515</c:v>
                </c:pt>
                <c:pt idx="3">
                  <c:v>13.335557371900336</c:v>
                </c:pt>
                <c:pt idx="4">
                  <c:v>11.760726556372198</c:v>
                </c:pt>
                <c:pt idx="5">
                  <c:v>11.918403410497087</c:v>
                </c:pt>
                <c:pt idx="6">
                  <c:v>11.019165804177424</c:v>
                </c:pt>
                <c:pt idx="7">
                  <c:v>11.487946063803438</c:v>
                </c:pt>
                <c:pt idx="8">
                  <c:v>11.907515988522041</c:v>
                </c:pt>
                <c:pt idx="9">
                  <c:v>11.827378446034778</c:v>
                </c:pt>
                <c:pt idx="10">
                  <c:v>10.843627104770803</c:v>
                </c:pt>
                <c:pt idx="11">
                  <c:v>10.210726023824217</c:v>
                </c:pt>
                <c:pt idx="12">
                  <c:v>9.4624765859480213</c:v>
                </c:pt>
                <c:pt idx="13">
                  <c:v>9.1271927804251956</c:v>
                </c:pt>
                <c:pt idx="14">
                  <c:v>8.7271178682561317</c:v>
                </c:pt>
                <c:pt idx="15">
                  <c:v>9.2358108253739868</c:v>
                </c:pt>
                <c:pt idx="16">
                  <c:v>9.1602194693452699</c:v>
                </c:pt>
                <c:pt idx="17">
                  <c:v>9.3186751046308949</c:v>
                </c:pt>
                <c:pt idx="18">
                  <c:v>10.314373789738218</c:v>
                </c:pt>
                <c:pt idx="19">
                  <c:v>18.900355710543</c:v>
                </c:pt>
                <c:pt idx="20">
                  <c:v>13.664671668391664</c:v>
                </c:pt>
              </c:numCache>
            </c:numRef>
          </c:val>
          <c:smooth val="1"/>
          <c:extLst>
            <c:ext xmlns:c16="http://schemas.microsoft.com/office/drawing/2014/chart" uri="{C3380CC4-5D6E-409C-BE32-E72D297353CC}">
              <c16:uniqueId val="{00000002-2EC8-4C34-9F8C-2AF2C816DD18}"/>
            </c:ext>
          </c:extLst>
        </c:ser>
        <c:ser>
          <c:idx val="1"/>
          <c:order val="1"/>
          <c:tx>
            <c:strRef>
              <c:f>'TASA DE DESEMPLEO'!$E$254</c:f>
              <c:strCache>
                <c:ptCount val="1"/>
                <c:pt idx="0">
                  <c:v> TD Cabeceras </c:v>
                </c:pt>
              </c:strCache>
            </c:strRef>
          </c:tx>
          <c:spPr>
            <a:ln w="28575" cap="rnd">
              <a:solidFill>
                <a:schemeClr val="accent2"/>
              </a:solidFill>
              <a:round/>
            </a:ln>
            <a:effectLst/>
          </c:spPr>
          <c:marker>
            <c:symbol val="diamond"/>
            <c:size val="5"/>
            <c:spPr>
              <a:solidFill>
                <a:schemeClr val="accent2"/>
              </a:solidFill>
              <a:ln w="9525">
                <a:solidFill>
                  <a:schemeClr val="accent2"/>
                </a:solidFill>
              </a:ln>
              <a:effectLst/>
            </c:spPr>
          </c:marker>
          <c:dLbls>
            <c:dLbl>
              <c:idx val="18"/>
              <c:spPr>
                <a:noFill/>
                <a:ln>
                  <a:noFill/>
                </a:ln>
                <a:effectLst/>
              </c:spPr>
              <c:txPr>
                <a:bodyPr rot="0" spcFirstLastPara="1" vertOverflow="ellipsis" vert="horz" wrap="square" lIns="38100" tIns="19050" rIns="38100" bIns="19050" anchor="ctr" anchorCtr="0">
                  <a:spAutoFit/>
                </a:bodyPr>
                <a:lstStyle/>
                <a:p>
                  <a:pPr algn="ctr">
                    <a:defRPr lang="en-US" sz="700" b="1"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extLst>
                <c:ext xmlns:c16="http://schemas.microsoft.com/office/drawing/2014/chart" uri="{C3380CC4-5D6E-409C-BE32-E72D297353CC}">
                  <c16:uniqueId val="{00000003-2EC8-4C34-9F8C-2AF2C816DD18}"/>
                </c:ext>
              </c:extLst>
            </c:dLbl>
            <c:dLbl>
              <c:idx val="19"/>
              <c:spPr>
                <a:noFill/>
                <a:ln>
                  <a:noFill/>
                </a:ln>
                <a:effectLst/>
              </c:spPr>
              <c:txPr>
                <a:bodyPr rot="0" spcFirstLastPara="1" vertOverflow="clip" horzOverflow="clip" vert="horz" wrap="square" lIns="36576" tIns="18288" rIns="36576" bIns="18288" anchor="ctr" anchorCtr="0">
                  <a:spAutoFit/>
                </a:bodyPr>
                <a:lstStyle/>
                <a:p>
                  <a:pPr algn="ctr">
                    <a:defRPr lang="en-US" sz="700" b="1" i="0" u="none" strike="noStrike" kern="1200" baseline="0">
                      <a:solidFill>
                        <a:sysClr val="windowText" lastClr="000000"/>
                      </a:solidFill>
                      <a:latin typeface="+mn-lt"/>
                      <a:ea typeface="+mn-ea"/>
                      <a:cs typeface="+mn-cs"/>
                    </a:defRPr>
                  </a:pPr>
                  <a:endParaRPr lang="es-CO"/>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ext>
                <c:ext xmlns:c16="http://schemas.microsoft.com/office/drawing/2014/chart" uri="{C3380CC4-5D6E-409C-BE32-E72D297353CC}">
                  <c16:uniqueId val="{00000004-2EC8-4C34-9F8C-2AF2C816DD18}"/>
                </c:ext>
              </c:extLst>
            </c:dLbl>
            <c:dLbl>
              <c:idx val="20"/>
              <c:spPr>
                <a:solidFill>
                  <a:schemeClr val="accent2"/>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100" b="1" i="0" u="none" strike="noStrike" kern="1200" baseline="0">
                      <a:solidFill>
                        <a:schemeClr val="bg1"/>
                      </a:solidFill>
                      <a:latin typeface="+mn-lt"/>
                      <a:ea typeface="+mn-ea"/>
                      <a:cs typeface="+mn-cs"/>
                    </a:defRPr>
                  </a:pPr>
                  <a:endParaRPr lang="es-CO"/>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ext>
                <c:ext xmlns:c16="http://schemas.microsoft.com/office/drawing/2014/chart" uri="{C3380CC4-5D6E-409C-BE32-E72D297353CC}">
                  <c16:uniqueId val="{00000005-2EC8-4C34-9F8C-2AF2C816DD18}"/>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'TASA DE DESEMPLEO'!$C$255:$C$275</c:f>
              <c:strCache>
                <c:ptCount val="21"/>
                <c:pt idx="0">
                  <c:v>Jun 01 - Ago 01</c:v>
                </c:pt>
                <c:pt idx="1">
                  <c:v>Jun 02 - Ago 02</c:v>
                </c:pt>
                <c:pt idx="2">
                  <c:v>Jun 03 - Ago 03</c:v>
                </c:pt>
                <c:pt idx="3">
                  <c:v>Jun 04 - Ago 04</c:v>
                </c:pt>
                <c:pt idx="4">
                  <c:v>Jun 05 - Ago 05</c:v>
                </c:pt>
                <c:pt idx="5">
                  <c:v>Jun 06 - Ago 06</c:v>
                </c:pt>
                <c:pt idx="6">
                  <c:v>Jun 07 - Ago 07</c:v>
                </c:pt>
                <c:pt idx="7">
                  <c:v>Jun 08 - Ago 08</c:v>
                </c:pt>
                <c:pt idx="8">
                  <c:v>Jun 09 - Ago 09</c:v>
                </c:pt>
                <c:pt idx="9">
                  <c:v>Jun 10 - Ago 10</c:v>
                </c:pt>
                <c:pt idx="10">
                  <c:v>Jun 11 - Ago 11</c:v>
                </c:pt>
                <c:pt idx="11">
                  <c:v>Jun 12 - Ago 12</c:v>
                </c:pt>
                <c:pt idx="12">
                  <c:v>Jun 13 - Ago 13</c:v>
                </c:pt>
                <c:pt idx="13">
                  <c:v>Jun 14 - Ago 14</c:v>
                </c:pt>
                <c:pt idx="14">
                  <c:v>Jun 15 - Ago 15</c:v>
                </c:pt>
                <c:pt idx="15">
                  <c:v>Jun 16 - Ago 16</c:v>
                </c:pt>
                <c:pt idx="16">
                  <c:v>Jun 17 - Ago 17</c:v>
                </c:pt>
                <c:pt idx="17">
                  <c:v>Jun 18 - Ago 18</c:v>
                </c:pt>
                <c:pt idx="18">
                  <c:v>Jun 19 - Ago 19</c:v>
                </c:pt>
                <c:pt idx="19">
                  <c:v>Jun 20 - Ago 20</c:v>
                </c:pt>
                <c:pt idx="20">
                  <c:v>Jun 21 - Ago 21</c:v>
                </c:pt>
              </c:strCache>
            </c:strRef>
          </c:cat>
          <c:val>
            <c:numRef>
              <c:f>'TASA DE DESEMPLEO'!$E$255:$E$275</c:f>
              <c:numCache>
                <c:formatCode>_-* #,##0.0_-;\-* #,##0.0_-;_-* "-"??_-;_-@_-</c:formatCode>
                <c:ptCount val="21"/>
                <c:pt idx="0">
                  <c:v>17.382241546886554</c:v>
                </c:pt>
                <c:pt idx="1">
                  <c:v>17.507873932211325</c:v>
                </c:pt>
                <c:pt idx="2">
                  <c:v>15.876431836715515</c:v>
                </c:pt>
                <c:pt idx="3">
                  <c:v>14.563971024276928</c:v>
                </c:pt>
                <c:pt idx="4">
                  <c:v>13.29156488144309</c:v>
                </c:pt>
                <c:pt idx="5">
                  <c:v>13.030044538991792</c:v>
                </c:pt>
                <c:pt idx="6">
                  <c:v>11.792854395028323</c:v>
                </c:pt>
                <c:pt idx="7">
                  <c:v>12.015359973486451</c:v>
                </c:pt>
                <c:pt idx="8">
                  <c:v>13.162196234989823</c:v>
                </c:pt>
                <c:pt idx="9">
                  <c:v>12.844454808505477</c:v>
                </c:pt>
                <c:pt idx="10">
                  <c:v>11.592544839790765</c:v>
                </c:pt>
                <c:pt idx="11">
                  <c:v>11.264211609944271</c:v>
                </c:pt>
                <c:pt idx="12">
                  <c:v>10.426137001784555</c:v>
                </c:pt>
                <c:pt idx="13">
                  <c:v>10.026342274154882</c:v>
                </c:pt>
                <c:pt idx="14">
                  <c:v>9.3782514994349242</c:v>
                </c:pt>
                <c:pt idx="15">
                  <c:v>10.234590631084064</c:v>
                </c:pt>
                <c:pt idx="16">
                  <c:v>10.306420580134052</c:v>
                </c:pt>
                <c:pt idx="17">
                  <c:v>10.438360827345898</c:v>
                </c:pt>
                <c:pt idx="18">
                  <c:v>11.326565220790338</c:v>
                </c:pt>
                <c:pt idx="19">
                  <c:v>21.286431523758942</c:v>
                </c:pt>
                <c:pt idx="20">
                  <c:v>15.114681087455303</c:v>
                </c:pt>
              </c:numCache>
            </c:numRef>
          </c:val>
          <c:smooth val="1"/>
          <c:extLst>
            <c:ext xmlns:c16="http://schemas.microsoft.com/office/drawing/2014/chart" uri="{C3380CC4-5D6E-409C-BE32-E72D297353CC}">
              <c16:uniqueId val="{00000006-2EC8-4C34-9F8C-2AF2C816DD18}"/>
            </c:ext>
          </c:extLst>
        </c:ser>
        <c:ser>
          <c:idx val="2"/>
          <c:order val="2"/>
          <c:tx>
            <c:strRef>
              <c:f>'TASA DE DESEMPLEO'!$F$254</c:f>
              <c:strCache>
                <c:ptCount val="1"/>
                <c:pt idx="0">
                  <c:v> TD Rural </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19"/>
              <c:spPr>
                <a:noFill/>
                <a:ln>
                  <a:noFill/>
                </a:ln>
                <a:effectLst/>
              </c:spPr>
              <c:txPr>
                <a:bodyPr rot="0" spcFirstLastPara="1" vertOverflow="clip" horzOverflow="clip" vert="horz" wrap="square" lIns="36576" tIns="18288" rIns="36576" bIns="18288" anchor="ctr" anchorCtr="0">
                  <a:spAutoFit/>
                </a:bodyPr>
                <a:lstStyle/>
                <a:p>
                  <a:pPr algn="ctr" rtl="0">
                    <a:defRPr lang="en-US" sz="700" b="1"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2.9959994530874893E-2"/>
                      <c:h val="6.5334479488477343E-2"/>
                    </c:manualLayout>
                  </c15:layout>
                </c:ext>
                <c:ext xmlns:c16="http://schemas.microsoft.com/office/drawing/2014/chart" uri="{C3380CC4-5D6E-409C-BE32-E72D297353CC}">
                  <c16:uniqueId val="{00000007-2EC8-4C34-9F8C-2AF2C816DD18}"/>
                </c:ext>
              </c:extLst>
            </c:dLbl>
            <c:dLbl>
              <c:idx val="20"/>
              <c:spPr>
                <a:solidFill>
                  <a:schemeClr val="bg1">
                    <a:lumMod val="75000"/>
                  </a:schemeClr>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100" b="1" i="0" u="none" strike="noStrike" kern="1200" baseline="0">
                      <a:solidFill>
                        <a:schemeClr val="bg1"/>
                      </a:solidFill>
                      <a:latin typeface="+mn-lt"/>
                      <a:ea typeface="+mn-ea"/>
                      <a:cs typeface="+mn-cs"/>
                    </a:defRPr>
                  </a:pPr>
                  <a:endParaRPr lang="es-CO"/>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3.3346769844031579E-2"/>
                      <c:h val="5.3019614573818395E-2"/>
                    </c:manualLayout>
                  </c15:layout>
                </c:ext>
                <c:ext xmlns:c16="http://schemas.microsoft.com/office/drawing/2014/chart" uri="{C3380CC4-5D6E-409C-BE32-E72D297353CC}">
                  <c16:uniqueId val="{00000008-2EC8-4C34-9F8C-2AF2C816DD18}"/>
                </c:ext>
              </c:extLst>
            </c:dLbl>
            <c:spPr>
              <a:noFill/>
              <a:ln>
                <a:noFill/>
              </a:ln>
              <a:effectLst/>
            </c:spPr>
            <c:txPr>
              <a:bodyPr rot="0" spcFirstLastPara="1" vertOverflow="ellipsis" vert="horz" wrap="square" lIns="38100" tIns="19050" rIns="38100" bIns="19050" anchor="ctr" anchorCtr="0">
                <a:spAutoFit/>
              </a:bodyPr>
              <a:lstStyle/>
              <a:p>
                <a:pPr algn="ctr" rtl="0">
                  <a:defRPr lang="en-US" sz="700" b="1" i="0" u="none" strike="noStrike" kern="1200" baseline="0">
                    <a:solidFill>
                      <a:schemeClr val="tx1">
                        <a:lumMod val="75000"/>
                        <a:lumOff val="25000"/>
                      </a:schemeClr>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'TASA DE DESEMPLEO'!$C$255:$C$275</c:f>
              <c:strCache>
                <c:ptCount val="21"/>
                <c:pt idx="0">
                  <c:v>Jun 01 - Ago 01</c:v>
                </c:pt>
                <c:pt idx="1">
                  <c:v>Jun 02 - Ago 02</c:v>
                </c:pt>
                <c:pt idx="2">
                  <c:v>Jun 03 - Ago 03</c:v>
                </c:pt>
                <c:pt idx="3">
                  <c:v>Jun 04 - Ago 04</c:v>
                </c:pt>
                <c:pt idx="4">
                  <c:v>Jun 05 - Ago 05</c:v>
                </c:pt>
                <c:pt idx="5">
                  <c:v>Jun 06 - Ago 06</c:v>
                </c:pt>
                <c:pt idx="6">
                  <c:v>Jun 07 - Ago 07</c:v>
                </c:pt>
                <c:pt idx="7">
                  <c:v>Jun 08 - Ago 08</c:v>
                </c:pt>
                <c:pt idx="8">
                  <c:v>Jun 09 - Ago 09</c:v>
                </c:pt>
                <c:pt idx="9">
                  <c:v>Jun 10 - Ago 10</c:v>
                </c:pt>
                <c:pt idx="10">
                  <c:v>Jun 11 - Ago 11</c:v>
                </c:pt>
                <c:pt idx="11">
                  <c:v>Jun 12 - Ago 12</c:v>
                </c:pt>
                <c:pt idx="12">
                  <c:v>Jun 13 - Ago 13</c:v>
                </c:pt>
                <c:pt idx="13">
                  <c:v>Jun 14 - Ago 14</c:v>
                </c:pt>
                <c:pt idx="14">
                  <c:v>Jun 15 - Ago 15</c:v>
                </c:pt>
                <c:pt idx="15">
                  <c:v>Jun 16 - Ago 16</c:v>
                </c:pt>
                <c:pt idx="16">
                  <c:v>Jun 17 - Ago 17</c:v>
                </c:pt>
                <c:pt idx="17">
                  <c:v>Jun 18 - Ago 18</c:v>
                </c:pt>
                <c:pt idx="18">
                  <c:v>Jun 19 - Ago 19</c:v>
                </c:pt>
                <c:pt idx="19">
                  <c:v>Jun 20 - Ago 20</c:v>
                </c:pt>
                <c:pt idx="20">
                  <c:v>Jun 21 - Ago 21</c:v>
                </c:pt>
              </c:strCache>
            </c:strRef>
          </c:cat>
          <c:val>
            <c:numRef>
              <c:f>'TASA DE DESEMPLEO'!$F$255:$F$275</c:f>
              <c:numCache>
                <c:formatCode>_-* #,##0.0_-;\-* #,##0.0_-;_-* "-"??_-;_-@_-</c:formatCode>
                <c:ptCount val="21"/>
                <c:pt idx="0">
                  <c:v>7.6628539461723655</c:v>
                </c:pt>
                <c:pt idx="1">
                  <c:v>10.400183378529384</c:v>
                </c:pt>
                <c:pt idx="2">
                  <c:v>9.4363417956517335</c:v>
                </c:pt>
                <c:pt idx="3">
                  <c:v>9.381276314795759</c:v>
                </c:pt>
                <c:pt idx="4">
                  <c:v>6.808384059437568</c:v>
                </c:pt>
                <c:pt idx="5">
                  <c:v>8.2048291391554944</c:v>
                </c:pt>
                <c:pt idx="6">
                  <c:v>8.1808955929523108</c:v>
                </c:pt>
                <c:pt idx="7">
                  <c:v>9.4881580130735852</c:v>
                </c:pt>
                <c:pt idx="8">
                  <c:v>7.3916508422403728</c:v>
                </c:pt>
                <c:pt idx="9">
                  <c:v>8.1456373797320438</c:v>
                </c:pt>
                <c:pt idx="10">
                  <c:v>8.0949437064220593</c:v>
                </c:pt>
                <c:pt idx="11">
                  <c:v>6.2693865689966071</c:v>
                </c:pt>
                <c:pt idx="12">
                  <c:v>5.8329651387882677</c:v>
                </c:pt>
                <c:pt idx="13">
                  <c:v>5.6700783114939446</c:v>
                </c:pt>
                <c:pt idx="14">
                  <c:v>6.2246344314988988</c:v>
                </c:pt>
                <c:pt idx="15">
                  <c:v>5.4158037308444111</c:v>
                </c:pt>
                <c:pt idx="16">
                  <c:v>4.7960172607658178</c:v>
                </c:pt>
                <c:pt idx="17">
                  <c:v>5.0808811758862875</c:v>
                </c:pt>
                <c:pt idx="18">
                  <c:v>6.3779265288566371</c:v>
                </c:pt>
                <c:pt idx="19">
                  <c:v>9.7392963320413966</c:v>
                </c:pt>
                <c:pt idx="20">
                  <c:v>7.8050662669367483</c:v>
                </c:pt>
              </c:numCache>
            </c:numRef>
          </c:val>
          <c:smooth val="1"/>
          <c:extLst>
            <c:ext xmlns:c16="http://schemas.microsoft.com/office/drawing/2014/chart" uri="{C3380CC4-5D6E-409C-BE32-E72D297353CC}">
              <c16:uniqueId val="{00000009-2EC8-4C34-9F8C-2AF2C816DD18}"/>
            </c:ext>
          </c:extLst>
        </c:ser>
        <c:dLbls>
          <c:showLegendKey val="0"/>
          <c:showVal val="0"/>
          <c:showCatName val="0"/>
          <c:showSerName val="0"/>
          <c:showPercent val="0"/>
          <c:showBubbleSize val="0"/>
        </c:dLbls>
        <c:marker val="1"/>
        <c:smooth val="0"/>
        <c:axId val="-97250928"/>
        <c:axId val="-97252016"/>
      </c:lineChart>
      <c:catAx>
        <c:axId val="-97250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crossAx val="-97252016"/>
        <c:crosses val="autoZero"/>
        <c:auto val="1"/>
        <c:lblAlgn val="ctr"/>
        <c:lblOffset val="100"/>
        <c:noMultiLvlLbl val="0"/>
      </c:catAx>
      <c:valAx>
        <c:axId val="-97252016"/>
        <c:scaling>
          <c:orientation val="minMax"/>
          <c:min val="3"/>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Tasa de desempleo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crossAx val="-97250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w="9525" cap="flat" cmpd="sng" algn="ctr">
      <a:noFill/>
      <a:round/>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263934713695906"/>
          <c:y val="3.470932400593852E-2"/>
          <c:w val="0.46886963088241562"/>
          <c:h val="0.93651626131566579"/>
        </c:manualLayout>
      </c:layout>
      <c:barChart>
        <c:barDir val="bar"/>
        <c:grouping val="clustered"/>
        <c:varyColors val="0"/>
        <c:ser>
          <c:idx val="0"/>
          <c:order val="0"/>
          <c:tx>
            <c:strRef>
              <c:f>'OCUPADOS NACIONAL'!$C$4</c:f>
              <c:strCache>
                <c:ptCount val="1"/>
                <c:pt idx="0">
                  <c:v>Ocupados (Miles)</c:v>
                </c:pt>
              </c:strCache>
            </c:strRef>
          </c:tx>
          <c:spPr>
            <a:solidFill>
              <a:srgbClr val="0070C0"/>
            </a:solidFill>
            <a:ln>
              <a:noFill/>
            </a:ln>
            <a:effectLst/>
          </c:spPr>
          <c:invertIfNegative val="0"/>
          <c:dPt>
            <c:idx val="0"/>
            <c:invertIfNegative val="0"/>
            <c:bubble3D val="0"/>
            <c:spPr>
              <a:solidFill>
                <a:srgbClr val="ED7D31"/>
              </a:solidFill>
              <a:ln>
                <a:noFill/>
              </a:ln>
              <a:effectLst/>
            </c:spPr>
            <c:extLst>
              <c:ext xmlns:c16="http://schemas.microsoft.com/office/drawing/2014/chart" uri="{C3380CC4-5D6E-409C-BE32-E72D297353CC}">
                <c16:uniqueId val="{00000001-BFD1-497D-8452-4A236B96147C}"/>
              </c:ext>
            </c:extLst>
          </c:dPt>
          <c:dPt>
            <c:idx val="14"/>
            <c:invertIfNegative val="0"/>
            <c:bubble3D val="0"/>
            <c:spPr>
              <a:solidFill>
                <a:srgbClr val="0070C0"/>
              </a:solidFill>
              <a:ln>
                <a:noFill/>
              </a:ln>
              <a:effectLst/>
            </c:spPr>
            <c:extLst>
              <c:ext xmlns:c16="http://schemas.microsoft.com/office/drawing/2014/chart" uri="{C3380CC4-5D6E-409C-BE32-E72D297353CC}">
                <c16:uniqueId val="{00000003-BFD1-497D-8452-4A236B96147C}"/>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'OCUPADOS NACIONAL'!$B$5:$B$20</c:f>
              <c:strCache>
                <c:ptCount val="16"/>
                <c:pt idx="0">
                  <c:v>Ocupados Total Nacional</c:v>
                </c:pt>
                <c:pt idx="1">
                  <c:v>No informa</c:v>
                </c:pt>
                <c:pt idx="2">
                  <c:v>Explotación de minas y canteras</c:v>
                </c:pt>
                <c:pt idx="3">
                  <c:v>Suministro de electricidad gas, agua y gestión de desechos</c:v>
                </c:pt>
                <c:pt idx="4">
                  <c:v>Actividades inmobiliarias</c:v>
                </c:pt>
                <c:pt idx="5">
                  <c:v>Actividades financieras y de seguros</c:v>
                </c:pt>
                <c:pt idx="6">
                  <c:v>Información y comunicaciones</c:v>
                </c:pt>
                <c:pt idx="7">
                  <c:v>Actividades profesionales, científicas, técnicas y servicios administrativos</c:v>
                </c:pt>
                <c:pt idx="8">
                  <c:v>Construcción</c:v>
                </c:pt>
                <c:pt idx="9">
                  <c:v>Transporte y almacenamiento</c:v>
                </c:pt>
                <c:pt idx="10">
                  <c:v>Alojamiento y servicios de comida</c:v>
                </c:pt>
                <c:pt idx="11">
                  <c:v>Actividades artísticas, entretenimiento, recreación y otras actividades de servicios</c:v>
                </c:pt>
                <c:pt idx="12">
                  <c:v>Industrias manufactureras</c:v>
                </c:pt>
                <c:pt idx="13">
                  <c:v>Administración pública y defensa, educación y atención de la salud humana</c:v>
                </c:pt>
                <c:pt idx="14">
                  <c:v>Agricultura, ganadería, caza, silvicultura y pesca</c:v>
                </c:pt>
                <c:pt idx="15">
                  <c:v>Comercio y reparación de vehículos</c:v>
                </c:pt>
              </c:strCache>
            </c:strRef>
          </c:cat>
          <c:val>
            <c:numRef>
              <c:f>'OCUPADOS NACIONAL'!$C$5:$C$20</c:f>
              <c:numCache>
                <c:formatCode>#,##0</c:formatCode>
                <c:ptCount val="16"/>
                <c:pt idx="0">
                  <c:v>21074.205000000002</c:v>
                </c:pt>
                <c:pt idx="1">
                  <c:v>1.4175000000000002</c:v>
                </c:pt>
                <c:pt idx="2">
                  <c:v>145.92123333333333</c:v>
                </c:pt>
                <c:pt idx="3">
                  <c:v>277.57803333333328</c:v>
                </c:pt>
                <c:pt idx="4">
                  <c:v>277.9151</c:v>
                </c:pt>
                <c:pt idx="5">
                  <c:v>287.06596666666667</c:v>
                </c:pt>
                <c:pt idx="6">
                  <c:v>330.91809999999998</c:v>
                </c:pt>
                <c:pt idx="7">
                  <c:v>1425.1241</c:v>
                </c:pt>
                <c:pt idx="8">
                  <c:v>1452.0808999999999</c:v>
                </c:pt>
                <c:pt idx="9">
                  <c:v>1486.1292000000001</c:v>
                </c:pt>
                <c:pt idx="10">
                  <c:v>1504.6298666666664</c:v>
                </c:pt>
                <c:pt idx="11">
                  <c:v>1743.3231666666663</c:v>
                </c:pt>
                <c:pt idx="12">
                  <c:v>2121.7045999999996</c:v>
                </c:pt>
                <c:pt idx="13">
                  <c:v>2425.3445333333334</c:v>
                </c:pt>
                <c:pt idx="14">
                  <c:v>3506.681133333333</c:v>
                </c:pt>
                <c:pt idx="15">
                  <c:v>4088.3715666666667</c:v>
                </c:pt>
              </c:numCache>
            </c:numRef>
          </c:val>
          <c:extLst>
            <c:ext xmlns:c16="http://schemas.microsoft.com/office/drawing/2014/chart" uri="{C3380CC4-5D6E-409C-BE32-E72D297353CC}">
              <c16:uniqueId val="{00000004-BFD1-497D-8452-4A236B96147C}"/>
            </c:ext>
          </c:extLst>
        </c:ser>
        <c:dLbls>
          <c:showLegendKey val="0"/>
          <c:showVal val="0"/>
          <c:showCatName val="0"/>
          <c:showSerName val="0"/>
          <c:showPercent val="0"/>
          <c:showBubbleSize val="0"/>
        </c:dLbls>
        <c:gapWidth val="55"/>
        <c:axId val="-97254736"/>
        <c:axId val="-97253648"/>
      </c:barChart>
      <c:catAx>
        <c:axId val="-97254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27689D"/>
                </a:solidFill>
                <a:latin typeface="+mn-lt"/>
                <a:ea typeface="+mn-ea"/>
                <a:cs typeface="+mn-cs"/>
              </a:defRPr>
            </a:pPr>
            <a:endParaRPr lang="es-CO"/>
          </a:p>
        </c:txPr>
        <c:crossAx val="-97253648"/>
        <c:crosses val="autoZero"/>
        <c:auto val="1"/>
        <c:lblAlgn val="ctr"/>
        <c:lblOffset val="100"/>
        <c:noMultiLvlLbl val="0"/>
      </c:catAx>
      <c:valAx>
        <c:axId val="-97253648"/>
        <c:scaling>
          <c:orientation val="minMax"/>
        </c:scaling>
        <c:delete val="1"/>
        <c:axPos val="b"/>
        <c:numFmt formatCode="#,##0" sourceLinked="1"/>
        <c:majorTickMark val="none"/>
        <c:minorTickMark val="none"/>
        <c:tickLblPos val="nextTo"/>
        <c:crossAx val="-9725473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s-CO"/>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892824838534254"/>
          <c:y val="2.051689146210893E-2"/>
          <c:w val="0.46886963088241562"/>
          <c:h val="0.97248250673485492"/>
        </c:manualLayout>
      </c:layout>
      <c:barChart>
        <c:barDir val="bar"/>
        <c:grouping val="clustered"/>
        <c:varyColors val="0"/>
        <c:ser>
          <c:idx val="0"/>
          <c:order val="0"/>
          <c:tx>
            <c:strRef>
              <c:f>'BALANCE NACIONAL'!$C$4</c:f>
              <c:strCache>
                <c:ptCount val="1"/>
                <c:pt idx="0">
                  <c:v>Empleos Nuevos Credos (Miles)</c:v>
                </c:pt>
              </c:strCache>
            </c:strRef>
          </c:tx>
          <c:spPr>
            <a:solidFill>
              <a:srgbClr val="0070C0"/>
            </a:solidFill>
            <a:ln>
              <a:noFill/>
            </a:ln>
            <a:effectLst/>
          </c:spPr>
          <c:invertIfNegative val="0"/>
          <c:dPt>
            <c:idx val="0"/>
            <c:invertIfNegative val="0"/>
            <c:bubble3D val="0"/>
            <c:spPr>
              <a:solidFill>
                <a:srgbClr val="ED7D31"/>
              </a:solidFill>
              <a:ln>
                <a:noFill/>
              </a:ln>
              <a:effectLst/>
            </c:spPr>
            <c:extLst>
              <c:ext xmlns:c16="http://schemas.microsoft.com/office/drawing/2014/chart" uri="{C3380CC4-5D6E-409C-BE32-E72D297353CC}">
                <c16:uniqueId val="{00000001-5A94-43CB-B14F-2685EA2A012C}"/>
              </c:ext>
            </c:extLst>
          </c:dPt>
          <c:dPt>
            <c:idx val="11"/>
            <c:invertIfNegative val="0"/>
            <c:bubble3D val="0"/>
            <c:spPr>
              <a:solidFill>
                <a:srgbClr val="0070C0"/>
              </a:solidFill>
              <a:ln>
                <a:noFill/>
              </a:ln>
              <a:effectLst/>
            </c:spPr>
            <c:extLst>
              <c:ext xmlns:c16="http://schemas.microsoft.com/office/drawing/2014/chart" uri="{C3380CC4-5D6E-409C-BE32-E72D297353CC}">
                <c16:uniqueId val="{00000003-5A94-43CB-B14F-2685EA2A012C}"/>
              </c:ext>
            </c:extLst>
          </c:dPt>
          <c:dPt>
            <c:idx val="12"/>
            <c:invertIfNegative val="0"/>
            <c:bubble3D val="0"/>
            <c:spPr>
              <a:solidFill>
                <a:srgbClr val="0070C0"/>
              </a:solidFill>
              <a:ln>
                <a:noFill/>
              </a:ln>
              <a:effectLst/>
            </c:spPr>
            <c:extLst>
              <c:ext xmlns:c16="http://schemas.microsoft.com/office/drawing/2014/chart" uri="{C3380CC4-5D6E-409C-BE32-E72D297353CC}">
                <c16:uniqueId val="{00000005-5A94-43CB-B14F-2685EA2A012C}"/>
              </c:ext>
            </c:extLst>
          </c:dPt>
          <c:dPt>
            <c:idx val="13"/>
            <c:invertIfNegative val="0"/>
            <c:bubble3D val="0"/>
            <c:spPr>
              <a:solidFill>
                <a:srgbClr val="0070C0"/>
              </a:solidFill>
              <a:ln>
                <a:noFill/>
              </a:ln>
              <a:effectLst/>
            </c:spPr>
            <c:extLst>
              <c:ext xmlns:c16="http://schemas.microsoft.com/office/drawing/2014/chart" uri="{C3380CC4-5D6E-409C-BE32-E72D297353CC}">
                <c16:uniqueId val="{00000007-5A94-43CB-B14F-2685EA2A012C}"/>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'BALANCE NACIONAL'!$B$5:$B$20</c:f>
              <c:strCache>
                <c:ptCount val="16"/>
                <c:pt idx="0">
                  <c:v>Ocupados Total Nacional</c:v>
                </c:pt>
                <c:pt idx="1">
                  <c:v>Explotación de minas y canteras</c:v>
                </c:pt>
                <c:pt idx="2">
                  <c:v>No informa</c:v>
                </c:pt>
                <c:pt idx="3">
                  <c:v>Actividades financieras y de seguros</c:v>
                </c:pt>
                <c:pt idx="4">
                  <c:v>Agricultura, ganadería, caza, silvicultura y pesca</c:v>
                </c:pt>
                <c:pt idx="5">
                  <c:v>Actividades inmobiliarias</c:v>
                </c:pt>
                <c:pt idx="6">
                  <c:v>Suministro de electricidad gas, agua y gestión de desechos</c:v>
                </c:pt>
                <c:pt idx="7">
                  <c:v>Información y comunicaciones</c:v>
                </c:pt>
                <c:pt idx="8">
                  <c:v>Industrias manufactureras</c:v>
                </c:pt>
                <c:pt idx="9">
                  <c:v>Construcción</c:v>
                </c:pt>
                <c:pt idx="10">
                  <c:v>Actividades artísticas, entretenimiento, recreación y otras actividades de servicios</c:v>
                </c:pt>
                <c:pt idx="11">
                  <c:v>Actividades profesionales, científicas, técnicas y servicios administrativos</c:v>
                </c:pt>
                <c:pt idx="12">
                  <c:v>Administración pública y defensa, educación y atención de la salud humana</c:v>
                </c:pt>
                <c:pt idx="13">
                  <c:v>Transporte y almacenamiento</c:v>
                </c:pt>
                <c:pt idx="14">
                  <c:v>Alojamiento y servicios de comida</c:v>
                </c:pt>
                <c:pt idx="15">
                  <c:v>Comercio y reparación de vehículos</c:v>
                </c:pt>
              </c:strCache>
            </c:strRef>
          </c:cat>
          <c:val>
            <c:numRef>
              <c:f>'BALANCE NACIONAL'!$C$5:$C$20</c:f>
              <c:numCache>
                <c:formatCode>#,##0</c:formatCode>
                <c:ptCount val="16"/>
                <c:pt idx="0">
                  <c:v>2399.1170666666694</c:v>
                </c:pt>
                <c:pt idx="1">
                  <c:v>-30.873400000000004</c:v>
                </c:pt>
                <c:pt idx="2">
                  <c:v>-1.9156666666666669</c:v>
                </c:pt>
                <c:pt idx="3">
                  <c:v>14.78686666666664</c:v>
                </c:pt>
                <c:pt idx="4">
                  <c:v>40.376033333332998</c:v>
                </c:pt>
                <c:pt idx="5">
                  <c:v>51.859366666666659</c:v>
                </c:pt>
                <c:pt idx="6">
                  <c:v>53.344999999999942</c:v>
                </c:pt>
                <c:pt idx="7">
                  <c:v>54.076266666666641</c:v>
                </c:pt>
                <c:pt idx="8">
                  <c:v>120.23339999999962</c:v>
                </c:pt>
                <c:pt idx="9">
                  <c:v>130.31743333333338</c:v>
                </c:pt>
                <c:pt idx="10">
                  <c:v>253.43333333333294</c:v>
                </c:pt>
                <c:pt idx="11">
                  <c:v>256.66033333333348</c:v>
                </c:pt>
                <c:pt idx="12">
                  <c:v>280.09026666666705</c:v>
                </c:pt>
                <c:pt idx="13">
                  <c:v>294.18753333333348</c:v>
                </c:pt>
                <c:pt idx="14">
                  <c:v>354.82173333333321</c:v>
                </c:pt>
                <c:pt idx="15">
                  <c:v>527.7185666666669</c:v>
                </c:pt>
              </c:numCache>
            </c:numRef>
          </c:val>
          <c:extLst>
            <c:ext xmlns:c16="http://schemas.microsoft.com/office/drawing/2014/chart" uri="{C3380CC4-5D6E-409C-BE32-E72D297353CC}">
              <c16:uniqueId val="{00000008-5A94-43CB-B14F-2685EA2A012C}"/>
            </c:ext>
          </c:extLst>
        </c:ser>
        <c:dLbls>
          <c:showLegendKey val="0"/>
          <c:showVal val="0"/>
          <c:showCatName val="0"/>
          <c:showSerName val="0"/>
          <c:showPercent val="0"/>
          <c:showBubbleSize val="0"/>
        </c:dLbls>
        <c:gapWidth val="55"/>
        <c:axId val="-97254736"/>
        <c:axId val="-97253648"/>
      </c:barChart>
      <c:catAx>
        <c:axId val="-97254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27689D"/>
                </a:solidFill>
                <a:latin typeface="+mn-lt"/>
                <a:ea typeface="+mn-ea"/>
                <a:cs typeface="+mn-cs"/>
              </a:defRPr>
            </a:pPr>
            <a:endParaRPr lang="es-CO"/>
          </a:p>
        </c:txPr>
        <c:crossAx val="-97253648"/>
        <c:crosses val="autoZero"/>
        <c:auto val="1"/>
        <c:lblAlgn val="ctr"/>
        <c:lblOffset val="100"/>
        <c:noMultiLvlLbl val="0"/>
      </c:catAx>
      <c:valAx>
        <c:axId val="-97253648"/>
        <c:scaling>
          <c:orientation val="minMax"/>
        </c:scaling>
        <c:delete val="1"/>
        <c:axPos val="b"/>
        <c:numFmt formatCode="#,##0" sourceLinked="1"/>
        <c:majorTickMark val="none"/>
        <c:minorTickMark val="none"/>
        <c:tickLblPos val="nextTo"/>
        <c:crossAx val="-9725473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s-CO"/>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263934713695906"/>
          <c:y val="3.470932400593852E-2"/>
          <c:w val="0.46886963088241562"/>
          <c:h val="0.93651626131566579"/>
        </c:manualLayout>
      </c:layout>
      <c:barChart>
        <c:barDir val="bar"/>
        <c:grouping val="clustered"/>
        <c:varyColors val="0"/>
        <c:ser>
          <c:idx val="0"/>
          <c:order val="0"/>
          <c:spPr>
            <a:solidFill>
              <a:srgbClr val="0070C0"/>
            </a:solidFill>
            <a:ln>
              <a:noFill/>
            </a:ln>
            <a:effectLst/>
          </c:spPr>
          <c:invertIfNegative val="0"/>
          <c:dPt>
            <c:idx val="0"/>
            <c:invertIfNegative val="0"/>
            <c:bubble3D val="0"/>
            <c:spPr>
              <a:solidFill>
                <a:srgbClr val="ED7D31"/>
              </a:solidFill>
              <a:ln>
                <a:noFill/>
              </a:ln>
              <a:effectLst/>
            </c:spPr>
            <c:extLst>
              <c:ext xmlns:c16="http://schemas.microsoft.com/office/drawing/2014/chart" uri="{C3380CC4-5D6E-409C-BE32-E72D297353CC}">
                <c16:uniqueId val="{00000001-4F8C-4D09-B375-6130CD85CE2E}"/>
              </c:ext>
            </c:extLst>
          </c:dPt>
          <c:dPt>
            <c:idx val="2"/>
            <c:invertIfNegative val="0"/>
            <c:bubble3D val="0"/>
            <c:spPr>
              <a:solidFill>
                <a:srgbClr val="0070C0"/>
              </a:solidFill>
              <a:ln>
                <a:noFill/>
              </a:ln>
              <a:effectLst/>
            </c:spPr>
            <c:extLst>
              <c:ext xmlns:c16="http://schemas.microsoft.com/office/drawing/2014/chart" uri="{C3380CC4-5D6E-409C-BE32-E72D297353CC}">
                <c16:uniqueId val="{00000003-4F8C-4D09-B375-6130CD85CE2E}"/>
              </c:ext>
            </c:extLst>
          </c:dPt>
          <c:dPt>
            <c:idx val="12"/>
            <c:invertIfNegative val="0"/>
            <c:bubble3D val="0"/>
            <c:spPr>
              <a:solidFill>
                <a:srgbClr val="0070C0"/>
              </a:solidFill>
              <a:ln>
                <a:noFill/>
              </a:ln>
              <a:effectLst/>
            </c:spPr>
            <c:extLst>
              <c:ext xmlns:c16="http://schemas.microsoft.com/office/drawing/2014/chart" uri="{C3380CC4-5D6E-409C-BE32-E72D297353CC}">
                <c16:uniqueId val="{00000005-4F8C-4D09-B375-6130CD85CE2E}"/>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'OCUPADOS RURAL'!$B$5:$B$20</c:f>
              <c:strCache>
                <c:ptCount val="16"/>
                <c:pt idx="0">
                  <c:v>Ocupados Centros poblados y rural disperso</c:v>
                </c:pt>
                <c:pt idx="1">
                  <c:v>No informa</c:v>
                </c:pt>
                <c:pt idx="2">
                  <c:v>Actividades financieras y de seguros</c:v>
                </c:pt>
                <c:pt idx="3">
                  <c:v>Información y comunicaciones</c:v>
                </c:pt>
                <c:pt idx="4">
                  <c:v>Actividades inmobiliarias</c:v>
                </c:pt>
                <c:pt idx="5">
                  <c:v>Suministro de electricidad gas, agua y gestión de desechos</c:v>
                </c:pt>
                <c:pt idx="6">
                  <c:v>Explotación de minas y canteras</c:v>
                </c:pt>
                <c:pt idx="7">
                  <c:v>Actividades profesionales, científicas, técnicas y servicios administrativos</c:v>
                </c:pt>
                <c:pt idx="8">
                  <c:v>Transporte y almacenamiento</c:v>
                </c:pt>
                <c:pt idx="9">
                  <c:v>Administración pública y defensa, educación y atención de la salud humana</c:v>
                </c:pt>
                <c:pt idx="10">
                  <c:v>Construcción</c:v>
                </c:pt>
                <c:pt idx="11">
                  <c:v>Alojamiento y servicios de comida</c:v>
                </c:pt>
                <c:pt idx="12">
                  <c:v>Industrias manufactureras</c:v>
                </c:pt>
                <c:pt idx="13">
                  <c:v>Actividades artísticas, entretenimiento, recreación y otras actividades de servicios</c:v>
                </c:pt>
                <c:pt idx="14">
                  <c:v>Comercio y reparación de vehículos</c:v>
                </c:pt>
                <c:pt idx="15">
                  <c:v>Agricultura, ganadería, caza, silvicultura y pesca</c:v>
                </c:pt>
              </c:strCache>
            </c:strRef>
          </c:cat>
          <c:val>
            <c:numRef>
              <c:f>'OCUPADOS RURAL'!$C$5:$C$20</c:f>
              <c:numCache>
                <c:formatCode>#,##0</c:formatCode>
                <c:ptCount val="16"/>
                <c:pt idx="0">
                  <c:v>4464.2247333333335</c:v>
                </c:pt>
                <c:pt idx="1">
                  <c:v>1.3413333333333333</c:v>
                </c:pt>
                <c:pt idx="2">
                  <c:v>7.1863333333333328</c:v>
                </c:pt>
                <c:pt idx="3">
                  <c:v>8.6519666666666666</c:v>
                </c:pt>
                <c:pt idx="4">
                  <c:v>11.414</c:v>
                </c:pt>
                <c:pt idx="5">
                  <c:v>27.287633333333332</c:v>
                </c:pt>
                <c:pt idx="6">
                  <c:v>69.555599999999998</c:v>
                </c:pt>
                <c:pt idx="7">
                  <c:v>86.728200000000001</c:v>
                </c:pt>
                <c:pt idx="8">
                  <c:v>146.62316666666666</c:v>
                </c:pt>
                <c:pt idx="9">
                  <c:v>154.04793333333333</c:v>
                </c:pt>
                <c:pt idx="10">
                  <c:v>185.69436666666664</c:v>
                </c:pt>
                <c:pt idx="11">
                  <c:v>186.29986666666665</c:v>
                </c:pt>
                <c:pt idx="12">
                  <c:v>191.94320000000002</c:v>
                </c:pt>
                <c:pt idx="13">
                  <c:v>213.0598</c:v>
                </c:pt>
                <c:pt idx="14">
                  <c:v>379.375</c:v>
                </c:pt>
                <c:pt idx="15">
                  <c:v>2795.016333333333</c:v>
                </c:pt>
              </c:numCache>
            </c:numRef>
          </c:val>
          <c:extLst>
            <c:ext xmlns:c16="http://schemas.microsoft.com/office/drawing/2014/chart" uri="{C3380CC4-5D6E-409C-BE32-E72D297353CC}">
              <c16:uniqueId val="{00000006-4F8C-4D09-B375-6130CD85CE2E}"/>
            </c:ext>
          </c:extLst>
        </c:ser>
        <c:dLbls>
          <c:showLegendKey val="0"/>
          <c:showVal val="0"/>
          <c:showCatName val="0"/>
          <c:showSerName val="0"/>
          <c:showPercent val="0"/>
          <c:showBubbleSize val="0"/>
        </c:dLbls>
        <c:gapWidth val="55"/>
        <c:axId val="-97254736"/>
        <c:axId val="-97253648"/>
      </c:barChart>
      <c:catAx>
        <c:axId val="-97254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27689D"/>
                </a:solidFill>
                <a:latin typeface="+mn-lt"/>
                <a:ea typeface="+mn-ea"/>
                <a:cs typeface="+mn-cs"/>
              </a:defRPr>
            </a:pPr>
            <a:endParaRPr lang="es-CO"/>
          </a:p>
        </c:txPr>
        <c:crossAx val="-97253648"/>
        <c:crosses val="autoZero"/>
        <c:auto val="1"/>
        <c:lblAlgn val="ctr"/>
        <c:lblOffset val="100"/>
        <c:noMultiLvlLbl val="0"/>
      </c:catAx>
      <c:valAx>
        <c:axId val="-97253648"/>
        <c:scaling>
          <c:orientation val="minMax"/>
        </c:scaling>
        <c:delete val="1"/>
        <c:axPos val="b"/>
        <c:numFmt formatCode="#,##0" sourceLinked="1"/>
        <c:majorTickMark val="none"/>
        <c:minorTickMark val="none"/>
        <c:tickLblPos val="nextTo"/>
        <c:crossAx val="-9725473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s-CO"/>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892824838534254"/>
          <c:y val="2.051689146210893E-2"/>
          <c:w val="0.46886963088241562"/>
          <c:h val="0.97248250673485492"/>
        </c:manualLayout>
      </c:layout>
      <c:barChart>
        <c:barDir val="bar"/>
        <c:grouping val="clustered"/>
        <c:varyColors val="0"/>
        <c:ser>
          <c:idx val="0"/>
          <c:order val="0"/>
          <c:tx>
            <c:strRef>
              <c:f>'BALANCE RURAL'!$C$4</c:f>
              <c:strCache>
                <c:ptCount val="1"/>
                <c:pt idx="0">
                  <c:v>Empleos Nuevos Credos (Miles)</c:v>
                </c:pt>
              </c:strCache>
            </c:strRef>
          </c:tx>
          <c:spPr>
            <a:solidFill>
              <a:srgbClr val="0070C0"/>
            </a:solidFill>
            <a:ln>
              <a:noFill/>
            </a:ln>
            <a:effectLst/>
          </c:spPr>
          <c:invertIfNegative val="0"/>
          <c:dPt>
            <c:idx val="0"/>
            <c:invertIfNegative val="0"/>
            <c:bubble3D val="0"/>
            <c:spPr>
              <a:solidFill>
                <a:srgbClr val="ED7D31"/>
              </a:solidFill>
              <a:ln>
                <a:noFill/>
              </a:ln>
              <a:effectLst/>
            </c:spPr>
            <c:extLst>
              <c:ext xmlns:c16="http://schemas.microsoft.com/office/drawing/2014/chart" uri="{C3380CC4-5D6E-409C-BE32-E72D297353CC}">
                <c16:uniqueId val="{00000001-CEFD-4159-A27A-73B2872FF6EB}"/>
              </c:ext>
            </c:extLst>
          </c:dPt>
          <c:dPt>
            <c:idx val="13"/>
            <c:invertIfNegative val="0"/>
            <c:bubble3D val="0"/>
            <c:spPr>
              <a:solidFill>
                <a:srgbClr val="0070C0"/>
              </a:solidFill>
              <a:ln>
                <a:noFill/>
              </a:ln>
              <a:effectLst/>
            </c:spPr>
            <c:extLst>
              <c:ext xmlns:c16="http://schemas.microsoft.com/office/drawing/2014/chart" uri="{C3380CC4-5D6E-409C-BE32-E72D297353CC}">
                <c16:uniqueId val="{00000003-CEFD-4159-A27A-73B2872FF6EB}"/>
              </c:ext>
            </c:extLst>
          </c:dPt>
          <c:dPt>
            <c:idx val="14"/>
            <c:invertIfNegative val="0"/>
            <c:bubble3D val="0"/>
            <c:spPr>
              <a:solidFill>
                <a:srgbClr val="0070C0"/>
              </a:solidFill>
              <a:ln>
                <a:noFill/>
              </a:ln>
              <a:effectLst/>
            </c:spPr>
            <c:extLst>
              <c:ext xmlns:c16="http://schemas.microsoft.com/office/drawing/2014/chart" uri="{C3380CC4-5D6E-409C-BE32-E72D297353CC}">
                <c16:uniqueId val="{00000005-CEFD-4159-A27A-73B2872FF6EB}"/>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'BALANCE RURAL'!$B$5:$B$20</c:f>
              <c:strCache>
                <c:ptCount val="16"/>
                <c:pt idx="0">
                  <c:v>Ocupados Centros poblados y rural disperso</c:v>
                </c:pt>
                <c:pt idx="1">
                  <c:v>Industrias manufactureras</c:v>
                </c:pt>
                <c:pt idx="2">
                  <c:v>Explotación de minas y canteras</c:v>
                </c:pt>
                <c:pt idx="3">
                  <c:v>Administración pública y defensa, educación y atención de la salud humana</c:v>
                </c:pt>
                <c:pt idx="4">
                  <c:v>Actividades financieras y de seguros</c:v>
                </c:pt>
                <c:pt idx="5">
                  <c:v>No informa</c:v>
                </c:pt>
                <c:pt idx="6">
                  <c:v>Actividades inmobiliarias</c:v>
                </c:pt>
                <c:pt idx="7">
                  <c:v>Información y comunicaciones</c:v>
                </c:pt>
                <c:pt idx="8">
                  <c:v>Actividades artísticas, entretenimiento, recreación y otras actividades de servicios</c:v>
                </c:pt>
                <c:pt idx="9">
                  <c:v>Construcción</c:v>
                </c:pt>
                <c:pt idx="10">
                  <c:v>Suministro de electricidad gas, agua y gestión de desechos</c:v>
                </c:pt>
                <c:pt idx="11">
                  <c:v>Actividades profesionales, científicas, técnicas y servicios administrativos</c:v>
                </c:pt>
                <c:pt idx="12">
                  <c:v>Comercio y reparación de vehículos</c:v>
                </c:pt>
                <c:pt idx="13">
                  <c:v>Transporte y almacenamiento</c:v>
                </c:pt>
                <c:pt idx="14">
                  <c:v>Agricultura, ganadería, caza, silvicultura y pesca</c:v>
                </c:pt>
                <c:pt idx="15">
                  <c:v>Alojamiento y servicios de comida</c:v>
                </c:pt>
              </c:strCache>
            </c:strRef>
          </c:cat>
          <c:val>
            <c:numRef>
              <c:f>'BALANCE RURAL'!$C$5:$C$20</c:f>
              <c:numCache>
                <c:formatCode>_-* #,##0_-;\-* #,##0_-;_-* "-"??_-;_-@_-</c:formatCode>
                <c:ptCount val="16"/>
                <c:pt idx="0">
                  <c:v>169.33649999999943</c:v>
                </c:pt>
                <c:pt idx="1">
                  <c:v>-31.599066666666658</c:v>
                </c:pt>
                <c:pt idx="2">
                  <c:v>-12.283933333333337</c:v>
                </c:pt>
                <c:pt idx="3">
                  <c:v>-6.0258000000000322</c:v>
                </c:pt>
                <c:pt idx="4">
                  <c:v>-0.16140000000000043</c:v>
                </c:pt>
                <c:pt idx="5">
                  <c:v>1.3413333333333333</c:v>
                </c:pt>
                <c:pt idx="6">
                  <c:v>2.7388666666666648</c:v>
                </c:pt>
                <c:pt idx="7">
                  <c:v>5.1503999999999994</c:v>
                </c:pt>
                <c:pt idx="8">
                  <c:v>5.4809333333332972</c:v>
                </c:pt>
                <c:pt idx="9">
                  <c:v>8.4384666666666419</c:v>
                </c:pt>
                <c:pt idx="10">
                  <c:v>12.49663333333333</c:v>
                </c:pt>
                <c:pt idx="11">
                  <c:v>18.254966666666675</c:v>
                </c:pt>
                <c:pt idx="12">
                  <c:v>20.096099999999979</c:v>
                </c:pt>
                <c:pt idx="13">
                  <c:v>27.579333333333338</c:v>
                </c:pt>
                <c:pt idx="14">
                  <c:v>57.460433333333185</c:v>
                </c:pt>
                <c:pt idx="15">
                  <c:v>60.369233333333312</c:v>
                </c:pt>
              </c:numCache>
            </c:numRef>
          </c:val>
          <c:extLst>
            <c:ext xmlns:c16="http://schemas.microsoft.com/office/drawing/2014/chart" uri="{C3380CC4-5D6E-409C-BE32-E72D297353CC}">
              <c16:uniqueId val="{00000006-CEFD-4159-A27A-73B2872FF6EB}"/>
            </c:ext>
          </c:extLst>
        </c:ser>
        <c:dLbls>
          <c:showLegendKey val="0"/>
          <c:showVal val="0"/>
          <c:showCatName val="0"/>
          <c:showSerName val="0"/>
          <c:showPercent val="0"/>
          <c:showBubbleSize val="0"/>
        </c:dLbls>
        <c:gapWidth val="55"/>
        <c:axId val="-97254736"/>
        <c:axId val="-97253648"/>
      </c:barChart>
      <c:catAx>
        <c:axId val="-97254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27689D"/>
                </a:solidFill>
                <a:latin typeface="+mn-lt"/>
                <a:ea typeface="+mn-ea"/>
                <a:cs typeface="+mn-cs"/>
              </a:defRPr>
            </a:pPr>
            <a:endParaRPr lang="es-CO"/>
          </a:p>
        </c:txPr>
        <c:crossAx val="-97253648"/>
        <c:crosses val="autoZero"/>
        <c:auto val="1"/>
        <c:lblAlgn val="ctr"/>
        <c:lblOffset val="100"/>
        <c:noMultiLvlLbl val="0"/>
      </c:catAx>
      <c:valAx>
        <c:axId val="-97253648"/>
        <c:scaling>
          <c:orientation val="minMax"/>
        </c:scaling>
        <c:delete val="1"/>
        <c:axPos val="b"/>
        <c:numFmt formatCode="_-* #,##0_-;\-* #,##0_-;_-* &quot;-&quot;??_-;_-@_-" sourceLinked="1"/>
        <c:majorTickMark val="none"/>
        <c:minorTickMark val="none"/>
        <c:tickLblPos val="nextTo"/>
        <c:crossAx val="-9725473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s-CO"/>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061358257099383E-2"/>
          <c:y val="5.0925903236890419E-2"/>
          <c:w val="0.90552239109646182"/>
          <c:h val="0.66521548283892395"/>
        </c:manualLayout>
      </c:layout>
      <c:lineChart>
        <c:grouping val="standard"/>
        <c:varyColors val="0"/>
        <c:ser>
          <c:idx val="0"/>
          <c:order val="0"/>
          <c:tx>
            <c:strRef>
              <c:f>Hoja1!$E$1</c:f>
              <c:strCache>
                <c:ptCount val="1"/>
                <c:pt idx="0">
                  <c:v>TD Nacional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5"/>
              <c:layout>
                <c:manualLayout>
                  <c:x val="-7.7853071632889622E-3"/>
                  <c:y val="3.5174494111650717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3.1123518608970228E-2"/>
                      <c:h val="4.6144597404846263E-2"/>
                    </c:manualLayout>
                  </c15:layout>
                </c:ext>
                <c:ext xmlns:c16="http://schemas.microsoft.com/office/drawing/2014/chart" uri="{C3380CC4-5D6E-409C-BE32-E72D297353CC}">
                  <c16:uniqueId val="{00000000-C4A1-45F9-836B-F4C4ECBF7B0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0C0"/>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Hoja1!$D$225:$D$249</c:f>
              <c:strCache>
                <c:ptCount val="25"/>
                <c:pt idx="0">
                  <c:v>Ago-2019</c:v>
                </c:pt>
                <c:pt idx="1">
                  <c:v>Sep-2019</c:v>
                </c:pt>
                <c:pt idx="2">
                  <c:v>Oct-2019</c:v>
                </c:pt>
                <c:pt idx="3">
                  <c:v>Nov-2019</c:v>
                </c:pt>
                <c:pt idx="4">
                  <c:v>Dic-2019</c:v>
                </c:pt>
                <c:pt idx="5">
                  <c:v>Ene-2020</c:v>
                </c:pt>
                <c:pt idx="6">
                  <c:v>Feb-2020</c:v>
                </c:pt>
                <c:pt idx="7">
                  <c:v>Mar-2020</c:v>
                </c:pt>
                <c:pt idx="8">
                  <c:v>Abr-2020</c:v>
                </c:pt>
                <c:pt idx="9">
                  <c:v>May-2020</c:v>
                </c:pt>
                <c:pt idx="10">
                  <c:v>Jun-2020</c:v>
                </c:pt>
                <c:pt idx="11">
                  <c:v>Jul-2020</c:v>
                </c:pt>
                <c:pt idx="12">
                  <c:v>Ago-2020</c:v>
                </c:pt>
                <c:pt idx="13">
                  <c:v>Sep-2020</c:v>
                </c:pt>
                <c:pt idx="14">
                  <c:v>Oct-2020</c:v>
                </c:pt>
                <c:pt idx="15">
                  <c:v>Nov-2020</c:v>
                </c:pt>
                <c:pt idx="16">
                  <c:v>Dic-2020</c:v>
                </c:pt>
                <c:pt idx="17">
                  <c:v>Ene-2021</c:v>
                </c:pt>
                <c:pt idx="18">
                  <c:v>Feb-2021</c:v>
                </c:pt>
                <c:pt idx="19">
                  <c:v>Mar-2021</c:v>
                </c:pt>
                <c:pt idx="20">
                  <c:v>Abr-2021</c:v>
                </c:pt>
                <c:pt idx="21">
                  <c:v>May-2021</c:v>
                </c:pt>
                <c:pt idx="22">
                  <c:v>Jun-2021</c:v>
                </c:pt>
                <c:pt idx="23">
                  <c:v>Jul-2021</c:v>
                </c:pt>
                <c:pt idx="24">
                  <c:v>Ago-2021</c:v>
                </c:pt>
              </c:strCache>
            </c:strRef>
          </c:cat>
          <c:val>
            <c:numRef>
              <c:f>Hoja1!$E$225:$E$249</c:f>
              <c:numCache>
                <c:formatCode>_-* #,##0.0_-;\-* #,##0.0_-;_-* "-"??_-;_-@_-</c:formatCode>
                <c:ptCount val="25"/>
                <c:pt idx="0">
                  <c:v>11.101563284160202</c:v>
                </c:pt>
                <c:pt idx="1">
                  <c:v>10.664174694476497</c:v>
                </c:pt>
                <c:pt idx="2">
                  <c:v>10.77917684955513</c:v>
                </c:pt>
                <c:pt idx="3">
                  <c:v>10.802592881353831</c:v>
                </c:pt>
                <c:pt idx="4">
                  <c:v>10.572123982167394</c:v>
                </c:pt>
                <c:pt idx="5">
                  <c:v>10.70869996375534</c:v>
                </c:pt>
                <c:pt idx="6">
                  <c:v>10.897438820807263</c:v>
                </c:pt>
                <c:pt idx="7">
                  <c:v>12.300841096773338</c:v>
                </c:pt>
                <c:pt idx="8">
                  <c:v>19.55848147646028</c:v>
                </c:pt>
                <c:pt idx="9">
                  <c:v>20.715353816125834</c:v>
                </c:pt>
                <c:pt idx="10">
                  <c:v>20.348749510596768</c:v>
                </c:pt>
                <c:pt idx="11">
                  <c:v>19.717341722117801</c:v>
                </c:pt>
                <c:pt idx="12">
                  <c:v>17.062891083137639</c:v>
                </c:pt>
                <c:pt idx="13">
                  <c:v>16.185737121492242</c:v>
                </c:pt>
                <c:pt idx="14">
                  <c:v>15.722642770447074</c:v>
                </c:pt>
                <c:pt idx="15">
                  <c:v>14.99117431431525</c:v>
                </c:pt>
                <c:pt idx="16" formatCode="_-* #,##0.0_-;\-* #,##0.0_-;_-* &quot;-&quot;?_-;_-@_-">
                  <c:v>14.574762283708845</c:v>
                </c:pt>
                <c:pt idx="17" formatCode="_-* #,##0.0_-;\-* #,##0.0_-;_-* &quot;-&quot;?_-;_-@_-">
                  <c:v>14.941217389727166</c:v>
                </c:pt>
                <c:pt idx="18" formatCode="_-* #,##0.0_-;\-* #,##0.0_-;_-* &quot;-&quot;?_-;_-@_-">
                  <c:v>14.603770652766352</c:v>
                </c:pt>
                <c:pt idx="19" formatCode="_-* #,##0.0_-;\-* #,##0.0_-;_-* &quot;-&quot;?_-;_-@_-">
                  <c:v>13.833310109833342</c:v>
                </c:pt>
                <c:pt idx="20" formatCode="_-* #,##0.0_-;\-* #,##0.0_-;_-* &quot;-&quot;?_-;_-@_-">
                  <c:v>14.826344428391344</c:v>
                </c:pt>
                <c:pt idx="21" formatCode="_-* #,##0.0_-;\-* #,##0.0_-;_-* &quot;-&quot;?_-;_-@_-">
                  <c:v>14.976377506442176</c:v>
                </c:pt>
                <c:pt idx="22" formatCode="_-* #,##0.0_-;\-* #,##0.0_-;_-* &quot;-&quot;?_-;_-@_-">
                  <c:v>14.794385543588639</c:v>
                </c:pt>
                <c:pt idx="23" formatCode="_-* #,##0.0_-;\-* #,##0.0_-;_-* &quot;-&quot;?_-;_-@_-">
                  <c:v>13.874148072689147</c:v>
                </c:pt>
                <c:pt idx="24" formatCode="_-* #,##0.0_-;\-* #,##0.0_-;_-* &quot;-&quot;?_-;_-@_-">
                  <c:v>12.64998628501891</c:v>
                </c:pt>
              </c:numCache>
            </c:numRef>
          </c:val>
          <c:smooth val="1"/>
          <c:extLst>
            <c:ext xmlns:c16="http://schemas.microsoft.com/office/drawing/2014/chart" uri="{C3380CC4-5D6E-409C-BE32-E72D297353CC}">
              <c16:uniqueId val="{00000001-C4A1-45F9-836B-F4C4ECBF7B02}"/>
            </c:ext>
          </c:extLst>
        </c:ser>
        <c:ser>
          <c:idx val="1"/>
          <c:order val="1"/>
          <c:tx>
            <c:strRef>
              <c:f>Hoja1!$F$1</c:f>
              <c:strCache>
                <c:ptCount val="1"/>
                <c:pt idx="0">
                  <c:v>TD Trece ciudades y A.M.</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4"/>
              <c:layout>
                <c:manualLayout>
                  <c:x val="-3.2610031892209887E-2"/>
                  <c:y val="-3.17168212334522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4A1-45F9-836B-F4C4ECBF7B0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Hoja1!$D$225:$D$249</c:f>
              <c:strCache>
                <c:ptCount val="25"/>
                <c:pt idx="0">
                  <c:v>Ago-2019</c:v>
                </c:pt>
                <c:pt idx="1">
                  <c:v>Sep-2019</c:v>
                </c:pt>
                <c:pt idx="2">
                  <c:v>Oct-2019</c:v>
                </c:pt>
                <c:pt idx="3">
                  <c:v>Nov-2019</c:v>
                </c:pt>
                <c:pt idx="4">
                  <c:v>Dic-2019</c:v>
                </c:pt>
                <c:pt idx="5">
                  <c:v>Ene-2020</c:v>
                </c:pt>
                <c:pt idx="6">
                  <c:v>Feb-2020</c:v>
                </c:pt>
                <c:pt idx="7">
                  <c:v>Mar-2020</c:v>
                </c:pt>
                <c:pt idx="8">
                  <c:v>Abr-2020</c:v>
                </c:pt>
                <c:pt idx="9">
                  <c:v>May-2020</c:v>
                </c:pt>
                <c:pt idx="10">
                  <c:v>Jun-2020</c:v>
                </c:pt>
                <c:pt idx="11">
                  <c:v>Jul-2020</c:v>
                </c:pt>
                <c:pt idx="12">
                  <c:v>Ago-2020</c:v>
                </c:pt>
                <c:pt idx="13">
                  <c:v>Sep-2020</c:v>
                </c:pt>
                <c:pt idx="14">
                  <c:v>Oct-2020</c:v>
                </c:pt>
                <c:pt idx="15">
                  <c:v>Nov-2020</c:v>
                </c:pt>
                <c:pt idx="16">
                  <c:v>Dic-2020</c:v>
                </c:pt>
                <c:pt idx="17">
                  <c:v>Ene-2021</c:v>
                </c:pt>
                <c:pt idx="18">
                  <c:v>Feb-2021</c:v>
                </c:pt>
                <c:pt idx="19">
                  <c:v>Mar-2021</c:v>
                </c:pt>
                <c:pt idx="20">
                  <c:v>Abr-2021</c:v>
                </c:pt>
                <c:pt idx="21">
                  <c:v>May-2021</c:v>
                </c:pt>
                <c:pt idx="22">
                  <c:v>Jun-2021</c:v>
                </c:pt>
                <c:pt idx="23">
                  <c:v>Jul-2021</c:v>
                </c:pt>
                <c:pt idx="24">
                  <c:v>Ago-2021</c:v>
                </c:pt>
              </c:strCache>
            </c:strRef>
          </c:cat>
          <c:val>
            <c:numRef>
              <c:f>Hoja1!$F$225:$F$249</c:f>
              <c:numCache>
                <c:formatCode>_-* #,##0.0_-;\-* #,##0.0_-;_-* "-"??_-;_-@_-</c:formatCode>
                <c:ptCount val="25"/>
                <c:pt idx="0">
                  <c:v>11.956807493381087</c:v>
                </c:pt>
                <c:pt idx="1">
                  <c:v>10.630070348040514</c:v>
                </c:pt>
                <c:pt idx="2">
                  <c:v>11.329216643044928</c:v>
                </c:pt>
                <c:pt idx="3">
                  <c:v>11.6517128664195</c:v>
                </c:pt>
                <c:pt idx="4">
                  <c:v>11.275330066637343</c:v>
                </c:pt>
                <c:pt idx="5">
                  <c:v>10.499448286705956</c:v>
                </c:pt>
                <c:pt idx="6">
                  <c:v>10.61318784920989</c:v>
                </c:pt>
                <c:pt idx="7">
                  <c:v>12.772478000728787</c:v>
                </c:pt>
                <c:pt idx="8">
                  <c:v>23.060704155079762</c:v>
                </c:pt>
                <c:pt idx="9">
                  <c:v>24.321305979309063</c:v>
                </c:pt>
                <c:pt idx="10">
                  <c:v>23.615901007471919</c:v>
                </c:pt>
                <c:pt idx="11">
                  <c:v>24.683605745990711</c:v>
                </c:pt>
                <c:pt idx="12">
                  <c:v>20.384302637502245</c:v>
                </c:pt>
                <c:pt idx="13">
                  <c:v>19.076586915789751</c:v>
                </c:pt>
                <c:pt idx="14">
                  <c:v>18.080932678819821</c:v>
                </c:pt>
                <c:pt idx="15">
                  <c:v>17.133096636351834</c:v>
                </c:pt>
                <c:pt idx="16" formatCode="_-* #,##0.0_-;\-* #,##0.0_-;_-* &quot;-&quot;?_-;_-@_-">
                  <c:v>16.615950489916546</c:v>
                </c:pt>
                <c:pt idx="17" formatCode="_-* #,##0.0_-;\-* #,##0.0_-;_-* &quot;-&quot;?_-;_-@_-">
                  <c:v>16.243018051548304</c:v>
                </c:pt>
                <c:pt idx="18" formatCode="_-* #,##0.0_-;\-* #,##0.0_-;_-* &quot;-&quot;?_-;_-@_-">
                  <c:v>16.815196718456924</c:v>
                </c:pt>
                <c:pt idx="19" formatCode="_-* #,##0.0_-;\-* #,##0.0_-;_-* &quot;-&quot;?_-;_-@_-">
                  <c:v>16.198868161445244</c:v>
                </c:pt>
                <c:pt idx="20" formatCode="_-* #,##0.0_-;\-* #,##0.0_-;_-* &quot;-&quot;?_-;_-@_-">
                  <c:v>17.220579406564202</c:v>
                </c:pt>
                <c:pt idx="21" formatCode="_-* #,##0.0_-;\-* #,##0.0_-;_-* &quot;-&quot;?_-;_-@_-">
                  <c:v>16.549592352802524</c:v>
                </c:pt>
                <c:pt idx="22" formatCode="_-* #,##0.0_-;\-* #,##0.0_-;_-* &quot;-&quot;?_-;_-@_-">
                  <c:v>16.22674381572919</c:v>
                </c:pt>
                <c:pt idx="23" formatCode="_-* #,##0.0_-;\-* #,##0.0_-;_-* &quot;-&quot;?_-;_-@_-">
                  <c:v>15.142209987951047</c:v>
                </c:pt>
                <c:pt idx="24" formatCode="_-* #,##0.0_-;\-* #,##0.0_-;_-* &quot;-&quot;?_-;_-@_-">
                  <c:v>14.997283805508891</c:v>
                </c:pt>
              </c:numCache>
            </c:numRef>
          </c:val>
          <c:smooth val="1"/>
          <c:extLst>
            <c:ext xmlns:c16="http://schemas.microsoft.com/office/drawing/2014/chart" uri="{C3380CC4-5D6E-409C-BE32-E72D297353CC}">
              <c16:uniqueId val="{00000003-C4A1-45F9-836B-F4C4ECBF7B02}"/>
            </c:ext>
          </c:extLst>
        </c:ser>
        <c:dLbls>
          <c:showLegendKey val="0"/>
          <c:showVal val="0"/>
          <c:showCatName val="0"/>
          <c:showSerName val="0"/>
          <c:showPercent val="0"/>
          <c:showBubbleSize val="0"/>
        </c:dLbls>
        <c:marker val="1"/>
        <c:smooth val="0"/>
        <c:axId val="81839359"/>
        <c:axId val="375175615"/>
      </c:lineChart>
      <c:catAx>
        <c:axId val="81839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es-CO"/>
          </a:p>
        </c:txPr>
        <c:crossAx val="375175615"/>
        <c:crosses val="autoZero"/>
        <c:auto val="1"/>
        <c:lblAlgn val="ctr"/>
        <c:lblOffset val="100"/>
        <c:noMultiLvlLbl val="0"/>
      </c:catAx>
      <c:valAx>
        <c:axId val="375175615"/>
        <c:scaling>
          <c:orientation val="minMax"/>
          <c:min val="6"/>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s-CO">
                    <a:solidFill>
                      <a:sysClr val="windowText" lastClr="000000"/>
                    </a:solidFill>
                  </a:rPr>
                  <a:t>Tasa</a:t>
                </a:r>
                <a:r>
                  <a:rPr lang="es-CO" baseline="0">
                    <a:solidFill>
                      <a:sysClr val="windowText" lastClr="000000"/>
                    </a:solidFill>
                  </a:rPr>
                  <a:t> de desempleo (%)</a:t>
                </a:r>
                <a:endParaRPr lang="es-CO">
                  <a:solidFill>
                    <a:sysClr val="windowText" lastClr="000000"/>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s-CO"/>
            </a:p>
          </c:txPr>
        </c:title>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818393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CO"/>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973732934545973E-2"/>
          <c:y val="5.0925925925925923E-2"/>
          <c:w val="0.90552239109646182"/>
          <c:h val="0.62929644211140279"/>
        </c:manualLayout>
      </c:layout>
      <c:lineChart>
        <c:grouping val="standard"/>
        <c:varyColors val="0"/>
        <c:ser>
          <c:idx val="0"/>
          <c:order val="0"/>
          <c:tx>
            <c:strRef>
              <c:f>Hoja1!$G$1</c:f>
              <c:strCache>
                <c:ptCount val="1"/>
                <c:pt idx="0">
                  <c:v>Ocupados total nacional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8"/>
              <c:layout>
                <c:manualLayout>
                  <c:x val="-1.921958591300393E-2"/>
                  <c:y val="4.450832476045901E-2"/>
                </c:manualLayout>
              </c:layout>
              <c:spPr>
                <a:solidFill>
                  <a:srgbClr val="0070C0"/>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bg1"/>
                      </a:solidFill>
                      <a:latin typeface="+mn-lt"/>
                      <a:ea typeface="+mn-ea"/>
                      <a:cs typeface="+mn-cs"/>
                    </a:defRPr>
                  </a:pPr>
                  <a:endParaRPr lang="es-CO"/>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ext>
                <c:ext xmlns:c16="http://schemas.microsoft.com/office/drawing/2014/chart" uri="{C3380CC4-5D6E-409C-BE32-E72D297353CC}">
                  <c16:uniqueId val="{00000002-09CC-498F-A8FA-97C86FDDC130}"/>
                </c:ext>
              </c:extLst>
            </c:dLbl>
            <c:dLbl>
              <c:idx val="24"/>
              <c:spPr>
                <a:solidFill>
                  <a:srgbClr val="0070C0"/>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100" b="1" i="0" u="none" strike="noStrike" kern="1200" baseline="0">
                      <a:solidFill>
                        <a:schemeClr val="bg1"/>
                      </a:solidFill>
                      <a:latin typeface="+mn-lt"/>
                      <a:ea typeface="+mn-ea"/>
                      <a:cs typeface="+mn-cs"/>
                    </a:defRPr>
                  </a:pPr>
                  <a:endParaRPr lang="es-CO"/>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ext>
                <c:ext xmlns:c16="http://schemas.microsoft.com/office/drawing/2014/chart" uri="{C3380CC4-5D6E-409C-BE32-E72D297353CC}">
                  <c16:uniqueId val="{00000003-09CC-498F-A8FA-97C86FDDC13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0C0"/>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Hoja1!$D$225:$D$249</c:f>
              <c:strCache>
                <c:ptCount val="25"/>
                <c:pt idx="0">
                  <c:v>Ago-2019</c:v>
                </c:pt>
                <c:pt idx="1">
                  <c:v>Sep-2019</c:v>
                </c:pt>
                <c:pt idx="2">
                  <c:v>Oct-2019</c:v>
                </c:pt>
                <c:pt idx="3">
                  <c:v>Nov-2019</c:v>
                </c:pt>
                <c:pt idx="4">
                  <c:v>Dic-2019</c:v>
                </c:pt>
                <c:pt idx="5">
                  <c:v>Ene-2020</c:v>
                </c:pt>
                <c:pt idx="6">
                  <c:v>Feb-2020</c:v>
                </c:pt>
                <c:pt idx="7">
                  <c:v>Mar-2020</c:v>
                </c:pt>
                <c:pt idx="8">
                  <c:v>Abr-2020</c:v>
                </c:pt>
                <c:pt idx="9">
                  <c:v>May-2020</c:v>
                </c:pt>
                <c:pt idx="10">
                  <c:v>Jun-2020</c:v>
                </c:pt>
                <c:pt idx="11">
                  <c:v>Jul-2020</c:v>
                </c:pt>
                <c:pt idx="12">
                  <c:v>Ago-2020</c:v>
                </c:pt>
                <c:pt idx="13">
                  <c:v>Sep-2020</c:v>
                </c:pt>
                <c:pt idx="14">
                  <c:v>Oct-2020</c:v>
                </c:pt>
                <c:pt idx="15">
                  <c:v>Nov-2020</c:v>
                </c:pt>
                <c:pt idx="16">
                  <c:v>Dic-2020</c:v>
                </c:pt>
                <c:pt idx="17">
                  <c:v>Ene-2021</c:v>
                </c:pt>
                <c:pt idx="18">
                  <c:v>Feb-2021</c:v>
                </c:pt>
                <c:pt idx="19">
                  <c:v>Mar-2021</c:v>
                </c:pt>
                <c:pt idx="20">
                  <c:v>Abr-2021</c:v>
                </c:pt>
                <c:pt idx="21">
                  <c:v>May-2021</c:v>
                </c:pt>
                <c:pt idx="22">
                  <c:v>Jun-2021</c:v>
                </c:pt>
                <c:pt idx="23">
                  <c:v>Jul-2021</c:v>
                </c:pt>
                <c:pt idx="24">
                  <c:v>Ago-2021</c:v>
                </c:pt>
              </c:strCache>
            </c:strRef>
          </c:cat>
          <c:val>
            <c:numRef>
              <c:f>Hoja1!$G$225:$G$249</c:f>
              <c:numCache>
                <c:formatCode>_-* #,##0.0_-;\-* #,##0.0_-;_-* "-"??_-;_-@_-</c:formatCode>
                <c:ptCount val="25"/>
                <c:pt idx="0">
                  <c:v>21.99586466003608</c:v>
                </c:pt>
                <c:pt idx="1">
                  <c:v>22.18806516598228</c:v>
                </c:pt>
                <c:pt idx="2">
                  <c:v>22.09568208113253</c:v>
                </c:pt>
                <c:pt idx="3">
                  <c:v>22.284966652291651</c:v>
                </c:pt>
                <c:pt idx="4">
                  <c:v>22.263635877001487</c:v>
                </c:pt>
                <c:pt idx="5">
                  <c:v>22.341371963216851</c:v>
                </c:pt>
                <c:pt idx="6">
                  <c:v>22.332806140677981</c:v>
                </c:pt>
                <c:pt idx="7">
                  <c:v>20.813603625499741</c:v>
                </c:pt>
                <c:pt idx="8">
                  <c:v>16.548840945531332</c:v>
                </c:pt>
                <c:pt idx="9">
                  <c:v>17.470819996399179</c:v>
                </c:pt>
                <c:pt idx="10">
                  <c:v>18.343993577787341</c:v>
                </c:pt>
                <c:pt idx="11">
                  <c:v>18.21757608462438</c:v>
                </c:pt>
                <c:pt idx="12">
                  <c:v>19.582775011198869</c:v>
                </c:pt>
                <c:pt idx="13">
                  <c:v>20.20667224921813</c:v>
                </c:pt>
                <c:pt idx="14">
                  <c:v>20.585337374710992</c:v>
                </c:pt>
                <c:pt idx="15">
                  <c:v>20.765631328076029</c:v>
                </c:pt>
                <c:pt idx="16" formatCode="_-* #,##0.0_-;\-* #,##0.0_-;_-* &quot;-&quot;?_-;_-@_-">
                  <c:v>20.912272693577894</c:v>
                </c:pt>
                <c:pt idx="17" formatCode="_-* #,##0.0_-;\-* #,##0.0_-;_-* &quot;-&quot;?_-;_-@_-">
                  <c:v>20.713748908826819</c:v>
                </c:pt>
                <c:pt idx="18" formatCode="_-* #,##0.0_-;\-* #,##0.0_-;_-* &quot;-&quot;?_-;_-@_-">
                  <c:v>21.11047418786994</c:v>
                </c:pt>
                <c:pt idx="19" formatCode="_-* #,##0.0_-;\-* #,##0.0_-;_-* &quot;-&quot;?_-;_-@_-">
                  <c:v>21.074702399296111</c:v>
                </c:pt>
                <c:pt idx="20" formatCode="_-* #,##0.0_-;\-* #,##0.0_-;_-* &quot;-&quot;?_-;_-@_-">
                  <c:v>20.52845429784022</c:v>
                </c:pt>
                <c:pt idx="21" formatCode="_-* #,##0.0_-;\-* #,##0.0_-;_-* &quot;-&quot;?_-;_-@_-">
                  <c:v>20.738404356326669</c:v>
                </c:pt>
                <c:pt idx="22" formatCode="_-* #,##0.0_-;\-* #,##0.0_-;_-* &quot;-&quot;?_-;_-@_-">
                  <c:v>20.654201642398309</c:v>
                </c:pt>
                <c:pt idx="23" formatCode="_-* #,##0.0_-;\-* #,##0.0_-;_-* &quot;-&quot;?_-;_-@_-">
                  <c:v>21.150830753619069</c:v>
                </c:pt>
                <c:pt idx="24" formatCode="_-* #,##0.0_-;\-* #,##0.0_-;_-* &quot;-&quot;?_-;_-@_-">
                  <c:v>21.586624658157277</c:v>
                </c:pt>
              </c:numCache>
            </c:numRef>
          </c:val>
          <c:smooth val="1"/>
          <c:extLst>
            <c:ext xmlns:c16="http://schemas.microsoft.com/office/drawing/2014/chart" uri="{C3380CC4-5D6E-409C-BE32-E72D297353CC}">
              <c16:uniqueId val="{00000000-09CC-498F-A8FA-97C86FDDC130}"/>
            </c:ext>
          </c:extLst>
        </c:ser>
        <c:dLbls>
          <c:showLegendKey val="0"/>
          <c:showVal val="0"/>
          <c:showCatName val="0"/>
          <c:showSerName val="0"/>
          <c:showPercent val="0"/>
          <c:showBubbleSize val="0"/>
        </c:dLbls>
        <c:marker val="1"/>
        <c:smooth val="0"/>
        <c:axId val="81839359"/>
        <c:axId val="375175615"/>
      </c:lineChart>
      <c:catAx>
        <c:axId val="81839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es-CO"/>
          </a:p>
        </c:txPr>
        <c:crossAx val="375175615"/>
        <c:crosses val="autoZero"/>
        <c:auto val="1"/>
        <c:lblAlgn val="ctr"/>
        <c:lblOffset val="100"/>
        <c:noMultiLvlLbl val="0"/>
      </c:catAx>
      <c:valAx>
        <c:axId val="375175615"/>
        <c:scaling>
          <c:orientation val="minMax"/>
          <c:min val="15"/>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s-CO">
                    <a:solidFill>
                      <a:sysClr val="windowText" lastClr="000000"/>
                    </a:solidFill>
                  </a:rPr>
                  <a:t>Ocupados (millones)</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s-CO"/>
            </a:p>
          </c:txPr>
        </c:title>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81839359"/>
        <c:crosses val="autoZero"/>
        <c:crossBetween val="between"/>
      </c:valAx>
      <c:spPr>
        <a:noFill/>
        <a:ln>
          <a:noFill/>
        </a:ln>
        <a:effectLst/>
      </c:spPr>
    </c:plotArea>
    <c:legend>
      <c:legendPos val="b"/>
      <c:layout>
        <c:manualLayout>
          <c:xMode val="edge"/>
          <c:yMode val="edge"/>
          <c:x val="0.41835756954390868"/>
          <c:y val="0.87898265567870859"/>
          <c:w val="0.15678261904670479"/>
          <c:h val="4.955565803589231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CO"/>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0.05511</cdr:x>
      <cdr:y>0.10027</cdr:y>
    </cdr:from>
    <cdr:to>
      <cdr:x>0.91603</cdr:x>
      <cdr:y>0.14489</cdr:y>
    </cdr:to>
    <cdr:sp macro="" textlink="">
      <cdr:nvSpPr>
        <cdr:cNvPr id="5" name="Rectángulo 4">
          <a:extLst xmlns:a="http://schemas.openxmlformats.org/drawingml/2006/main">
            <a:ext uri="{FF2B5EF4-FFF2-40B4-BE49-F238E27FC236}">
              <a16:creationId xmlns:a16="http://schemas.microsoft.com/office/drawing/2014/main" id="{A0190109-F0EA-453C-A67E-383E24F82A64}"/>
            </a:ext>
          </a:extLst>
        </cdr:cNvPr>
        <cdr:cNvSpPr/>
      </cdr:nvSpPr>
      <cdr:spPr>
        <a:xfrm xmlns:a="http://schemas.openxmlformats.org/drawingml/2006/main">
          <a:off x="643923" y="491714"/>
          <a:ext cx="10059853" cy="218802"/>
        </a:xfrm>
        <a:prstGeom xmlns:a="http://schemas.openxmlformats.org/drawingml/2006/main" prst="rect">
          <a:avLst/>
        </a:prstGeom>
        <a:solidFill xmlns:a="http://schemas.openxmlformats.org/drawingml/2006/main">
          <a:schemeClr val="bg1">
            <a:lumMod val="65000"/>
            <a:alpha val="14000"/>
          </a:schemeClr>
        </a:solidFill>
        <a:ln xmlns:a="http://schemas.openxmlformats.org/drawingml/2006/main">
          <a:noFill/>
        </a:ln>
        <a:effectLst xmlns:a="http://schemas.openxmlformats.org/drawingml/2006/main"/>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s-CO"/>
        </a:p>
      </cdr:txBody>
    </cdr:sp>
  </cdr:relSizeAnchor>
</c:userShapes>
</file>

<file path=ppt/drawings/drawing2.xml><?xml version="1.0" encoding="utf-8"?>
<c:userShapes xmlns:c="http://schemas.openxmlformats.org/drawingml/2006/chart">
  <cdr:relSizeAnchor xmlns:cdr="http://schemas.openxmlformats.org/drawingml/2006/chartDrawing">
    <cdr:from>
      <cdr:x>0.02204</cdr:x>
      <cdr:y>0.68826</cdr:y>
    </cdr:from>
    <cdr:to>
      <cdr:x>1</cdr:x>
      <cdr:y>0.75235</cdr:y>
    </cdr:to>
    <cdr:sp macro="" textlink="">
      <cdr:nvSpPr>
        <cdr:cNvPr id="2" name="Rectángulo 1">
          <a:extLst xmlns:a="http://schemas.openxmlformats.org/drawingml/2006/main">
            <a:ext uri="{FF2B5EF4-FFF2-40B4-BE49-F238E27FC236}">
              <a16:creationId xmlns:a16="http://schemas.microsoft.com/office/drawing/2014/main" id="{5FB5D2C9-AEBB-4D7D-A90D-758072196CA8}"/>
            </a:ext>
          </a:extLst>
        </cdr:cNvPr>
        <cdr:cNvSpPr/>
      </cdr:nvSpPr>
      <cdr:spPr>
        <a:xfrm xmlns:a="http://schemas.openxmlformats.org/drawingml/2006/main">
          <a:off x="218775" y="3432532"/>
          <a:ext cx="9707490" cy="319632"/>
        </a:xfrm>
        <a:prstGeom xmlns:a="http://schemas.openxmlformats.org/drawingml/2006/main" prst="rect">
          <a:avLst/>
        </a:prstGeom>
        <a:solidFill xmlns:a="http://schemas.openxmlformats.org/drawingml/2006/main">
          <a:schemeClr val="bg1">
            <a:lumMod val="65000"/>
            <a:alpha val="14000"/>
          </a:schemeClr>
        </a:solidFill>
        <a:ln xmlns:a="http://schemas.openxmlformats.org/drawingml/2006/main">
          <a:noFill/>
        </a:ln>
        <a:effectLst xmlns:a="http://schemas.openxmlformats.org/drawingml/2006/main"/>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s-CO"/>
        </a:p>
      </cdr:txBody>
    </cdr:sp>
  </cdr:relSizeAnchor>
</c:userShapes>
</file>

<file path=ppt/drawings/drawing3.xml><?xml version="1.0" encoding="utf-8"?>
<c:userShapes xmlns:c="http://schemas.openxmlformats.org/drawingml/2006/chart">
  <cdr:relSizeAnchor xmlns:cdr="http://schemas.openxmlformats.org/drawingml/2006/chartDrawing">
    <cdr:from>
      <cdr:x>0.05855</cdr:x>
      <cdr:y>0.03332</cdr:y>
    </cdr:from>
    <cdr:to>
      <cdr:x>0.96518</cdr:x>
      <cdr:y>0.0919</cdr:y>
    </cdr:to>
    <cdr:sp macro="" textlink="">
      <cdr:nvSpPr>
        <cdr:cNvPr id="5" name="Rectángulo 4">
          <a:extLst xmlns:a="http://schemas.openxmlformats.org/drawingml/2006/main">
            <a:ext uri="{FF2B5EF4-FFF2-40B4-BE49-F238E27FC236}">
              <a16:creationId xmlns:a16="http://schemas.microsoft.com/office/drawing/2014/main" id="{A0190109-F0EA-453C-A67E-383E24F82A64}"/>
            </a:ext>
          </a:extLst>
        </cdr:cNvPr>
        <cdr:cNvSpPr/>
      </cdr:nvSpPr>
      <cdr:spPr>
        <a:xfrm xmlns:a="http://schemas.openxmlformats.org/drawingml/2006/main">
          <a:off x="684139" y="168510"/>
          <a:ext cx="10593882" cy="296284"/>
        </a:xfrm>
        <a:prstGeom xmlns:a="http://schemas.openxmlformats.org/drawingml/2006/main" prst="rect">
          <a:avLst/>
        </a:prstGeom>
        <a:solidFill xmlns:a="http://schemas.openxmlformats.org/drawingml/2006/main">
          <a:schemeClr val="bg1">
            <a:lumMod val="65000"/>
            <a:alpha val="14000"/>
          </a:schemeClr>
        </a:solidFill>
        <a:ln xmlns:a="http://schemas.openxmlformats.org/drawingml/2006/main">
          <a:noFill/>
        </a:ln>
        <a:effectLst xmlns:a="http://schemas.openxmlformats.org/drawingml/2006/main"/>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s-CO"/>
        </a:p>
      </cdr:txBody>
    </cdr:sp>
  </cdr:relSizeAnchor>
</c:userShapes>
</file>

<file path=ppt/drawings/drawing4.xml><?xml version="1.0" encoding="utf-8"?>
<c:userShapes xmlns:c="http://schemas.openxmlformats.org/drawingml/2006/chart">
  <cdr:relSizeAnchor xmlns:cdr="http://schemas.openxmlformats.org/drawingml/2006/chartDrawing">
    <cdr:from>
      <cdr:x>0.00574</cdr:x>
      <cdr:y>0.07777</cdr:y>
    </cdr:from>
    <cdr:to>
      <cdr:x>0.96642</cdr:x>
      <cdr:y>0.14186</cdr:y>
    </cdr:to>
    <cdr:sp macro="" textlink="">
      <cdr:nvSpPr>
        <cdr:cNvPr id="2" name="Rectángulo 1">
          <a:extLst xmlns:a="http://schemas.openxmlformats.org/drawingml/2006/main">
            <a:ext uri="{FF2B5EF4-FFF2-40B4-BE49-F238E27FC236}">
              <a16:creationId xmlns:a16="http://schemas.microsoft.com/office/drawing/2014/main" id="{5FB5D2C9-AEBB-4D7D-A90D-758072196CA8}"/>
            </a:ext>
          </a:extLst>
        </cdr:cNvPr>
        <cdr:cNvSpPr/>
      </cdr:nvSpPr>
      <cdr:spPr>
        <a:xfrm xmlns:a="http://schemas.openxmlformats.org/drawingml/2006/main">
          <a:off x="58014" y="373054"/>
          <a:ext cx="9709667" cy="307423"/>
        </a:xfrm>
        <a:prstGeom xmlns:a="http://schemas.openxmlformats.org/drawingml/2006/main" prst="rect">
          <a:avLst/>
        </a:prstGeom>
        <a:solidFill xmlns:a="http://schemas.openxmlformats.org/drawingml/2006/main">
          <a:schemeClr val="bg1">
            <a:lumMod val="65000"/>
            <a:alpha val="14000"/>
          </a:schemeClr>
        </a:solidFill>
        <a:ln xmlns:a="http://schemas.openxmlformats.org/drawingml/2006/main">
          <a:noFill/>
        </a:ln>
        <a:effectLst xmlns:a="http://schemas.openxmlformats.org/drawingml/2006/main"/>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s-CO"/>
        </a:p>
      </cdr:txBody>
    </cdr:sp>
  </cdr:relSizeAnchor>
</c:userShapes>
</file>

<file path=ppt/drawings/drawing5.xml><?xml version="1.0" encoding="utf-8"?>
<c:userShapes xmlns:c="http://schemas.openxmlformats.org/drawingml/2006/chart">
  <cdr:relSizeAnchor xmlns:cdr="http://schemas.openxmlformats.org/drawingml/2006/chartDrawing">
    <cdr:from>
      <cdr:x>0.47842</cdr:x>
      <cdr:y>0.08144</cdr:y>
    </cdr:from>
    <cdr:to>
      <cdr:x>0.52158</cdr:x>
      <cdr:y>0.08144</cdr:y>
    </cdr:to>
    <cdr:cxnSp macro="">
      <cdr:nvCxnSpPr>
        <cdr:cNvPr id="2" name="Conector recto 1">
          <a:extLst xmlns:a="http://schemas.openxmlformats.org/drawingml/2006/main">
            <a:ext uri="{FF2B5EF4-FFF2-40B4-BE49-F238E27FC236}">
              <a16:creationId xmlns:a16="http://schemas.microsoft.com/office/drawing/2014/main" id="{8B6A3C55-6807-41B8-8230-4E58D81BC26C}"/>
            </a:ext>
          </a:extLst>
        </cdr:cNvPr>
        <cdr:cNvCxnSpPr/>
      </cdr:nvCxnSpPr>
      <cdr:spPr>
        <a:xfrm xmlns:a="http://schemas.openxmlformats.org/drawingml/2006/main">
          <a:off x="5586507" y="287943"/>
          <a:ext cx="503979" cy="0"/>
        </a:xfrm>
        <a:prstGeom xmlns:a="http://schemas.openxmlformats.org/drawingml/2006/main" prst="line">
          <a:avLst/>
        </a:prstGeom>
        <a:ln xmlns:a="http://schemas.openxmlformats.org/drawingml/2006/main" w="3175">
          <a:solidFill>
            <a:schemeClr val="accent2"/>
          </a:solidFill>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0.4006</cdr:x>
      <cdr:y>0.21794</cdr:y>
    </cdr:from>
    <cdr:to>
      <cdr:x>0.44068</cdr:x>
      <cdr:y>0.21794</cdr:y>
    </cdr:to>
    <cdr:cxnSp macro="">
      <cdr:nvCxnSpPr>
        <cdr:cNvPr id="5" name="Conector recto 4">
          <a:extLst xmlns:a="http://schemas.openxmlformats.org/drawingml/2006/main">
            <a:ext uri="{FF2B5EF4-FFF2-40B4-BE49-F238E27FC236}">
              <a16:creationId xmlns:a16="http://schemas.microsoft.com/office/drawing/2014/main" id="{009737E7-1B83-433C-8A0F-2DDEE1B10448}"/>
            </a:ext>
          </a:extLst>
        </cdr:cNvPr>
        <cdr:cNvCxnSpPr/>
      </cdr:nvCxnSpPr>
      <cdr:spPr>
        <a:xfrm xmlns:a="http://schemas.openxmlformats.org/drawingml/2006/main">
          <a:off x="4677748" y="770580"/>
          <a:ext cx="468014" cy="0"/>
        </a:xfrm>
        <a:prstGeom xmlns:a="http://schemas.openxmlformats.org/drawingml/2006/main" prst="line">
          <a:avLst/>
        </a:prstGeom>
        <a:ln xmlns:a="http://schemas.openxmlformats.org/drawingml/2006/main" w="3175">
          <a:solidFill>
            <a:srgbClr val="0070C0"/>
          </a:solidFill>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0.37</cdr:x>
      <cdr:y>0</cdr:y>
    </cdr:from>
    <cdr:to>
      <cdr:x>0.37</cdr:x>
      <cdr:y>0.71966</cdr:y>
    </cdr:to>
    <cdr:cxnSp macro="">
      <cdr:nvCxnSpPr>
        <cdr:cNvPr id="9" name="Conector recto 8">
          <a:extLst xmlns:a="http://schemas.openxmlformats.org/drawingml/2006/main">
            <a:ext uri="{FF2B5EF4-FFF2-40B4-BE49-F238E27FC236}">
              <a16:creationId xmlns:a16="http://schemas.microsoft.com/office/drawing/2014/main" id="{8C54B36E-CE70-4FC7-AB14-5E24B00B7560}"/>
            </a:ext>
          </a:extLst>
        </cdr:cNvPr>
        <cdr:cNvCxnSpPr>
          <a:cxnSpLocks xmlns:a="http://schemas.openxmlformats.org/drawingml/2006/main"/>
        </cdr:cNvCxnSpPr>
      </cdr:nvCxnSpPr>
      <cdr:spPr>
        <a:xfrm xmlns:a="http://schemas.openxmlformats.org/drawingml/2006/main">
          <a:off x="4320475" y="0"/>
          <a:ext cx="0" cy="2544526"/>
        </a:xfrm>
        <a:prstGeom xmlns:a="http://schemas.openxmlformats.org/drawingml/2006/main" prst="line">
          <a:avLst/>
        </a:prstGeom>
        <a:ln xmlns:a="http://schemas.openxmlformats.org/drawingml/2006/main">
          <a:prstDash val="lgDash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1</cdr:x>
      <cdr:y>0.24655</cdr:y>
    </cdr:from>
    <cdr:to>
      <cdr:x>1</cdr:x>
      <cdr:y>1</cdr:y>
    </cdr:to>
    <cdr:cxnSp macro="">
      <cdr:nvCxnSpPr>
        <cdr:cNvPr id="10" name="Conector recto 9">
          <a:extLst xmlns:a="http://schemas.openxmlformats.org/drawingml/2006/main">
            <a:ext uri="{FF2B5EF4-FFF2-40B4-BE49-F238E27FC236}">
              <a16:creationId xmlns:a16="http://schemas.microsoft.com/office/drawing/2014/main" id="{0F38C076-12C6-4823-BDDF-81797E417CB0}"/>
            </a:ext>
          </a:extLst>
        </cdr:cNvPr>
        <cdr:cNvCxnSpPr>
          <a:cxnSpLocks xmlns:a="http://schemas.openxmlformats.org/drawingml/2006/main"/>
        </cdr:cNvCxnSpPr>
      </cdr:nvCxnSpPr>
      <cdr:spPr>
        <a:xfrm xmlns:a="http://schemas.openxmlformats.org/drawingml/2006/main">
          <a:off x="11742164" y="1271120"/>
          <a:ext cx="0" cy="2664000"/>
        </a:xfrm>
        <a:prstGeom xmlns:a="http://schemas.openxmlformats.org/drawingml/2006/main" prst="line">
          <a:avLst/>
        </a:prstGeom>
        <a:ln xmlns:a="http://schemas.openxmlformats.org/drawingml/2006/main">
          <a:prstDash val="lgDashDot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0.36943</cdr:x>
      <cdr:y>0.69765</cdr:y>
    </cdr:from>
    <cdr:to>
      <cdr:x>0.97986</cdr:x>
      <cdr:y>0.69765</cdr:y>
    </cdr:to>
    <cdr:cxnSp macro="">
      <cdr:nvCxnSpPr>
        <cdr:cNvPr id="11" name="Conector recto de flecha 10">
          <a:extLst xmlns:a="http://schemas.openxmlformats.org/drawingml/2006/main">
            <a:ext uri="{FF2B5EF4-FFF2-40B4-BE49-F238E27FC236}">
              <a16:creationId xmlns:a16="http://schemas.microsoft.com/office/drawing/2014/main" id="{5A19AD85-F6F5-4C41-A689-921BC3B0767C}"/>
            </a:ext>
          </a:extLst>
        </cdr:cNvPr>
        <cdr:cNvCxnSpPr>
          <a:cxnSpLocks xmlns:a="http://schemas.openxmlformats.org/drawingml/2006/main"/>
        </cdr:cNvCxnSpPr>
      </cdr:nvCxnSpPr>
      <cdr:spPr>
        <a:xfrm xmlns:a="http://schemas.openxmlformats.org/drawingml/2006/main" flipV="1">
          <a:off x="4313855" y="2466705"/>
          <a:ext cx="7128000" cy="0"/>
        </a:xfrm>
        <a:prstGeom xmlns:a="http://schemas.openxmlformats.org/drawingml/2006/main" prst="straightConnector1">
          <a:avLst/>
        </a:prstGeom>
        <a:ln xmlns:a="http://schemas.openxmlformats.org/drawingml/2006/main">
          <a:prstDash val="lgDashDotDot"/>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0.61051</cdr:x>
      <cdr:y>0.58857</cdr:y>
    </cdr:from>
    <cdr:to>
      <cdr:x>0.81611</cdr:x>
      <cdr:y>0.67562</cdr:y>
    </cdr:to>
    <cdr:sp macro="" textlink="">
      <cdr:nvSpPr>
        <cdr:cNvPr id="12" name="CuadroTexto 21">
          <a:extLst xmlns:a="http://schemas.openxmlformats.org/drawingml/2006/main">
            <a:ext uri="{FF2B5EF4-FFF2-40B4-BE49-F238E27FC236}">
              <a16:creationId xmlns:a16="http://schemas.microsoft.com/office/drawing/2014/main" id="{A05710A5-D743-4048-9166-0788517BD02E}"/>
            </a:ext>
          </a:extLst>
        </cdr:cNvPr>
        <cdr:cNvSpPr txBox="1"/>
      </cdr:nvSpPr>
      <cdr:spPr>
        <a:xfrm xmlns:a="http://schemas.openxmlformats.org/drawingml/2006/main">
          <a:off x="7128941" y="2081018"/>
          <a:ext cx="2400757"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CO" sz="1400" dirty="0">
              <a:solidFill>
                <a:srgbClr val="0070C0"/>
              </a:solidFill>
            </a:rPr>
            <a:t>Periodo de pandemia</a:t>
          </a:r>
        </a:p>
      </cdr:txBody>
    </cdr:sp>
  </cdr:relSizeAnchor>
  <cdr:relSizeAnchor xmlns:cdr="http://schemas.openxmlformats.org/drawingml/2006/chartDrawing">
    <cdr:from>
      <cdr:x>0.97998</cdr:x>
      <cdr:y>0</cdr:y>
    </cdr:from>
    <cdr:to>
      <cdr:x>0.97998</cdr:x>
      <cdr:y>0.71966</cdr:y>
    </cdr:to>
    <cdr:cxnSp macro="">
      <cdr:nvCxnSpPr>
        <cdr:cNvPr id="13" name="Conector recto 12">
          <a:extLst xmlns:a="http://schemas.openxmlformats.org/drawingml/2006/main">
            <a:ext uri="{FF2B5EF4-FFF2-40B4-BE49-F238E27FC236}">
              <a16:creationId xmlns:a16="http://schemas.microsoft.com/office/drawing/2014/main" id="{C39A10BB-D09E-495A-A3D6-E90C129BF76C}"/>
            </a:ext>
          </a:extLst>
        </cdr:cNvPr>
        <cdr:cNvCxnSpPr>
          <a:cxnSpLocks xmlns:a="http://schemas.openxmlformats.org/drawingml/2006/main"/>
        </cdr:cNvCxnSpPr>
      </cdr:nvCxnSpPr>
      <cdr:spPr>
        <a:xfrm xmlns:a="http://schemas.openxmlformats.org/drawingml/2006/main">
          <a:off x="11443175" y="0"/>
          <a:ext cx="0" cy="2544510"/>
        </a:xfrm>
        <a:prstGeom xmlns:a="http://schemas.openxmlformats.org/drawingml/2006/main" prst="line">
          <a:avLst/>
        </a:prstGeom>
        <a:ln xmlns:a="http://schemas.openxmlformats.org/drawingml/2006/main">
          <a:prstDash val="lgDash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0.3723</cdr:x>
      <cdr:y>0.0206</cdr:y>
    </cdr:from>
    <cdr:to>
      <cdr:x>0.3723</cdr:x>
      <cdr:y>0.67572</cdr:y>
    </cdr:to>
    <cdr:cxnSp macro="">
      <cdr:nvCxnSpPr>
        <cdr:cNvPr id="2" name="Conector recto 1">
          <a:extLst xmlns:a="http://schemas.openxmlformats.org/drawingml/2006/main">
            <a:ext uri="{FF2B5EF4-FFF2-40B4-BE49-F238E27FC236}">
              <a16:creationId xmlns:a16="http://schemas.microsoft.com/office/drawing/2014/main" id="{778271FC-5276-4458-817C-BA29F402FBE1}"/>
            </a:ext>
          </a:extLst>
        </cdr:cNvPr>
        <cdr:cNvCxnSpPr>
          <a:cxnSpLocks xmlns:a="http://schemas.openxmlformats.org/drawingml/2006/main"/>
        </cdr:cNvCxnSpPr>
      </cdr:nvCxnSpPr>
      <cdr:spPr>
        <a:xfrm xmlns:a="http://schemas.openxmlformats.org/drawingml/2006/main">
          <a:off x="4363054" y="84201"/>
          <a:ext cx="0" cy="2677807"/>
        </a:xfrm>
        <a:prstGeom xmlns:a="http://schemas.openxmlformats.org/drawingml/2006/main" prst="line">
          <a:avLst/>
        </a:prstGeom>
        <a:ln xmlns:a="http://schemas.openxmlformats.org/drawingml/2006/main">
          <a:prstDash val="lgDashDot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0.62393</cdr:x>
      <cdr:y>0.56328</cdr:y>
    </cdr:from>
    <cdr:to>
      <cdr:x>0.82879</cdr:x>
      <cdr:y>0.63857</cdr:y>
    </cdr:to>
    <cdr:sp macro="" textlink="">
      <cdr:nvSpPr>
        <cdr:cNvPr id="3" name="CuadroTexto 16">
          <a:extLst xmlns:a="http://schemas.openxmlformats.org/drawingml/2006/main">
            <a:ext uri="{FF2B5EF4-FFF2-40B4-BE49-F238E27FC236}">
              <a16:creationId xmlns:a16="http://schemas.microsoft.com/office/drawing/2014/main" id="{C6B9517C-D155-49A5-B6B6-FB89EBDFBD95}"/>
            </a:ext>
          </a:extLst>
        </cdr:cNvPr>
        <cdr:cNvSpPr txBox="1"/>
      </cdr:nvSpPr>
      <cdr:spPr>
        <a:xfrm xmlns:a="http://schemas.openxmlformats.org/drawingml/2006/main">
          <a:off x="7311895" y="2302400"/>
          <a:ext cx="2400757"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CO" sz="1400" dirty="0">
              <a:solidFill>
                <a:srgbClr val="0070C0"/>
              </a:solidFill>
            </a:rPr>
            <a:t>Periodo de pandemia</a:t>
          </a:r>
        </a:p>
      </cdr:txBody>
    </cdr:sp>
  </cdr:relSizeAnchor>
  <cdr:relSizeAnchor xmlns:cdr="http://schemas.openxmlformats.org/drawingml/2006/chartDrawing">
    <cdr:from>
      <cdr:x>0.37156</cdr:x>
      <cdr:y>0.64586</cdr:y>
    </cdr:from>
    <cdr:to>
      <cdr:x>0.98595</cdr:x>
      <cdr:y>0.64586</cdr:y>
    </cdr:to>
    <cdr:cxnSp macro="">
      <cdr:nvCxnSpPr>
        <cdr:cNvPr id="4" name="Conector recto de flecha 3">
          <a:extLst xmlns:a="http://schemas.openxmlformats.org/drawingml/2006/main">
            <a:ext uri="{FF2B5EF4-FFF2-40B4-BE49-F238E27FC236}">
              <a16:creationId xmlns:a16="http://schemas.microsoft.com/office/drawing/2014/main" id="{41479F23-0233-4053-9EBC-FF0DA0C43FF1}"/>
            </a:ext>
          </a:extLst>
        </cdr:cNvPr>
        <cdr:cNvCxnSpPr>
          <a:cxnSpLocks xmlns:a="http://schemas.openxmlformats.org/drawingml/2006/main"/>
        </cdr:cNvCxnSpPr>
      </cdr:nvCxnSpPr>
      <cdr:spPr>
        <a:xfrm xmlns:a="http://schemas.openxmlformats.org/drawingml/2006/main">
          <a:off x="4354324" y="2639956"/>
          <a:ext cx="7200000" cy="0"/>
        </a:xfrm>
        <a:prstGeom xmlns:a="http://schemas.openxmlformats.org/drawingml/2006/main" prst="straightConnector1">
          <a:avLst/>
        </a:prstGeom>
        <a:ln xmlns:a="http://schemas.openxmlformats.org/drawingml/2006/main">
          <a:prstDash val="lgDashDotDot"/>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0.987</cdr:x>
      <cdr:y>0.01894</cdr:y>
    </cdr:from>
    <cdr:to>
      <cdr:x>0.987</cdr:x>
      <cdr:y>0.67406</cdr:y>
    </cdr:to>
    <cdr:cxnSp macro="">
      <cdr:nvCxnSpPr>
        <cdr:cNvPr id="6" name="Conector recto 5">
          <a:extLst xmlns:a="http://schemas.openxmlformats.org/drawingml/2006/main">
            <a:ext uri="{FF2B5EF4-FFF2-40B4-BE49-F238E27FC236}">
              <a16:creationId xmlns:a16="http://schemas.microsoft.com/office/drawing/2014/main" id="{DE872944-2E62-4915-8393-11F3A866FC84}"/>
            </a:ext>
          </a:extLst>
        </cdr:cNvPr>
        <cdr:cNvCxnSpPr>
          <a:cxnSpLocks xmlns:a="http://schemas.openxmlformats.org/drawingml/2006/main"/>
        </cdr:cNvCxnSpPr>
      </cdr:nvCxnSpPr>
      <cdr:spPr>
        <a:xfrm xmlns:a="http://schemas.openxmlformats.org/drawingml/2006/main">
          <a:off x="11566714" y="77417"/>
          <a:ext cx="0" cy="2677807"/>
        </a:xfrm>
        <a:prstGeom xmlns:a="http://schemas.openxmlformats.org/drawingml/2006/main" prst="line">
          <a:avLst/>
        </a:prstGeom>
        <a:ln xmlns:a="http://schemas.openxmlformats.org/drawingml/2006/main">
          <a:prstDash val="lgDashDot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F08BD4-7D12-41EE-B6F2-011DE6E9A97D}" type="datetimeFigureOut">
              <a:rPr lang="es-CO" smtClean="0"/>
              <a:pPr/>
              <a:t>30/09/2021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F1DC31-9DF6-4E87-BB41-49CE280BEA01}" type="slidenum">
              <a:rPr lang="es-CO" smtClean="0"/>
              <a:pPr/>
              <a:t>‹Nº›</a:t>
            </a:fld>
            <a:endParaRPr lang="es-CO"/>
          </a:p>
        </p:txBody>
      </p:sp>
    </p:spTree>
    <p:extLst>
      <p:ext uri="{BB962C8B-B14F-4D97-AF65-F5344CB8AC3E}">
        <p14:creationId xmlns:p14="http://schemas.microsoft.com/office/powerpoint/2010/main" val="3617303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FF1DC31-9DF6-4E87-BB41-49CE280BEA01}" type="slidenum">
              <a:rPr lang="es-CO" smtClean="0"/>
              <a:pPr/>
              <a:t>1</a:t>
            </a:fld>
            <a:endParaRPr lang="es-CO"/>
          </a:p>
        </p:txBody>
      </p:sp>
    </p:spTree>
    <p:extLst>
      <p:ext uri="{BB962C8B-B14F-4D97-AF65-F5344CB8AC3E}">
        <p14:creationId xmlns:p14="http://schemas.microsoft.com/office/powerpoint/2010/main" val="3863427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10</a:t>
            </a:fld>
            <a:endParaRPr lang="es-ES"/>
          </a:p>
        </p:txBody>
      </p:sp>
    </p:spTree>
    <p:extLst>
      <p:ext uri="{BB962C8B-B14F-4D97-AF65-F5344CB8AC3E}">
        <p14:creationId xmlns:p14="http://schemas.microsoft.com/office/powerpoint/2010/main" val="7889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11</a:t>
            </a:fld>
            <a:endParaRPr lang="es-ES"/>
          </a:p>
        </p:txBody>
      </p:sp>
    </p:spTree>
    <p:extLst>
      <p:ext uri="{BB962C8B-B14F-4D97-AF65-F5344CB8AC3E}">
        <p14:creationId xmlns:p14="http://schemas.microsoft.com/office/powerpoint/2010/main" val="39418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FF1DC31-9DF6-4E87-BB41-49CE280BEA01}" type="slidenum">
              <a:rPr lang="es-CO" smtClean="0"/>
              <a:pPr/>
              <a:t>12</a:t>
            </a:fld>
            <a:endParaRPr lang="es-CO"/>
          </a:p>
        </p:txBody>
      </p:sp>
    </p:spTree>
    <p:extLst>
      <p:ext uri="{BB962C8B-B14F-4D97-AF65-F5344CB8AC3E}">
        <p14:creationId xmlns:p14="http://schemas.microsoft.com/office/powerpoint/2010/main" val="1145686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13</a:t>
            </a:fld>
            <a:endParaRPr lang="es-ES"/>
          </a:p>
        </p:txBody>
      </p:sp>
    </p:spTree>
    <p:extLst>
      <p:ext uri="{BB962C8B-B14F-4D97-AF65-F5344CB8AC3E}">
        <p14:creationId xmlns:p14="http://schemas.microsoft.com/office/powerpoint/2010/main" val="1422440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14</a:t>
            </a:fld>
            <a:endParaRPr lang="es-ES"/>
          </a:p>
        </p:txBody>
      </p:sp>
    </p:spTree>
    <p:extLst>
      <p:ext uri="{BB962C8B-B14F-4D97-AF65-F5344CB8AC3E}">
        <p14:creationId xmlns:p14="http://schemas.microsoft.com/office/powerpoint/2010/main" val="1618127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15</a:t>
            </a:fld>
            <a:endParaRPr lang="es-ES"/>
          </a:p>
        </p:txBody>
      </p:sp>
    </p:spTree>
    <p:extLst>
      <p:ext uri="{BB962C8B-B14F-4D97-AF65-F5344CB8AC3E}">
        <p14:creationId xmlns:p14="http://schemas.microsoft.com/office/powerpoint/2010/main" val="1852231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CFF1DC31-9DF6-4E87-BB41-49CE280BEA01}" type="slidenum">
              <a:rPr lang="es-CO" smtClean="0"/>
              <a:pPr/>
              <a:t>16</a:t>
            </a:fld>
            <a:endParaRPr lang="es-CO"/>
          </a:p>
        </p:txBody>
      </p:sp>
    </p:spTree>
    <p:extLst>
      <p:ext uri="{BB962C8B-B14F-4D97-AF65-F5344CB8AC3E}">
        <p14:creationId xmlns:p14="http://schemas.microsoft.com/office/powerpoint/2010/main" val="1961851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2</a:t>
            </a:fld>
            <a:endParaRPr lang="es-ES"/>
          </a:p>
        </p:txBody>
      </p:sp>
    </p:spTree>
    <p:extLst>
      <p:ext uri="{BB962C8B-B14F-4D97-AF65-F5344CB8AC3E}">
        <p14:creationId xmlns:p14="http://schemas.microsoft.com/office/powerpoint/2010/main" val="4131566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3</a:t>
            </a:fld>
            <a:endParaRPr lang="es-ES"/>
          </a:p>
        </p:txBody>
      </p:sp>
    </p:spTree>
    <p:extLst>
      <p:ext uri="{BB962C8B-B14F-4D97-AF65-F5344CB8AC3E}">
        <p14:creationId xmlns:p14="http://schemas.microsoft.com/office/powerpoint/2010/main" val="1675085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4</a:t>
            </a:fld>
            <a:endParaRPr lang="es-ES"/>
          </a:p>
        </p:txBody>
      </p:sp>
    </p:spTree>
    <p:extLst>
      <p:ext uri="{BB962C8B-B14F-4D97-AF65-F5344CB8AC3E}">
        <p14:creationId xmlns:p14="http://schemas.microsoft.com/office/powerpoint/2010/main" val="2909245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5</a:t>
            </a:fld>
            <a:endParaRPr lang="es-ES"/>
          </a:p>
        </p:txBody>
      </p:sp>
    </p:spTree>
    <p:extLst>
      <p:ext uri="{BB962C8B-B14F-4D97-AF65-F5344CB8AC3E}">
        <p14:creationId xmlns:p14="http://schemas.microsoft.com/office/powerpoint/2010/main" val="3310962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6</a:t>
            </a:fld>
            <a:endParaRPr lang="es-ES"/>
          </a:p>
        </p:txBody>
      </p:sp>
    </p:spTree>
    <p:extLst>
      <p:ext uri="{BB962C8B-B14F-4D97-AF65-F5344CB8AC3E}">
        <p14:creationId xmlns:p14="http://schemas.microsoft.com/office/powerpoint/2010/main" val="2849296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7</a:t>
            </a:fld>
            <a:endParaRPr lang="es-ES"/>
          </a:p>
        </p:txBody>
      </p:sp>
    </p:spTree>
    <p:extLst>
      <p:ext uri="{BB962C8B-B14F-4D97-AF65-F5344CB8AC3E}">
        <p14:creationId xmlns:p14="http://schemas.microsoft.com/office/powerpoint/2010/main" val="3022476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8</a:t>
            </a:fld>
            <a:endParaRPr lang="es-ES"/>
          </a:p>
        </p:txBody>
      </p:sp>
    </p:spTree>
    <p:extLst>
      <p:ext uri="{BB962C8B-B14F-4D97-AF65-F5344CB8AC3E}">
        <p14:creationId xmlns:p14="http://schemas.microsoft.com/office/powerpoint/2010/main" val="3962990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9</a:t>
            </a:fld>
            <a:endParaRPr lang="es-ES"/>
          </a:p>
        </p:txBody>
      </p:sp>
    </p:spTree>
    <p:extLst>
      <p:ext uri="{BB962C8B-B14F-4D97-AF65-F5344CB8AC3E}">
        <p14:creationId xmlns:p14="http://schemas.microsoft.com/office/powerpoint/2010/main" val="1177795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DFF54713-5269-4F50-8B2F-CA7ED317C641}" type="datetimeFigureOut">
              <a:rPr lang="en-US" smtClean="0"/>
              <a:pPr/>
              <a:t>9/30/2021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2714523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DFF54713-5269-4F50-8B2F-CA7ED317C641}" type="datetimeFigureOut">
              <a:rPr lang="en-US" smtClean="0"/>
              <a:pPr/>
              <a:t>9/30/2021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1598193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DFF54713-5269-4F50-8B2F-CA7ED317C641}" type="datetimeFigureOut">
              <a:rPr lang="en-US" smtClean="0"/>
              <a:pPr/>
              <a:t>9/30/2021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1121003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Haga clic para modificar el estilo de título del patrón</a:t>
            </a:r>
            <a:endParaRPr lang="en-US" dirty="0"/>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DFF54713-5269-4F50-8B2F-CA7ED317C641}" type="datetimeFigureOut">
              <a:rPr lang="en-US" smtClean="0"/>
              <a:pPr/>
              <a:t>9/30/2021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1990060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dirty="0"/>
              <a:t>Haga clic para modificar el estilo de título del patrón</a:t>
            </a:r>
            <a:endParaRPr lang="en-US" dirty="0"/>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DFF54713-5269-4F50-8B2F-CA7ED317C641}" type="datetimeFigureOut">
              <a:rPr lang="en-US" smtClean="0"/>
              <a:pPr/>
              <a:t>9/30/2021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4238766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DFF54713-5269-4F50-8B2F-CA7ED317C641}" type="datetimeFigureOut">
              <a:rPr lang="en-US" smtClean="0"/>
              <a:pPr/>
              <a:t>9/30/2021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3630475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DFF54713-5269-4F50-8B2F-CA7ED317C641}" type="datetimeFigureOut">
              <a:rPr lang="en-US" smtClean="0"/>
              <a:pPr/>
              <a:t>9/30/2021</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2314593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DFF54713-5269-4F50-8B2F-CA7ED317C641}" type="datetimeFigureOut">
              <a:rPr lang="en-US" smtClean="0"/>
              <a:pPr/>
              <a:t>9/30/2021</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1818787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FF54713-5269-4F50-8B2F-CA7ED317C641}" type="datetimeFigureOut">
              <a:rPr lang="en-US" smtClean="0"/>
              <a:pPr/>
              <a:t>9/30/2021</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734089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DFF54713-5269-4F50-8B2F-CA7ED317C641}" type="datetimeFigureOut">
              <a:rPr lang="en-US" smtClean="0"/>
              <a:pPr/>
              <a:t>9/30/2021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3190429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DFF54713-5269-4F50-8B2F-CA7ED317C641}" type="datetimeFigureOut">
              <a:rPr lang="en-US" smtClean="0"/>
              <a:pPr/>
              <a:t>9/30/2021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1813416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n-US" dirty="0"/>
          </a:p>
        </p:txBody>
      </p:sp>
      <p:sp>
        <p:nvSpPr>
          <p:cNvPr id="3" name="Marcador de texto 2"/>
          <p:cNvSpPr>
            <a:spLocks noGrp="1"/>
          </p:cNvSpPr>
          <p:nvPr>
            <p:ph type="body" idx="1"/>
          </p:nvPr>
        </p:nvSpPr>
        <p:spPr>
          <a:xfrm>
            <a:off x="838200" y="1825625"/>
            <a:ext cx="10515600" cy="4123762"/>
          </a:xfrm>
          <a:prstGeom prst="rect">
            <a:avLst/>
          </a:prstGeom>
        </p:spPr>
        <p:txBody>
          <a:bodyPr vert="horz" lIns="91440" tIns="45720" rIns="91440" bIns="45720" rtlCol="0">
            <a:normAutofit/>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Marcador de fecha 3"/>
          <p:cNvSpPr>
            <a:spLocks noGrp="1"/>
          </p:cNvSpPr>
          <p:nvPr>
            <p:ph type="dt" sz="half" idx="2"/>
          </p:nvPr>
        </p:nvSpPr>
        <p:spPr>
          <a:xfrm>
            <a:off x="838200" y="64836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54713-5269-4F50-8B2F-CA7ED317C641}" type="datetimeFigureOut">
              <a:rPr lang="en-US" smtClean="0"/>
              <a:pPr/>
              <a:t>9/30/2021</a:t>
            </a:fld>
            <a:endParaRPr lang="en-US"/>
          </a:p>
        </p:txBody>
      </p:sp>
      <p:sp>
        <p:nvSpPr>
          <p:cNvPr id="5" name="Marcador de pie de página 4"/>
          <p:cNvSpPr>
            <a:spLocks noGrp="1"/>
          </p:cNvSpPr>
          <p:nvPr>
            <p:ph type="ftr" sz="quarter" idx="3"/>
          </p:nvPr>
        </p:nvSpPr>
        <p:spPr>
          <a:xfrm>
            <a:off x="4038600" y="64836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4836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BFF117-CA8F-4489-8F53-44BE72E1A5B7}" type="slidenum">
              <a:rPr lang="en-US" smtClean="0"/>
              <a:pPr/>
              <a:t>‹Nº›</a:t>
            </a:fld>
            <a:endParaRPr lang="en-US"/>
          </a:p>
        </p:txBody>
      </p:sp>
    </p:spTree>
    <p:extLst>
      <p:ext uri="{BB962C8B-B14F-4D97-AF65-F5344CB8AC3E}">
        <p14:creationId xmlns:p14="http://schemas.microsoft.com/office/powerpoint/2010/main" val="3990497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2800" b="0" kern="1200">
          <a:solidFill>
            <a:schemeClr val="accent1">
              <a:lumMod val="50000"/>
            </a:schemeClr>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8405" y="2414575"/>
            <a:ext cx="6087595" cy="2185214"/>
          </a:xfrm>
          <a:prstGeom prst="rect">
            <a:avLst/>
          </a:prstGeom>
          <a:noFill/>
        </p:spPr>
        <p:txBody>
          <a:bodyPr wrap="square" rtlCol="0">
            <a:spAutoFit/>
          </a:bodyPr>
          <a:lstStyle/>
          <a:p>
            <a:r>
              <a:rPr lang="es-ES" sz="3200" dirty="0">
                <a:solidFill>
                  <a:prstClr val="white"/>
                </a:solidFill>
                <a:latin typeface="Arial Black" panose="020B0A04020102020204" pitchFamily="34" charset="0"/>
              </a:rPr>
              <a:t>Mercado laboral</a:t>
            </a:r>
            <a:br>
              <a:rPr lang="es-ES" sz="3200" dirty="0">
                <a:solidFill>
                  <a:prstClr val="white"/>
                </a:solidFill>
                <a:latin typeface="Arial Black" panose="020B0A04020102020204" pitchFamily="34" charset="0"/>
              </a:rPr>
            </a:br>
            <a:endParaRPr lang="es-ES" sz="3200" dirty="0">
              <a:solidFill>
                <a:prstClr val="white"/>
              </a:solidFill>
              <a:latin typeface="Arial Black" panose="020B0A04020102020204" pitchFamily="34" charset="0"/>
            </a:endParaRPr>
          </a:p>
          <a:p>
            <a:r>
              <a:rPr lang="es-ES" sz="2400" dirty="0">
                <a:solidFill>
                  <a:prstClr val="white"/>
                </a:solidFill>
                <a:latin typeface="Arial Black" panose="020B0A04020102020204" pitchFamily="34" charset="0"/>
              </a:rPr>
              <a:t>Agosto de 2021</a:t>
            </a:r>
          </a:p>
          <a:p>
            <a:r>
              <a:rPr lang="es-ES" sz="2400" dirty="0">
                <a:solidFill>
                  <a:prstClr val="white"/>
                </a:solidFill>
                <a:latin typeface="Arial Black" panose="020B0A04020102020204" pitchFamily="34" charset="0"/>
              </a:rPr>
              <a:t>Trimestre móvil </a:t>
            </a:r>
          </a:p>
          <a:p>
            <a:r>
              <a:rPr lang="es-ES" sz="2400" dirty="0">
                <a:solidFill>
                  <a:prstClr val="white"/>
                </a:solidFill>
                <a:latin typeface="Arial Black" panose="020B0A04020102020204" pitchFamily="34" charset="0"/>
              </a:rPr>
              <a:t>junio 2021 – agosto 2021</a:t>
            </a:r>
            <a:endParaRPr lang="es-ES" sz="3200" dirty="0">
              <a:solidFill>
                <a:prstClr val="white"/>
              </a:solidFill>
              <a:latin typeface="Arial Black" panose="020B0A04020102020204" pitchFamily="34" charset="0"/>
            </a:endParaRPr>
          </a:p>
        </p:txBody>
      </p:sp>
      <p:sp>
        <p:nvSpPr>
          <p:cNvPr id="6" name="CuadroTexto 5"/>
          <p:cNvSpPr txBox="1"/>
          <p:nvPr/>
        </p:nvSpPr>
        <p:spPr>
          <a:xfrm>
            <a:off x="0" y="5742075"/>
            <a:ext cx="6016336" cy="1015663"/>
          </a:xfrm>
          <a:prstGeom prst="rect">
            <a:avLst/>
          </a:prstGeom>
          <a:noFill/>
        </p:spPr>
        <p:txBody>
          <a:bodyPr wrap="square" rtlCol="0">
            <a:spAutoFit/>
          </a:bodyPr>
          <a:lstStyle/>
          <a:p>
            <a:r>
              <a:rPr lang="es-CO" sz="2400" b="1" dirty="0">
                <a:solidFill>
                  <a:prstClr val="white"/>
                </a:solidFill>
                <a:latin typeface="Arial" panose="020B0604020202020204" pitchFamily="34" charset="0"/>
                <a:cs typeface="Arial" panose="020B0604020202020204" pitchFamily="34" charset="0"/>
              </a:rPr>
              <a:t>UPRA</a:t>
            </a:r>
          </a:p>
          <a:p>
            <a:r>
              <a:rPr lang="es-CO" dirty="0">
                <a:solidFill>
                  <a:prstClr val="white"/>
                </a:solidFill>
                <a:latin typeface="Arial" panose="020B0604020202020204" pitchFamily="34" charset="0"/>
                <a:cs typeface="Arial" panose="020B0604020202020204" pitchFamily="34" charset="0"/>
              </a:rPr>
              <a:t>Unidad de Planificación Rural Agropecuaria</a:t>
            </a:r>
          </a:p>
          <a:p>
            <a:r>
              <a:rPr lang="es-CO" dirty="0">
                <a:solidFill>
                  <a:prstClr val="white"/>
                </a:solidFill>
                <a:latin typeface="Arial" panose="020B0604020202020204" pitchFamily="34" charset="0"/>
                <a:cs typeface="Arial" panose="020B0604020202020204" pitchFamily="34" charset="0"/>
              </a:rPr>
              <a:t>30 de septiembre de 2021</a:t>
            </a:r>
          </a:p>
        </p:txBody>
      </p:sp>
    </p:spTree>
    <p:extLst>
      <p:ext uri="{BB962C8B-B14F-4D97-AF65-F5344CB8AC3E}">
        <p14:creationId xmlns:p14="http://schemas.microsoft.com/office/powerpoint/2010/main" val="3489943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39859359-D35B-3B4A-9B7A-4F41EF0AFBA5}"/>
              </a:ext>
            </a:extLst>
          </p:cNvPr>
          <p:cNvSpPr txBox="1"/>
          <p:nvPr/>
        </p:nvSpPr>
        <p:spPr>
          <a:xfrm>
            <a:off x="415636" y="350972"/>
            <a:ext cx="11438313" cy="1200329"/>
          </a:xfrm>
          <a:prstGeom prst="rect">
            <a:avLst/>
          </a:prstGeom>
          <a:noFill/>
        </p:spPr>
        <p:txBody>
          <a:bodyPr wrap="square" rtlCol="0">
            <a:spAutoFit/>
          </a:bodyPr>
          <a:lstStyle/>
          <a:p>
            <a:pPr algn="ctr"/>
            <a:r>
              <a:rPr lang="es-ES" sz="2400" b="1" dirty="0">
                <a:solidFill>
                  <a:srgbClr val="395F9B"/>
                </a:solidFill>
                <a:latin typeface="+mj-lt"/>
              </a:rPr>
              <a:t>Distribución porcentual , variación y contribución  a la variación de la población ocupada según ramas de actividad centro poblados y rural disperso trimestre móvil </a:t>
            </a:r>
            <a:r>
              <a:rPr lang="es-MX" altLang="es-CO" sz="2400" b="1" dirty="0">
                <a:solidFill>
                  <a:srgbClr val="395F9B"/>
                </a:solidFill>
                <a:latin typeface="+mn-lt"/>
                <a:ea typeface="+mn-ea"/>
                <a:cs typeface="+mn-cs"/>
              </a:rPr>
              <a:t>junio – agosto (2020-2021)</a:t>
            </a:r>
            <a:endParaRPr lang="es-ES" sz="2400" b="1" dirty="0">
              <a:solidFill>
                <a:srgbClr val="395F9B"/>
              </a:solidFill>
              <a:latin typeface="+mj-lt"/>
            </a:endParaRPr>
          </a:p>
        </p:txBody>
      </p:sp>
      <p:sp>
        <p:nvSpPr>
          <p:cNvPr id="6" name="CuadroTexto 15">
            <a:extLst>
              <a:ext uri="{FF2B5EF4-FFF2-40B4-BE49-F238E27FC236}">
                <a16:creationId xmlns:a16="http://schemas.microsoft.com/office/drawing/2014/main" id="{A0CB9DF1-0BDF-42EC-99D5-D4947271288C}"/>
              </a:ext>
            </a:extLst>
          </p:cNvPr>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Rectángulo 9">
            <a:extLst>
              <a:ext uri="{FF2B5EF4-FFF2-40B4-BE49-F238E27FC236}">
                <a16:creationId xmlns:a16="http://schemas.microsoft.com/office/drawing/2014/main" id="{34B55B63-7CDD-475B-AF08-2464AFC67591}"/>
              </a:ext>
            </a:extLst>
          </p:cNvPr>
          <p:cNvSpPr/>
          <p:nvPr/>
        </p:nvSpPr>
        <p:spPr>
          <a:xfrm>
            <a:off x="2206172" y="5718970"/>
            <a:ext cx="9972460" cy="1200329"/>
          </a:xfrm>
          <a:prstGeom prst="rect">
            <a:avLst/>
          </a:prstGeom>
        </p:spPr>
        <p:txBody>
          <a:bodyPr wrap="square">
            <a:spAutoFit/>
          </a:bodyPr>
          <a:lstStyle/>
          <a:p>
            <a:pPr algn="just"/>
            <a:r>
              <a:rPr lang="es-ES" dirty="0">
                <a:solidFill>
                  <a:srgbClr val="395F9B"/>
                </a:solidFill>
                <a:ea typeface="Calibri" panose="020F0502020204030204" pitchFamily="34" charset="0"/>
                <a:cs typeface="Arial" panose="020B0604020202020204" pitchFamily="34" charset="0"/>
              </a:rPr>
              <a:t>La actividad económica con la </a:t>
            </a:r>
            <a:r>
              <a:rPr lang="es-ES" b="1" dirty="0">
                <a:solidFill>
                  <a:srgbClr val="395F9B"/>
                </a:solidFill>
                <a:ea typeface="Calibri" panose="020F0502020204030204" pitchFamily="34" charset="0"/>
                <a:cs typeface="Arial" panose="020B0604020202020204" pitchFamily="34" charset="0"/>
              </a:rPr>
              <a:t>mayor participación en la generación de empleo en el campo, fue la agricultura, ganadería, caza, silvicultura y pesca con el 62,6%, </a:t>
            </a:r>
            <a:r>
              <a:rPr lang="es-ES" dirty="0">
                <a:solidFill>
                  <a:srgbClr val="395F9B"/>
                </a:solidFill>
                <a:ea typeface="Calibri" panose="020F0502020204030204" pitchFamily="34" charset="0"/>
                <a:cs typeface="Arial" panose="020B0604020202020204" pitchFamily="34" charset="0"/>
              </a:rPr>
              <a:t>quien presentó un crecimiento de 1,3% respecto al mismo periodo del año anterior y una </a:t>
            </a:r>
            <a:r>
              <a:rPr lang="es-ES" b="1" dirty="0">
                <a:solidFill>
                  <a:srgbClr val="395F9B"/>
                </a:solidFill>
                <a:ea typeface="Calibri" panose="020F0502020204030204" pitchFamily="34" charset="0"/>
                <a:cs typeface="Arial" panose="020B0604020202020204" pitchFamily="34" charset="0"/>
              </a:rPr>
              <a:t>contribución de 1,3 puntos porcentuales</a:t>
            </a:r>
            <a:r>
              <a:rPr lang="es-ES" dirty="0">
                <a:solidFill>
                  <a:srgbClr val="395F9B"/>
                </a:solidFill>
                <a:ea typeface="Calibri" panose="020F0502020204030204" pitchFamily="34" charset="0"/>
                <a:cs typeface="Arial" panose="020B0604020202020204" pitchFamily="34" charset="0"/>
              </a:rPr>
              <a:t>.</a:t>
            </a:r>
          </a:p>
        </p:txBody>
      </p:sp>
      <p:sp>
        <p:nvSpPr>
          <p:cNvPr id="12" name="Rectángulo 11">
            <a:extLst>
              <a:ext uri="{FF2B5EF4-FFF2-40B4-BE49-F238E27FC236}">
                <a16:creationId xmlns:a16="http://schemas.microsoft.com/office/drawing/2014/main" id="{559DE9EF-B01F-4DE5-9DAD-826A6F56C32A}"/>
              </a:ext>
            </a:extLst>
          </p:cNvPr>
          <p:cNvSpPr/>
          <p:nvPr/>
        </p:nvSpPr>
        <p:spPr>
          <a:xfrm>
            <a:off x="13368" y="6628732"/>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a:t>
            </a:r>
            <a:endParaRPr lang="es-CO" sz="800" dirty="0">
              <a:solidFill>
                <a:srgbClr val="395F9B"/>
              </a:solidFill>
              <a:effectLst/>
              <a:ea typeface="Calibri" panose="020F0502020204030204" pitchFamily="34" charset="0"/>
              <a:cs typeface="Arial" panose="020B0604020202020204" pitchFamily="34" charset="0"/>
            </a:endParaRPr>
          </a:p>
        </p:txBody>
      </p:sp>
      <p:graphicFrame>
        <p:nvGraphicFramePr>
          <p:cNvPr id="2" name="Tabla 1">
            <a:extLst>
              <a:ext uri="{FF2B5EF4-FFF2-40B4-BE49-F238E27FC236}">
                <a16:creationId xmlns:a16="http://schemas.microsoft.com/office/drawing/2014/main" id="{8103A851-ED29-4DCD-BED5-9C71799842CD}"/>
              </a:ext>
            </a:extLst>
          </p:cNvPr>
          <p:cNvGraphicFramePr>
            <a:graphicFrameLocks noGrp="1"/>
          </p:cNvGraphicFramePr>
          <p:nvPr>
            <p:extLst>
              <p:ext uri="{D42A27DB-BD31-4B8C-83A1-F6EECF244321}">
                <p14:modId xmlns:p14="http://schemas.microsoft.com/office/powerpoint/2010/main" val="2667092337"/>
              </p:ext>
            </p:extLst>
          </p:nvPr>
        </p:nvGraphicFramePr>
        <p:xfrm>
          <a:off x="98863" y="1544839"/>
          <a:ext cx="11717107" cy="3953385"/>
        </p:xfrm>
        <a:graphic>
          <a:graphicData uri="http://schemas.openxmlformats.org/drawingml/2006/table">
            <a:tbl>
              <a:tblPr>
                <a:tableStyleId>{2D5ABB26-0587-4C30-8999-92F81FD0307C}</a:tableStyleId>
              </a:tblPr>
              <a:tblGrid>
                <a:gridCol w="6480000">
                  <a:extLst>
                    <a:ext uri="{9D8B030D-6E8A-4147-A177-3AD203B41FA5}">
                      <a16:colId xmlns:a16="http://schemas.microsoft.com/office/drawing/2014/main" val="189227951"/>
                    </a:ext>
                  </a:extLst>
                </a:gridCol>
                <a:gridCol w="901946">
                  <a:extLst>
                    <a:ext uri="{9D8B030D-6E8A-4147-A177-3AD203B41FA5}">
                      <a16:colId xmlns:a16="http://schemas.microsoft.com/office/drawing/2014/main" val="4223561760"/>
                    </a:ext>
                  </a:extLst>
                </a:gridCol>
                <a:gridCol w="901946">
                  <a:extLst>
                    <a:ext uri="{9D8B030D-6E8A-4147-A177-3AD203B41FA5}">
                      <a16:colId xmlns:a16="http://schemas.microsoft.com/office/drawing/2014/main" val="4164489013"/>
                    </a:ext>
                  </a:extLst>
                </a:gridCol>
                <a:gridCol w="803685">
                  <a:extLst>
                    <a:ext uri="{9D8B030D-6E8A-4147-A177-3AD203B41FA5}">
                      <a16:colId xmlns:a16="http://schemas.microsoft.com/office/drawing/2014/main" val="3495393162"/>
                    </a:ext>
                  </a:extLst>
                </a:gridCol>
                <a:gridCol w="901946">
                  <a:extLst>
                    <a:ext uri="{9D8B030D-6E8A-4147-A177-3AD203B41FA5}">
                      <a16:colId xmlns:a16="http://schemas.microsoft.com/office/drawing/2014/main" val="2206405447"/>
                    </a:ext>
                  </a:extLst>
                </a:gridCol>
                <a:gridCol w="901946">
                  <a:extLst>
                    <a:ext uri="{9D8B030D-6E8A-4147-A177-3AD203B41FA5}">
                      <a16:colId xmlns:a16="http://schemas.microsoft.com/office/drawing/2014/main" val="3214949123"/>
                    </a:ext>
                  </a:extLst>
                </a:gridCol>
                <a:gridCol w="825638">
                  <a:extLst>
                    <a:ext uri="{9D8B030D-6E8A-4147-A177-3AD203B41FA5}">
                      <a16:colId xmlns:a16="http://schemas.microsoft.com/office/drawing/2014/main" val="855868113"/>
                    </a:ext>
                  </a:extLst>
                </a:gridCol>
              </a:tblGrid>
              <a:tr h="378554">
                <a:tc>
                  <a:txBody>
                    <a:bodyPr/>
                    <a:lstStyle/>
                    <a:p>
                      <a:pPr algn="ctr" fontAlgn="ctr"/>
                      <a:r>
                        <a:rPr lang="es-CO" sz="1100" u="none" strike="noStrike" dirty="0">
                          <a:solidFill>
                            <a:schemeClr val="bg1"/>
                          </a:solidFill>
                          <a:effectLst/>
                        </a:rPr>
                        <a:t>Rama de actividad</a:t>
                      </a:r>
                      <a:endParaRPr lang="es-CO" sz="1100" b="0" i="0" u="none" strike="noStrike" dirty="0">
                        <a:solidFill>
                          <a:schemeClr val="bg1"/>
                        </a:solidFill>
                        <a:effectLst/>
                        <a:latin typeface="Arial" panose="020B0604020202020204" pitchFamily="34" charset="0"/>
                      </a:endParaRPr>
                    </a:p>
                  </a:txBody>
                  <a:tcPr marL="9525" marR="9525" marT="9525" marB="0" anchor="ctr">
                    <a:solidFill>
                      <a:srgbClr val="27689D"/>
                    </a:solidFill>
                  </a:tcPr>
                </a:tc>
                <a:tc>
                  <a:txBody>
                    <a:bodyPr/>
                    <a:lstStyle/>
                    <a:p>
                      <a:pPr algn="ctr" rtl="0" fontAlgn="ctr"/>
                      <a:r>
                        <a:rPr lang="es-CO" sz="900" b="0" i="0" u="none" strike="noStrike" dirty="0">
                          <a:solidFill>
                            <a:srgbClr val="FFFFFF"/>
                          </a:solidFill>
                          <a:effectLst/>
                          <a:latin typeface="Arial" panose="020B0604020202020204" pitchFamily="34" charset="0"/>
                        </a:rPr>
                        <a:t>May 20 –  Jul 20</a:t>
                      </a:r>
                    </a:p>
                  </a:txBody>
                  <a:tcPr marL="9525" marR="9525" marT="9525" marB="0" anchor="ctr">
                    <a:solidFill>
                      <a:srgbClr val="27689D"/>
                    </a:solidFill>
                  </a:tcPr>
                </a:tc>
                <a:tc>
                  <a:txBody>
                    <a:bodyPr/>
                    <a:lstStyle/>
                    <a:p>
                      <a:pPr algn="ctr" rtl="0" fontAlgn="ctr"/>
                      <a:r>
                        <a:rPr lang="es-CO" sz="900" b="0" i="0" u="none" strike="noStrike" dirty="0">
                          <a:solidFill>
                            <a:srgbClr val="FFFFFF"/>
                          </a:solidFill>
                          <a:effectLst/>
                          <a:latin typeface="Arial" panose="020B0604020202020204" pitchFamily="34" charset="0"/>
                        </a:rPr>
                        <a:t>May 21 –  Jul 21</a:t>
                      </a:r>
                    </a:p>
                  </a:txBody>
                  <a:tcPr marL="9525" marR="9525" marT="9525" marB="0" anchor="ctr">
                    <a:solidFill>
                      <a:srgbClr val="27689D"/>
                    </a:solidFill>
                  </a:tcPr>
                </a:tc>
                <a:tc>
                  <a:txBody>
                    <a:bodyPr/>
                    <a:lstStyle/>
                    <a:p>
                      <a:pPr algn="ctr" fontAlgn="ctr"/>
                      <a:r>
                        <a:rPr lang="es-CO" sz="1100" u="none" strike="noStrike" dirty="0">
                          <a:solidFill>
                            <a:schemeClr val="bg1"/>
                          </a:solidFill>
                          <a:effectLst/>
                        </a:rPr>
                        <a:t>Variación</a:t>
                      </a:r>
                      <a:br>
                        <a:rPr lang="es-CO" sz="1100" u="none" strike="noStrike" dirty="0">
                          <a:solidFill>
                            <a:schemeClr val="bg1"/>
                          </a:solidFill>
                          <a:effectLst/>
                        </a:rPr>
                      </a:br>
                      <a:r>
                        <a:rPr lang="es-CO" sz="1100" u="none" strike="noStrike" dirty="0">
                          <a:solidFill>
                            <a:schemeClr val="bg1"/>
                          </a:solidFill>
                          <a:effectLst/>
                        </a:rPr>
                        <a:t>absoluta</a:t>
                      </a:r>
                      <a:endParaRPr lang="es-CO" sz="1100" b="0" i="0" u="none" strike="noStrike" dirty="0">
                        <a:solidFill>
                          <a:schemeClr val="bg1"/>
                        </a:solidFill>
                        <a:effectLst/>
                        <a:latin typeface="Arial" panose="020B0604020202020204" pitchFamily="34" charset="0"/>
                      </a:endParaRPr>
                    </a:p>
                  </a:txBody>
                  <a:tcPr marL="9525" marR="9525" marT="9525" marB="0" anchor="ctr">
                    <a:solidFill>
                      <a:srgbClr val="27689D"/>
                    </a:solidFill>
                  </a:tcPr>
                </a:tc>
                <a:tc>
                  <a:txBody>
                    <a:bodyPr/>
                    <a:lstStyle/>
                    <a:p>
                      <a:pPr algn="ctr" fontAlgn="ctr"/>
                      <a:r>
                        <a:rPr lang="es-CO" sz="1100" u="none" strike="noStrike" dirty="0">
                          <a:solidFill>
                            <a:schemeClr val="bg1"/>
                          </a:solidFill>
                          <a:effectLst/>
                        </a:rPr>
                        <a:t>Variación (%)</a:t>
                      </a:r>
                      <a:endParaRPr lang="es-CO" sz="1100" b="0" i="0" u="none" strike="noStrike" dirty="0">
                        <a:solidFill>
                          <a:schemeClr val="bg1"/>
                        </a:solidFill>
                        <a:effectLst/>
                        <a:latin typeface="Arial" panose="020B0604020202020204" pitchFamily="34" charset="0"/>
                      </a:endParaRPr>
                    </a:p>
                  </a:txBody>
                  <a:tcPr marL="9525" marR="9525" marT="9525" marB="0" anchor="ctr">
                    <a:solidFill>
                      <a:srgbClr val="27689D"/>
                    </a:solidFill>
                  </a:tcPr>
                </a:tc>
                <a:tc>
                  <a:txBody>
                    <a:bodyPr/>
                    <a:lstStyle/>
                    <a:p>
                      <a:pPr algn="ctr" fontAlgn="ctr"/>
                      <a:r>
                        <a:rPr lang="es-CO" sz="1100" u="none" strike="noStrike" dirty="0">
                          <a:solidFill>
                            <a:schemeClr val="bg1"/>
                          </a:solidFill>
                          <a:effectLst/>
                        </a:rPr>
                        <a:t>Distribución </a:t>
                      </a:r>
                    </a:p>
                    <a:p>
                      <a:pPr algn="ctr" fontAlgn="ctr"/>
                      <a:r>
                        <a:rPr lang="es-CO" sz="1100" u="none" strike="noStrike" dirty="0">
                          <a:solidFill>
                            <a:schemeClr val="bg1"/>
                          </a:solidFill>
                          <a:effectLst/>
                        </a:rPr>
                        <a:t>(%)</a:t>
                      </a:r>
                      <a:endParaRPr lang="es-CO" sz="1100" b="0" i="0" u="none" strike="noStrike" dirty="0">
                        <a:solidFill>
                          <a:schemeClr val="bg1"/>
                        </a:solidFill>
                        <a:effectLst/>
                        <a:latin typeface="Arial" panose="020B0604020202020204" pitchFamily="34" charset="0"/>
                      </a:endParaRPr>
                    </a:p>
                  </a:txBody>
                  <a:tcPr marL="9525" marR="9525" marT="9525" marB="0" anchor="ctr">
                    <a:solidFill>
                      <a:srgbClr val="27689D"/>
                    </a:solidFill>
                  </a:tcPr>
                </a:tc>
                <a:tc>
                  <a:txBody>
                    <a:bodyPr/>
                    <a:lstStyle/>
                    <a:p>
                      <a:pPr algn="ctr" fontAlgn="ctr"/>
                      <a:r>
                        <a:rPr lang="es-CO" sz="1100" u="none" strike="noStrike" dirty="0">
                          <a:solidFill>
                            <a:schemeClr val="bg1"/>
                          </a:solidFill>
                          <a:effectLst/>
                        </a:rPr>
                        <a:t>Contribución </a:t>
                      </a:r>
                    </a:p>
                    <a:p>
                      <a:pPr algn="ctr" fontAlgn="ctr"/>
                      <a:r>
                        <a:rPr lang="es-CO" sz="1100" u="none" strike="noStrike" dirty="0">
                          <a:solidFill>
                            <a:schemeClr val="bg1"/>
                          </a:solidFill>
                          <a:effectLst/>
                        </a:rPr>
                        <a:t>p.p</a:t>
                      </a:r>
                      <a:endParaRPr lang="es-CO" sz="1100" b="0" i="0" u="none" strike="noStrike" dirty="0">
                        <a:solidFill>
                          <a:schemeClr val="bg1"/>
                        </a:solidFill>
                        <a:effectLst/>
                        <a:latin typeface="Arial" panose="020B0604020202020204" pitchFamily="34" charset="0"/>
                      </a:endParaRPr>
                    </a:p>
                  </a:txBody>
                  <a:tcPr marL="9525" marR="9525" marT="9525" marB="0" anchor="ctr">
                    <a:solidFill>
                      <a:srgbClr val="27689D"/>
                    </a:solidFill>
                  </a:tcPr>
                </a:tc>
                <a:extLst>
                  <a:ext uri="{0D108BD9-81ED-4DB2-BD59-A6C34878D82A}">
                    <a16:rowId xmlns:a16="http://schemas.microsoft.com/office/drawing/2014/main" val="3469043533"/>
                  </a:ext>
                </a:extLst>
              </a:tr>
              <a:tr h="190500">
                <a:tc>
                  <a:txBody>
                    <a:bodyPr/>
                    <a:lstStyle/>
                    <a:p>
                      <a:pPr algn="l" rtl="0" fontAlgn="ctr"/>
                      <a:r>
                        <a:rPr lang="es-CO" sz="1400" b="1" i="0" u="none" strike="noStrike" dirty="0">
                          <a:solidFill>
                            <a:srgbClr val="27689D"/>
                          </a:solidFill>
                          <a:effectLst/>
                          <a:latin typeface="Arial" panose="020B0604020202020204" pitchFamily="34" charset="0"/>
                        </a:rPr>
                        <a:t>Ocupados Centros poblados y rural disperso</a:t>
                      </a:r>
                    </a:p>
                  </a:txBody>
                  <a:tcPr marL="9525" marR="9525" marT="9525" marB="0" anchor="ctr"/>
                </a:tc>
                <a:tc>
                  <a:txBody>
                    <a:bodyPr/>
                    <a:lstStyle/>
                    <a:p>
                      <a:pPr algn="r" rtl="0" fontAlgn="ctr"/>
                      <a:r>
                        <a:rPr lang="es-CO" sz="1400" b="1" i="0" u="none" strike="noStrike">
                          <a:solidFill>
                            <a:srgbClr val="27689D"/>
                          </a:solidFill>
                          <a:effectLst/>
                          <a:latin typeface="Arial" panose="020B0604020202020204" pitchFamily="34" charset="0"/>
                        </a:rPr>
                        <a:t>4.295</a:t>
                      </a:r>
                    </a:p>
                  </a:txBody>
                  <a:tcPr marL="9525" marR="9525" marT="9525" marB="0" anchor="ctr"/>
                </a:tc>
                <a:tc>
                  <a:txBody>
                    <a:bodyPr/>
                    <a:lstStyle/>
                    <a:p>
                      <a:pPr algn="r" rtl="0" fontAlgn="ctr"/>
                      <a:r>
                        <a:rPr lang="es-CO" sz="1400" b="1" i="0" u="none" strike="noStrike">
                          <a:solidFill>
                            <a:srgbClr val="27689D"/>
                          </a:solidFill>
                          <a:effectLst/>
                          <a:latin typeface="Arial" panose="020B0604020202020204" pitchFamily="34" charset="0"/>
                        </a:rPr>
                        <a:t>4.464</a:t>
                      </a:r>
                    </a:p>
                  </a:txBody>
                  <a:tcPr marL="9525" marR="9525" marT="9525" marB="0" anchor="ctr"/>
                </a:tc>
                <a:tc>
                  <a:txBody>
                    <a:bodyPr/>
                    <a:lstStyle/>
                    <a:p>
                      <a:pPr algn="r" rtl="0" fontAlgn="ctr"/>
                      <a:r>
                        <a:rPr lang="es-CO" sz="1400" b="1" i="0" u="none" strike="noStrike" dirty="0">
                          <a:solidFill>
                            <a:srgbClr val="27689D"/>
                          </a:solidFill>
                          <a:effectLst/>
                          <a:latin typeface="Arial" panose="020B0604020202020204" pitchFamily="34" charset="0"/>
                        </a:rPr>
                        <a:t>169</a:t>
                      </a:r>
                    </a:p>
                  </a:txBody>
                  <a:tcPr marL="9525" marR="9525" marT="9525" marB="0" anchor="ctr"/>
                </a:tc>
                <a:tc>
                  <a:txBody>
                    <a:bodyPr/>
                    <a:lstStyle/>
                    <a:p>
                      <a:pPr algn="r" rtl="0" fontAlgn="ctr"/>
                      <a:r>
                        <a:rPr lang="es-CO" sz="1400" b="1" i="0" u="none" strike="noStrike" dirty="0">
                          <a:solidFill>
                            <a:srgbClr val="27689D"/>
                          </a:solidFill>
                          <a:effectLst/>
                          <a:latin typeface="Arial" panose="020B0604020202020204" pitchFamily="34" charset="0"/>
                        </a:rPr>
                        <a:t>3,9</a:t>
                      </a:r>
                    </a:p>
                  </a:txBody>
                  <a:tcPr marL="9525" marR="9525" marT="9525" marB="0" anchor="ctr"/>
                </a:tc>
                <a:tc>
                  <a:txBody>
                    <a:bodyPr/>
                    <a:lstStyle/>
                    <a:p>
                      <a:pPr algn="r" rtl="0" fontAlgn="ctr"/>
                      <a:r>
                        <a:rPr lang="es-CO" sz="1400" b="1" i="0" u="none" strike="noStrike" dirty="0">
                          <a:solidFill>
                            <a:srgbClr val="27689D"/>
                          </a:solidFill>
                          <a:effectLst/>
                          <a:latin typeface="Arial" panose="020B0604020202020204" pitchFamily="34" charset="0"/>
                        </a:rPr>
                        <a:t>100,0</a:t>
                      </a:r>
                    </a:p>
                  </a:txBody>
                  <a:tcPr marL="9525" marR="9525" marT="9525" marB="0" anchor="ctr"/>
                </a:tc>
                <a:tc>
                  <a:txBody>
                    <a:bodyPr/>
                    <a:lstStyle/>
                    <a:p>
                      <a:pPr algn="r" rtl="0" fontAlgn="ctr"/>
                      <a:r>
                        <a:rPr lang="es-CO" sz="1400" b="1" i="0" u="none" strike="noStrike" dirty="0">
                          <a:solidFill>
                            <a:srgbClr val="27689D"/>
                          </a:solidFill>
                          <a:effectLst/>
                          <a:latin typeface="Arial" panose="020B0604020202020204" pitchFamily="34" charset="0"/>
                        </a:rPr>
                        <a:t>3,9</a:t>
                      </a:r>
                    </a:p>
                  </a:txBody>
                  <a:tcPr marL="9525" marR="9525" marT="9525" marB="0" anchor="ctr"/>
                </a:tc>
                <a:extLst>
                  <a:ext uri="{0D108BD9-81ED-4DB2-BD59-A6C34878D82A}">
                    <a16:rowId xmlns:a16="http://schemas.microsoft.com/office/drawing/2014/main" val="2106418088"/>
                  </a:ext>
                </a:extLst>
              </a:tr>
              <a:tr h="203810">
                <a:tc>
                  <a:txBody>
                    <a:bodyPr/>
                    <a:lstStyle/>
                    <a:p>
                      <a:pPr algn="l" rtl="0" fontAlgn="ctr"/>
                      <a:r>
                        <a:rPr lang="es-MX" sz="1400" b="1" i="0" u="none" strike="noStrike" dirty="0">
                          <a:solidFill>
                            <a:srgbClr val="00B050"/>
                          </a:solidFill>
                          <a:effectLst/>
                          <a:latin typeface="Arial" panose="020B0604020202020204" pitchFamily="34" charset="0"/>
                        </a:rPr>
                        <a:t>Agricultura, ganadería, caza, silvicultura y pesca</a:t>
                      </a:r>
                    </a:p>
                  </a:txBody>
                  <a:tcPr marL="9525" marR="9525" marT="9525" marB="0" anchor="ctr">
                    <a:solidFill>
                      <a:schemeClr val="bg1">
                        <a:lumMod val="95000"/>
                      </a:schemeClr>
                    </a:solidFill>
                  </a:tcPr>
                </a:tc>
                <a:tc>
                  <a:txBody>
                    <a:bodyPr/>
                    <a:lstStyle/>
                    <a:p>
                      <a:pPr algn="r" rtl="0" fontAlgn="ctr"/>
                      <a:r>
                        <a:rPr lang="es-CO" sz="1400" b="1" i="0" u="none" strike="noStrike" dirty="0">
                          <a:solidFill>
                            <a:srgbClr val="00B050"/>
                          </a:solidFill>
                          <a:effectLst/>
                          <a:latin typeface="Arial" panose="020B0604020202020204" pitchFamily="34" charset="0"/>
                        </a:rPr>
                        <a:t>2.738</a:t>
                      </a:r>
                    </a:p>
                  </a:txBody>
                  <a:tcPr marL="9525" marR="9525" marT="9525" marB="0" anchor="ctr">
                    <a:solidFill>
                      <a:schemeClr val="bg1">
                        <a:lumMod val="95000"/>
                      </a:schemeClr>
                    </a:solidFill>
                  </a:tcPr>
                </a:tc>
                <a:tc>
                  <a:txBody>
                    <a:bodyPr/>
                    <a:lstStyle/>
                    <a:p>
                      <a:pPr algn="r" rtl="0" fontAlgn="ctr"/>
                      <a:r>
                        <a:rPr lang="es-CO" sz="1400" b="1" i="0" u="none" strike="noStrike" dirty="0">
                          <a:solidFill>
                            <a:srgbClr val="00B050"/>
                          </a:solidFill>
                          <a:effectLst/>
                          <a:latin typeface="Arial" panose="020B0604020202020204" pitchFamily="34" charset="0"/>
                        </a:rPr>
                        <a:t>2.795</a:t>
                      </a:r>
                    </a:p>
                  </a:txBody>
                  <a:tcPr marL="9525" marR="9525" marT="9525" marB="0" anchor="ctr">
                    <a:solidFill>
                      <a:schemeClr val="bg1">
                        <a:lumMod val="95000"/>
                      </a:schemeClr>
                    </a:solidFill>
                  </a:tcPr>
                </a:tc>
                <a:tc>
                  <a:txBody>
                    <a:bodyPr/>
                    <a:lstStyle/>
                    <a:p>
                      <a:pPr algn="r" rtl="0" fontAlgn="ctr"/>
                      <a:r>
                        <a:rPr lang="es-CO" sz="1400" b="1" i="0" u="none" strike="noStrike" dirty="0">
                          <a:solidFill>
                            <a:srgbClr val="00B050"/>
                          </a:solidFill>
                          <a:effectLst/>
                          <a:latin typeface="Arial" panose="020B0604020202020204" pitchFamily="34" charset="0"/>
                        </a:rPr>
                        <a:t>57</a:t>
                      </a:r>
                    </a:p>
                  </a:txBody>
                  <a:tcPr marL="9525" marR="9525" marT="9525" marB="0" anchor="ctr">
                    <a:solidFill>
                      <a:schemeClr val="bg1">
                        <a:lumMod val="95000"/>
                      </a:schemeClr>
                    </a:solidFill>
                  </a:tcPr>
                </a:tc>
                <a:tc>
                  <a:txBody>
                    <a:bodyPr/>
                    <a:lstStyle/>
                    <a:p>
                      <a:pPr algn="r" rtl="0" fontAlgn="ctr"/>
                      <a:r>
                        <a:rPr lang="es-CO" sz="1400" b="1" i="0" u="none" strike="noStrike" dirty="0">
                          <a:solidFill>
                            <a:srgbClr val="00B050"/>
                          </a:solidFill>
                          <a:effectLst/>
                          <a:latin typeface="Arial" panose="020B0604020202020204" pitchFamily="34" charset="0"/>
                        </a:rPr>
                        <a:t>2,1</a:t>
                      </a:r>
                    </a:p>
                  </a:txBody>
                  <a:tcPr marL="9525" marR="9525" marT="9525" marB="0" anchor="ctr">
                    <a:solidFill>
                      <a:schemeClr val="bg1">
                        <a:lumMod val="95000"/>
                      </a:schemeClr>
                    </a:solidFill>
                  </a:tcPr>
                </a:tc>
                <a:tc>
                  <a:txBody>
                    <a:bodyPr/>
                    <a:lstStyle/>
                    <a:p>
                      <a:pPr algn="r" rtl="0" fontAlgn="ctr"/>
                      <a:r>
                        <a:rPr lang="es-CO" sz="1400" b="1" i="0" u="none" strike="noStrike" dirty="0">
                          <a:solidFill>
                            <a:srgbClr val="00B050"/>
                          </a:solidFill>
                          <a:effectLst/>
                          <a:latin typeface="Arial" panose="020B0604020202020204" pitchFamily="34" charset="0"/>
                        </a:rPr>
                        <a:t>62,6</a:t>
                      </a:r>
                    </a:p>
                  </a:txBody>
                  <a:tcPr marL="9525" marR="9525" marT="9525" marB="0" anchor="ctr">
                    <a:solidFill>
                      <a:schemeClr val="bg1">
                        <a:lumMod val="95000"/>
                      </a:schemeClr>
                    </a:solidFill>
                  </a:tcPr>
                </a:tc>
                <a:tc>
                  <a:txBody>
                    <a:bodyPr/>
                    <a:lstStyle/>
                    <a:p>
                      <a:pPr algn="r" rtl="0" fontAlgn="ctr"/>
                      <a:r>
                        <a:rPr lang="es-CO" sz="1400" b="1" i="0" u="none" strike="noStrike" dirty="0">
                          <a:solidFill>
                            <a:srgbClr val="00B050"/>
                          </a:solidFill>
                          <a:effectLst/>
                          <a:latin typeface="Arial" panose="020B0604020202020204" pitchFamily="34" charset="0"/>
                        </a:rPr>
                        <a:t>1,3</a:t>
                      </a:r>
                    </a:p>
                  </a:txBody>
                  <a:tcPr marL="9525" marR="9525" marT="9525" marB="0" anchor="ctr">
                    <a:solidFill>
                      <a:schemeClr val="bg1">
                        <a:lumMod val="95000"/>
                      </a:schemeClr>
                    </a:solidFill>
                  </a:tcPr>
                </a:tc>
                <a:extLst>
                  <a:ext uri="{0D108BD9-81ED-4DB2-BD59-A6C34878D82A}">
                    <a16:rowId xmlns:a16="http://schemas.microsoft.com/office/drawing/2014/main" val="2111482066"/>
                  </a:ext>
                </a:extLst>
              </a:tr>
              <a:tr h="190500">
                <a:tc>
                  <a:txBody>
                    <a:bodyPr/>
                    <a:lstStyle/>
                    <a:p>
                      <a:pPr algn="l" rtl="0" fontAlgn="ctr"/>
                      <a:r>
                        <a:rPr lang="es-MX" sz="1400" b="0" i="0" u="none" strike="noStrike">
                          <a:solidFill>
                            <a:srgbClr val="27689D"/>
                          </a:solidFill>
                          <a:effectLst/>
                          <a:latin typeface="Arial" panose="020B0604020202020204" pitchFamily="34" charset="0"/>
                        </a:rPr>
                        <a:t>Comercio y reparación de vehículos</a:t>
                      </a:r>
                    </a:p>
                  </a:txBody>
                  <a:tcPr marL="9525" marR="9525" marT="9525" marB="0" anchor="ctr"/>
                </a:tc>
                <a:tc>
                  <a:txBody>
                    <a:bodyPr/>
                    <a:lstStyle/>
                    <a:p>
                      <a:pPr algn="r" rtl="0" fontAlgn="ctr"/>
                      <a:r>
                        <a:rPr lang="es-CO" sz="1400" b="0" i="0" u="none" strike="noStrike" dirty="0">
                          <a:solidFill>
                            <a:srgbClr val="27689D"/>
                          </a:solidFill>
                          <a:effectLst/>
                          <a:latin typeface="Arial" panose="020B0604020202020204" pitchFamily="34" charset="0"/>
                        </a:rPr>
                        <a:t>359</a:t>
                      </a:r>
                    </a:p>
                  </a:txBody>
                  <a:tcPr marL="9525" marR="9525" marT="9525" marB="0" anchor="ctr"/>
                </a:tc>
                <a:tc>
                  <a:txBody>
                    <a:bodyPr/>
                    <a:lstStyle/>
                    <a:p>
                      <a:pPr algn="r" rtl="0" fontAlgn="ctr"/>
                      <a:r>
                        <a:rPr lang="es-CO" sz="1400" b="0" i="0" u="none" strike="noStrike" dirty="0">
                          <a:solidFill>
                            <a:srgbClr val="27689D"/>
                          </a:solidFill>
                          <a:effectLst/>
                          <a:latin typeface="Arial" panose="020B0604020202020204" pitchFamily="34" charset="0"/>
                        </a:rPr>
                        <a:t>379</a:t>
                      </a:r>
                    </a:p>
                  </a:txBody>
                  <a:tcPr marL="9525" marR="9525" marT="9525" marB="0" anchor="ctr"/>
                </a:tc>
                <a:tc>
                  <a:txBody>
                    <a:bodyPr/>
                    <a:lstStyle/>
                    <a:p>
                      <a:pPr algn="r" rtl="0" fontAlgn="ctr"/>
                      <a:r>
                        <a:rPr lang="es-CO" sz="1400" b="0" i="0" u="none" strike="noStrike" dirty="0">
                          <a:solidFill>
                            <a:srgbClr val="27689D"/>
                          </a:solidFill>
                          <a:effectLst/>
                          <a:latin typeface="Arial" panose="020B0604020202020204" pitchFamily="34" charset="0"/>
                        </a:rPr>
                        <a:t>20</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5,6</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8,5</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0,5</a:t>
                      </a:r>
                    </a:p>
                  </a:txBody>
                  <a:tcPr marL="9525" marR="9525" marT="9525" marB="0" anchor="ctr"/>
                </a:tc>
                <a:extLst>
                  <a:ext uri="{0D108BD9-81ED-4DB2-BD59-A6C34878D82A}">
                    <a16:rowId xmlns:a16="http://schemas.microsoft.com/office/drawing/2014/main" val="4204633357"/>
                  </a:ext>
                </a:extLst>
              </a:tr>
              <a:tr h="190500">
                <a:tc>
                  <a:txBody>
                    <a:bodyPr/>
                    <a:lstStyle/>
                    <a:p>
                      <a:pPr algn="l" rtl="0" fontAlgn="ctr"/>
                      <a:r>
                        <a:rPr lang="es-MX" sz="1400" b="0" i="0" u="none" strike="noStrike">
                          <a:solidFill>
                            <a:srgbClr val="27689D"/>
                          </a:solidFill>
                          <a:effectLst/>
                          <a:latin typeface="Arial" panose="020B0604020202020204" pitchFamily="34" charset="0"/>
                        </a:rPr>
                        <a:t>Actividades artísticas, entretenimiento, recreación y otras actividades de servicios</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208</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213</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5</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2,6</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4,8</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0,1</a:t>
                      </a:r>
                    </a:p>
                  </a:txBody>
                  <a:tcPr marL="9525" marR="9525" marT="9525" marB="0" anchor="ctr">
                    <a:solidFill>
                      <a:schemeClr val="bg1">
                        <a:lumMod val="95000"/>
                      </a:schemeClr>
                    </a:solidFill>
                  </a:tcPr>
                </a:tc>
                <a:extLst>
                  <a:ext uri="{0D108BD9-81ED-4DB2-BD59-A6C34878D82A}">
                    <a16:rowId xmlns:a16="http://schemas.microsoft.com/office/drawing/2014/main" val="265841951"/>
                  </a:ext>
                </a:extLst>
              </a:tr>
              <a:tr h="190500">
                <a:tc>
                  <a:txBody>
                    <a:bodyPr/>
                    <a:lstStyle/>
                    <a:p>
                      <a:pPr algn="l" rtl="0" fontAlgn="ctr"/>
                      <a:r>
                        <a:rPr lang="es-CO" sz="1400" b="0" i="0" u="none" strike="noStrike">
                          <a:solidFill>
                            <a:srgbClr val="27689D"/>
                          </a:solidFill>
                          <a:effectLst/>
                          <a:latin typeface="Arial" panose="020B0604020202020204" pitchFamily="34" charset="0"/>
                        </a:rPr>
                        <a:t>Industrias manufactureras</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224</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192</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-32</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-14,1</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4,3</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-0,7</a:t>
                      </a:r>
                    </a:p>
                  </a:txBody>
                  <a:tcPr marL="9525" marR="9525" marT="9525" marB="0" anchor="ctr"/>
                </a:tc>
                <a:extLst>
                  <a:ext uri="{0D108BD9-81ED-4DB2-BD59-A6C34878D82A}">
                    <a16:rowId xmlns:a16="http://schemas.microsoft.com/office/drawing/2014/main" val="2682578239"/>
                  </a:ext>
                </a:extLst>
              </a:tr>
              <a:tr h="205642">
                <a:tc>
                  <a:txBody>
                    <a:bodyPr/>
                    <a:lstStyle/>
                    <a:p>
                      <a:pPr algn="l" rtl="0" fontAlgn="ctr"/>
                      <a:r>
                        <a:rPr lang="es-MX" sz="1400" b="0" i="0" u="none" strike="noStrike">
                          <a:solidFill>
                            <a:srgbClr val="27689D"/>
                          </a:solidFill>
                          <a:effectLst/>
                          <a:latin typeface="Arial" panose="020B0604020202020204" pitchFamily="34" charset="0"/>
                        </a:rPr>
                        <a:t>Alojamiento y servicios de comida</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126</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186</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60</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47,9</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4,2</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1,4</a:t>
                      </a:r>
                    </a:p>
                  </a:txBody>
                  <a:tcPr marL="9525" marR="9525" marT="9525" marB="0" anchor="ctr">
                    <a:solidFill>
                      <a:schemeClr val="bg1">
                        <a:lumMod val="95000"/>
                      </a:schemeClr>
                    </a:solidFill>
                  </a:tcPr>
                </a:tc>
                <a:extLst>
                  <a:ext uri="{0D108BD9-81ED-4DB2-BD59-A6C34878D82A}">
                    <a16:rowId xmlns:a16="http://schemas.microsoft.com/office/drawing/2014/main" val="1323804413"/>
                  </a:ext>
                </a:extLst>
              </a:tr>
              <a:tr h="190500">
                <a:tc>
                  <a:txBody>
                    <a:bodyPr/>
                    <a:lstStyle/>
                    <a:p>
                      <a:pPr algn="l" rtl="0" fontAlgn="ctr"/>
                      <a:r>
                        <a:rPr lang="es-CO" sz="1400" b="0" i="0" u="none" strike="noStrike">
                          <a:solidFill>
                            <a:srgbClr val="27689D"/>
                          </a:solidFill>
                          <a:effectLst/>
                          <a:latin typeface="Arial" panose="020B0604020202020204" pitchFamily="34" charset="0"/>
                        </a:rPr>
                        <a:t>Construcción</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177</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186</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8</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4,8</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4,2</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0,2</a:t>
                      </a:r>
                    </a:p>
                  </a:txBody>
                  <a:tcPr marL="9525" marR="9525" marT="9525" marB="0" anchor="ctr"/>
                </a:tc>
                <a:extLst>
                  <a:ext uri="{0D108BD9-81ED-4DB2-BD59-A6C34878D82A}">
                    <a16:rowId xmlns:a16="http://schemas.microsoft.com/office/drawing/2014/main" val="2281171808"/>
                  </a:ext>
                </a:extLst>
              </a:tr>
              <a:tr h="190500">
                <a:tc>
                  <a:txBody>
                    <a:bodyPr/>
                    <a:lstStyle/>
                    <a:p>
                      <a:pPr algn="l" rtl="0" fontAlgn="ctr"/>
                      <a:r>
                        <a:rPr lang="es-MX" sz="1400" b="0" i="0" u="none" strike="noStrike">
                          <a:solidFill>
                            <a:srgbClr val="27689D"/>
                          </a:solidFill>
                          <a:effectLst/>
                          <a:latin typeface="Arial" panose="020B0604020202020204" pitchFamily="34" charset="0"/>
                        </a:rPr>
                        <a:t>Administración pública y defensa, educación y atención de la salud humana</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160</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154</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-6</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-3,8</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3,5</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-0,1</a:t>
                      </a:r>
                    </a:p>
                  </a:txBody>
                  <a:tcPr marL="9525" marR="9525" marT="9525" marB="0" anchor="ctr">
                    <a:solidFill>
                      <a:schemeClr val="bg1">
                        <a:lumMod val="95000"/>
                      </a:schemeClr>
                    </a:solidFill>
                  </a:tcPr>
                </a:tc>
                <a:extLst>
                  <a:ext uri="{0D108BD9-81ED-4DB2-BD59-A6C34878D82A}">
                    <a16:rowId xmlns:a16="http://schemas.microsoft.com/office/drawing/2014/main" val="3865928582"/>
                  </a:ext>
                </a:extLst>
              </a:tr>
              <a:tr h="0">
                <a:tc>
                  <a:txBody>
                    <a:bodyPr/>
                    <a:lstStyle/>
                    <a:p>
                      <a:pPr algn="l" rtl="0" fontAlgn="ctr"/>
                      <a:r>
                        <a:rPr lang="es-CO" sz="1400" b="0" i="0" u="none" strike="noStrike" dirty="0">
                          <a:solidFill>
                            <a:srgbClr val="27689D"/>
                          </a:solidFill>
                          <a:effectLst/>
                          <a:latin typeface="Arial" panose="020B0604020202020204" pitchFamily="34" charset="0"/>
                        </a:rPr>
                        <a:t>Transporte y almacenamiento</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119</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147</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28</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23,2</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3,3</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0,6</a:t>
                      </a:r>
                    </a:p>
                  </a:txBody>
                  <a:tcPr marL="9525" marR="9525" marT="9525" marB="0" anchor="ctr"/>
                </a:tc>
                <a:extLst>
                  <a:ext uri="{0D108BD9-81ED-4DB2-BD59-A6C34878D82A}">
                    <a16:rowId xmlns:a16="http://schemas.microsoft.com/office/drawing/2014/main" val="2629164496"/>
                  </a:ext>
                </a:extLst>
              </a:tr>
              <a:tr h="190500">
                <a:tc>
                  <a:txBody>
                    <a:bodyPr/>
                    <a:lstStyle/>
                    <a:p>
                      <a:pPr algn="l" rtl="0" fontAlgn="ctr"/>
                      <a:r>
                        <a:rPr lang="es-MX" sz="1400" b="0" i="0" u="none" strike="noStrike">
                          <a:solidFill>
                            <a:srgbClr val="27689D"/>
                          </a:solidFill>
                          <a:effectLst/>
                          <a:latin typeface="Arial" panose="020B0604020202020204" pitchFamily="34" charset="0"/>
                        </a:rPr>
                        <a:t>Actividades profesionales, científicas, técnicas y servicios administrativos</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68</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87</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18</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26,7</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1,9</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0,4</a:t>
                      </a:r>
                    </a:p>
                  </a:txBody>
                  <a:tcPr marL="9525" marR="9525" marT="9525" marB="0" anchor="ctr">
                    <a:solidFill>
                      <a:schemeClr val="bg1">
                        <a:lumMod val="95000"/>
                      </a:schemeClr>
                    </a:solidFill>
                  </a:tcPr>
                </a:tc>
                <a:extLst>
                  <a:ext uri="{0D108BD9-81ED-4DB2-BD59-A6C34878D82A}">
                    <a16:rowId xmlns:a16="http://schemas.microsoft.com/office/drawing/2014/main" val="2679875187"/>
                  </a:ext>
                </a:extLst>
              </a:tr>
              <a:tr h="190500">
                <a:tc>
                  <a:txBody>
                    <a:bodyPr/>
                    <a:lstStyle/>
                    <a:p>
                      <a:pPr algn="l" rtl="0" fontAlgn="ctr"/>
                      <a:r>
                        <a:rPr lang="es-MX" sz="1400" b="0" i="0" u="none" strike="noStrike">
                          <a:solidFill>
                            <a:srgbClr val="27689D"/>
                          </a:solidFill>
                          <a:effectLst/>
                          <a:latin typeface="Arial" panose="020B0604020202020204" pitchFamily="34" charset="0"/>
                        </a:rPr>
                        <a:t>Explotación de minas y canteras</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82</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70</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-12</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-15,0</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1,6</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-0,3</a:t>
                      </a:r>
                    </a:p>
                  </a:txBody>
                  <a:tcPr marL="9525" marR="9525" marT="9525" marB="0" anchor="ctr"/>
                </a:tc>
                <a:extLst>
                  <a:ext uri="{0D108BD9-81ED-4DB2-BD59-A6C34878D82A}">
                    <a16:rowId xmlns:a16="http://schemas.microsoft.com/office/drawing/2014/main" val="3974113204"/>
                  </a:ext>
                </a:extLst>
              </a:tr>
              <a:tr h="190500">
                <a:tc>
                  <a:txBody>
                    <a:bodyPr/>
                    <a:lstStyle/>
                    <a:p>
                      <a:pPr algn="l" rtl="0" fontAlgn="ctr"/>
                      <a:r>
                        <a:rPr lang="es-MX" sz="1400" b="0" i="0" u="none" strike="noStrike">
                          <a:solidFill>
                            <a:srgbClr val="27689D"/>
                          </a:solidFill>
                          <a:effectLst/>
                          <a:latin typeface="Arial" panose="020B0604020202020204" pitchFamily="34" charset="0"/>
                        </a:rPr>
                        <a:t>Suministro de electricidad gas, agua y gestión de desechos</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15</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27</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12</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84,5</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0,6</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0,3</a:t>
                      </a:r>
                    </a:p>
                  </a:txBody>
                  <a:tcPr marL="9525" marR="9525" marT="9525" marB="0" anchor="ctr">
                    <a:solidFill>
                      <a:schemeClr val="bg1">
                        <a:lumMod val="95000"/>
                      </a:schemeClr>
                    </a:solidFill>
                  </a:tcPr>
                </a:tc>
                <a:extLst>
                  <a:ext uri="{0D108BD9-81ED-4DB2-BD59-A6C34878D82A}">
                    <a16:rowId xmlns:a16="http://schemas.microsoft.com/office/drawing/2014/main" val="3280634974"/>
                  </a:ext>
                </a:extLst>
              </a:tr>
              <a:tr h="190500">
                <a:tc>
                  <a:txBody>
                    <a:bodyPr/>
                    <a:lstStyle/>
                    <a:p>
                      <a:pPr algn="l" rtl="0" fontAlgn="ctr"/>
                      <a:r>
                        <a:rPr lang="es-CO" sz="1400" b="0" i="0" u="none" strike="noStrike">
                          <a:solidFill>
                            <a:srgbClr val="27689D"/>
                          </a:solidFill>
                          <a:effectLst/>
                          <a:latin typeface="Arial" panose="020B0604020202020204" pitchFamily="34" charset="0"/>
                        </a:rPr>
                        <a:t>Actividades inmobiliarias</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9</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11</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3</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31,6</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0,3</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0,1</a:t>
                      </a:r>
                    </a:p>
                  </a:txBody>
                  <a:tcPr marL="9525" marR="9525" marT="9525" marB="0" anchor="ctr"/>
                </a:tc>
                <a:extLst>
                  <a:ext uri="{0D108BD9-81ED-4DB2-BD59-A6C34878D82A}">
                    <a16:rowId xmlns:a16="http://schemas.microsoft.com/office/drawing/2014/main" val="1048514266"/>
                  </a:ext>
                </a:extLst>
              </a:tr>
              <a:tr h="190500">
                <a:tc>
                  <a:txBody>
                    <a:bodyPr/>
                    <a:lstStyle/>
                    <a:p>
                      <a:pPr algn="l" rtl="0" fontAlgn="ctr"/>
                      <a:r>
                        <a:rPr lang="es-CO" sz="1400" b="0" i="0" u="none" strike="noStrike">
                          <a:solidFill>
                            <a:srgbClr val="27689D"/>
                          </a:solidFill>
                          <a:effectLst/>
                          <a:latin typeface="Arial" panose="020B0604020202020204" pitchFamily="34" charset="0"/>
                        </a:rPr>
                        <a:t>Información y comunicaciones</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4</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9</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5</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147,1</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0,2</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0,1</a:t>
                      </a:r>
                    </a:p>
                  </a:txBody>
                  <a:tcPr marL="9525" marR="9525" marT="9525" marB="0" anchor="ctr">
                    <a:solidFill>
                      <a:schemeClr val="bg1">
                        <a:lumMod val="95000"/>
                      </a:schemeClr>
                    </a:solidFill>
                  </a:tcPr>
                </a:tc>
                <a:extLst>
                  <a:ext uri="{0D108BD9-81ED-4DB2-BD59-A6C34878D82A}">
                    <a16:rowId xmlns:a16="http://schemas.microsoft.com/office/drawing/2014/main" val="1194630654"/>
                  </a:ext>
                </a:extLst>
              </a:tr>
              <a:tr h="231556">
                <a:tc>
                  <a:txBody>
                    <a:bodyPr/>
                    <a:lstStyle/>
                    <a:p>
                      <a:pPr algn="l" rtl="0" fontAlgn="ctr"/>
                      <a:r>
                        <a:rPr lang="es-MX" sz="1400" b="0" i="0" u="none" strike="noStrike">
                          <a:solidFill>
                            <a:srgbClr val="27689D"/>
                          </a:solidFill>
                          <a:effectLst/>
                          <a:latin typeface="Arial" panose="020B0604020202020204" pitchFamily="34" charset="0"/>
                        </a:rPr>
                        <a:t>Actividades financieras y de seguros</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7</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7</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-2,2</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0,2</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0,0</a:t>
                      </a:r>
                    </a:p>
                  </a:txBody>
                  <a:tcPr marL="9525" marR="9525" marT="9525" marB="0" anchor="ctr"/>
                </a:tc>
                <a:extLst>
                  <a:ext uri="{0D108BD9-81ED-4DB2-BD59-A6C34878D82A}">
                    <a16:rowId xmlns:a16="http://schemas.microsoft.com/office/drawing/2014/main" val="424942504"/>
                  </a:ext>
                </a:extLst>
              </a:tr>
              <a:tr h="190500">
                <a:tc>
                  <a:txBody>
                    <a:bodyPr/>
                    <a:lstStyle/>
                    <a:p>
                      <a:pPr algn="l" rtl="0" fontAlgn="ctr"/>
                      <a:r>
                        <a:rPr lang="es-CO" sz="1400" b="0" i="0" u="none" strike="noStrike">
                          <a:solidFill>
                            <a:srgbClr val="27689D"/>
                          </a:solidFill>
                          <a:effectLst/>
                          <a:latin typeface="Arial" panose="020B0604020202020204" pitchFamily="34" charset="0"/>
                        </a:rPr>
                        <a:t>No informa</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a:t>
                      </a:r>
                    </a:p>
                  </a:txBody>
                  <a:tcPr marL="9525" marR="9525" marT="9525" marB="0" anchor="ctr">
                    <a:solidFill>
                      <a:schemeClr val="bg1">
                        <a:lumMod val="95000"/>
                      </a:schemeClr>
                    </a:solidFill>
                  </a:tcPr>
                </a:tc>
                <a:tc>
                  <a:txBody>
                    <a:bodyPr/>
                    <a:lstStyle/>
                    <a:p>
                      <a:pPr algn="r" rtl="0" fontAlgn="ctr"/>
                      <a:endParaRPr lang="es-CO" sz="1400" b="0" i="0" u="none" strike="noStrike">
                        <a:solidFill>
                          <a:srgbClr val="27689D"/>
                        </a:solidFill>
                        <a:effectLst/>
                        <a:latin typeface="Arial" panose="020B0604020202020204" pitchFamily="34" charset="0"/>
                      </a:endParaRP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0,0</a:t>
                      </a:r>
                    </a:p>
                  </a:txBody>
                  <a:tcPr marL="9525" marR="9525" marT="9525" marB="0" anchor="ctr">
                    <a:solidFill>
                      <a:schemeClr val="bg1">
                        <a:lumMod val="95000"/>
                      </a:schemeClr>
                    </a:solidFill>
                  </a:tcPr>
                </a:tc>
                <a:tc>
                  <a:txBody>
                    <a:bodyPr/>
                    <a:lstStyle/>
                    <a:p>
                      <a:pPr algn="r" rtl="0" fontAlgn="ctr"/>
                      <a:r>
                        <a:rPr lang="es-CO" sz="1400" b="0" i="0" u="none" strike="noStrike" dirty="0">
                          <a:solidFill>
                            <a:srgbClr val="27689D"/>
                          </a:solidFill>
                          <a:effectLst/>
                          <a:latin typeface="Arial" panose="020B0604020202020204" pitchFamily="34" charset="0"/>
                        </a:rPr>
                        <a:t>0,0</a:t>
                      </a:r>
                    </a:p>
                  </a:txBody>
                  <a:tcPr marL="9525" marR="9525" marT="9525" marB="0" anchor="ctr">
                    <a:solidFill>
                      <a:schemeClr val="bg1">
                        <a:lumMod val="95000"/>
                      </a:schemeClr>
                    </a:solidFill>
                  </a:tcPr>
                </a:tc>
                <a:extLst>
                  <a:ext uri="{0D108BD9-81ED-4DB2-BD59-A6C34878D82A}">
                    <a16:rowId xmlns:a16="http://schemas.microsoft.com/office/drawing/2014/main" val="2452838487"/>
                  </a:ext>
                </a:extLst>
              </a:tr>
            </a:tbl>
          </a:graphicData>
        </a:graphic>
      </p:graphicFrame>
      <p:sp>
        <p:nvSpPr>
          <p:cNvPr id="7" name="Rectángulo 6">
            <a:extLst>
              <a:ext uri="{FF2B5EF4-FFF2-40B4-BE49-F238E27FC236}">
                <a16:creationId xmlns:a16="http://schemas.microsoft.com/office/drawing/2014/main" id="{E70D8018-9D60-420C-8C31-4032796A7C6D}"/>
              </a:ext>
            </a:extLst>
          </p:cNvPr>
          <p:cNvSpPr/>
          <p:nvPr/>
        </p:nvSpPr>
        <p:spPr>
          <a:xfrm>
            <a:off x="149127" y="5507075"/>
            <a:ext cx="11807495" cy="215444"/>
          </a:xfrm>
          <a:prstGeom prst="rect">
            <a:avLst/>
          </a:prstGeom>
        </p:spPr>
        <p:txBody>
          <a:bodyPr wrap="square">
            <a:spAutoFit/>
          </a:bodyPr>
          <a:lstStyle/>
          <a:p>
            <a:pPr lvl="0" algn="just">
              <a:spcAft>
                <a:spcPts val="0"/>
              </a:spcAft>
            </a:pPr>
            <a:r>
              <a:rPr lang="es-CO" sz="800" dirty="0">
                <a:solidFill>
                  <a:srgbClr val="395F9B"/>
                </a:solidFill>
                <a:effectLst/>
                <a:ea typeface="Calibri" panose="020F0502020204030204" pitchFamily="34" charset="0"/>
                <a:cs typeface="Arial" panose="020B0604020202020204" pitchFamily="34" charset="0"/>
              </a:rPr>
              <a:t>Datos en miles</a:t>
            </a:r>
          </a:p>
        </p:txBody>
      </p:sp>
    </p:spTree>
    <p:extLst>
      <p:ext uri="{BB962C8B-B14F-4D97-AF65-F5344CB8AC3E}">
        <p14:creationId xmlns:p14="http://schemas.microsoft.com/office/powerpoint/2010/main" val="1885668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39859359-D35B-3B4A-9B7A-4F41EF0AFBA5}"/>
              </a:ext>
            </a:extLst>
          </p:cNvPr>
          <p:cNvSpPr txBox="1"/>
          <p:nvPr/>
        </p:nvSpPr>
        <p:spPr>
          <a:xfrm>
            <a:off x="415636" y="350972"/>
            <a:ext cx="11438313" cy="1200329"/>
          </a:xfrm>
          <a:prstGeom prst="rect">
            <a:avLst/>
          </a:prstGeom>
          <a:noFill/>
        </p:spPr>
        <p:txBody>
          <a:bodyPr wrap="square" rtlCol="0">
            <a:spAutoFit/>
          </a:bodyPr>
          <a:lstStyle/>
          <a:p>
            <a:pPr algn="ctr"/>
            <a:r>
              <a:rPr lang="es-ES" sz="2400" b="1" dirty="0">
                <a:solidFill>
                  <a:srgbClr val="395F9B"/>
                </a:solidFill>
                <a:latin typeface="+mj-lt"/>
              </a:rPr>
              <a:t>Distribución porcentual, variación absoluta y contribución a la variación de la población ocupada según posición ocupacional centros poblados y rural disperso trimestre móvil </a:t>
            </a:r>
            <a:r>
              <a:rPr lang="es-MX" altLang="es-CO" sz="2400" b="1" dirty="0">
                <a:solidFill>
                  <a:srgbClr val="395F9B"/>
                </a:solidFill>
                <a:latin typeface="+mn-lt"/>
                <a:ea typeface="+mn-ea"/>
                <a:cs typeface="+mn-cs"/>
              </a:rPr>
              <a:t>junio – agosto (2020-2021)</a:t>
            </a:r>
            <a:endParaRPr lang="es-ES" sz="2400" b="1" dirty="0">
              <a:solidFill>
                <a:srgbClr val="395F9B"/>
              </a:solidFill>
              <a:latin typeface="+mj-lt"/>
            </a:endParaRPr>
          </a:p>
        </p:txBody>
      </p:sp>
      <p:sp>
        <p:nvSpPr>
          <p:cNvPr id="6" name="CuadroTexto 15">
            <a:extLst>
              <a:ext uri="{FF2B5EF4-FFF2-40B4-BE49-F238E27FC236}">
                <a16:creationId xmlns:a16="http://schemas.microsoft.com/office/drawing/2014/main" id="{A0CB9DF1-0BDF-42EC-99D5-D4947271288C}"/>
              </a:ext>
            </a:extLst>
          </p:cNvPr>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Rectángulo 9">
            <a:extLst>
              <a:ext uri="{FF2B5EF4-FFF2-40B4-BE49-F238E27FC236}">
                <a16:creationId xmlns:a16="http://schemas.microsoft.com/office/drawing/2014/main" id="{34B55B63-7CDD-475B-AF08-2464AFC67591}"/>
              </a:ext>
            </a:extLst>
          </p:cNvPr>
          <p:cNvSpPr/>
          <p:nvPr/>
        </p:nvSpPr>
        <p:spPr>
          <a:xfrm>
            <a:off x="2206172" y="5510909"/>
            <a:ext cx="9972460" cy="1200329"/>
          </a:xfrm>
          <a:prstGeom prst="rect">
            <a:avLst/>
          </a:prstGeom>
        </p:spPr>
        <p:txBody>
          <a:bodyPr wrap="square">
            <a:spAutoFit/>
          </a:bodyPr>
          <a:lstStyle/>
          <a:p>
            <a:pPr algn="just"/>
            <a:r>
              <a:rPr lang="es-ES" dirty="0">
                <a:solidFill>
                  <a:srgbClr val="395F9B"/>
                </a:solidFill>
                <a:ea typeface="Calibri" panose="020F0502020204030204" pitchFamily="34" charset="0"/>
                <a:cs typeface="Arial" panose="020B0604020202020204" pitchFamily="34" charset="0"/>
              </a:rPr>
              <a:t>Las posiciones ocupacionales que más incidieron en el aumento del número de ocupados en el sector rural, fueron </a:t>
            </a:r>
            <a:r>
              <a:rPr lang="es-ES" b="1" dirty="0">
                <a:solidFill>
                  <a:srgbClr val="395F9B"/>
                </a:solidFill>
                <a:ea typeface="Calibri" panose="020F0502020204030204" pitchFamily="34" charset="0"/>
                <a:cs typeface="Arial" panose="020B0604020202020204" pitchFamily="34" charset="0"/>
              </a:rPr>
              <a:t>el trabajador por cuenta propia (4,1 p.p) </a:t>
            </a:r>
            <a:r>
              <a:rPr lang="es-ES" dirty="0">
                <a:solidFill>
                  <a:srgbClr val="395F9B"/>
                </a:solidFill>
                <a:ea typeface="Calibri" panose="020F0502020204030204" pitchFamily="34" charset="0"/>
                <a:cs typeface="Arial" panose="020B0604020202020204" pitchFamily="34" charset="0"/>
              </a:rPr>
              <a:t>y el </a:t>
            </a:r>
            <a:r>
              <a:rPr lang="es-ES" b="1" dirty="0">
                <a:solidFill>
                  <a:srgbClr val="395F9B"/>
                </a:solidFill>
                <a:ea typeface="Calibri" panose="020F0502020204030204" pitchFamily="34" charset="0"/>
                <a:cs typeface="Arial" panose="020B0604020202020204" pitchFamily="34" charset="0"/>
              </a:rPr>
              <a:t>obrero empleado particular  (1,9 p.p). </a:t>
            </a:r>
            <a:r>
              <a:rPr lang="es-ES" dirty="0">
                <a:solidFill>
                  <a:srgbClr val="395F9B"/>
                </a:solidFill>
                <a:ea typeface="Calibri" panose="020F0502020204030204" pitchFamily="34" charset="0"/>
                <a:cs typeface="Arial" panose="020B0604020202020204" pitchFamily="34" charset="0"/>
              </a:rPr>
              <a:t>Por su parte disminuyeron en el número de ocupados el trabajador familiar sin remuneración (-1,6 p.p), el </a:t>
            </a:r>
            <a:r>
              <a:rPr lang="es-MX" dirty="0">
                <a:solidFill>
                  <a:srgbClr val="27689D"/>
                </a:solidFill>
                <a:latin typeface="Arial" panose="020B0604020202020204" pitchFamily="34" charset="0"/>
                <a:ea typeface="Calibri" panose="020F0502020204030204" pitchFamily="34" charset="0"/>
                <a:cs typeface="Arial" panose="020B0604020202020204" pitchFamily="34" charset="0"/>
              </a:rPr>
              <a:t>patrón o empleador </a:t>
            </a:r>
            <a:r>
              <a:rPr lang="es-ES" dirty="0">
                <a:solidFill>
                  <a:srgbClr val="395F9B"/>
                </a:solidFill>
                <a:ea typeface="Calibri" panose="020F0502020204030204" pitchFamily="34" charset="0"/>
                <a:cs typeface="Arial" panose="020B0604020202020204" pitchFamily="34" charset="0"/>
              </a:rPr>
              <a:t>(-1,5 p.p) y el el empleado doméstico (-0,1 p.p).</a:t>
            </a:r>
          </a:p>
        </p:txBody>
      </p:sp>
      <p:sp>
        <p:nvSpPr>
          <p:cNvPr id="9" name="Rectángulo 8">
            <a:extLst>
              <a:ext uri="{FF2B5EF4-FFF2-40B4-BE49-F238E27FC236}">
                <a16:creationId xmlns:a16="http://schemas.microsoft.com/office/drawing/2014/main" id="{FF763505-EBC8-4C33-AA7C-D70FE93D4D50}"/>
              </a:ext>
            </a:extLst>
          </p:cNvPr>
          <p:cNvSpPr/>
          <p:nvPr/>
        </p:nvSpPr>
        <p:spPr>
          <a:xfrm>
            <a:off x="13368" y="6628732"/>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a:t>
            </a:r>
            <a:endParaRPr lang="es-CO" sz="800" dirty="0">
              <a:solidFill>
                <a:srgbClr val="395F9B"/>
              </a:solidFill>
              <a:effectLst/>
              <a:ea typeface="Calibri" panose="020F0502020204030204" pitchFamily="34" charset="0"/>
              <a:cs typeface="Arial" panose="020B0604020202020204" pitchFamily="34" charset="0"/>
            </a:endParaRPr>
          </a:p>
        </p:txBody>
      </p:sp>
      <p:graphicFrame>
        <p:nvGraphicFramePr>
          <p:cNvPr id="2" name="Tabla 1">
            <a:extLst>
              <a:ext uri="{FF2B5EF4-FFF2-40B4-BE49-F238E27FC236}">
                <a16:creationId xmlns:a16="http://schemas.microsoft.com/office/drawing/2014/main" id="{9ABB0C72-6D40-4150-A4AF-697B75078BC4}"/>
              </a:ext>
            </a:extLst>
          </p:cNvPr>
          <p:cNvGraphicFramePr>
            <a:graphicFrameLocks noGrp="1"/>
          </p:cNvGraphicFramePr>
          <p:nvPr>
            <p:extLst>
              <p:ext uri="{D42A27DB-BD31-4B8C-83A1-F6EECF244321}">
                <p14:modId xmlns:p14="http://schemas.microsoft.com/office/powerpoint/2010/main" val="3149196067"/>
              </p:ext>
            </p:extLst>
          </p:nvPr>
        </p:nvGraphicFramePr>
        <p:xfrm>
          <a:off x="286178" y="2027691"/>
          <a:ext cx="11507772" cy="2665095"/>
        </p:xfrm>
        <a:graphic>
          <a:graphicData uri="http://schemas.openxmlformats.org/drawingml/2006/table">
            <a:tbl>
              <a:tblPr>
                <a:tableStyleId>{2D5ABB26-0587-4C30-8999-92F81FD0307C}</a:tableStyleId>
              </a:tblPr>
              <a:tblGrid>
                <a:gridCol w="5034453">
                  <a:extLst>
                    <a:ext uri="{9D8B030D-6E8A-4147-A177-3AD203B41FA5}">
                      <a16:colId xmlns:a16="http://schemas.microsoft.com/office/drawing/2014/main" val="3561659838"/>
                    </a:ext>
                  </a:extLst>
                </a:gridCol>
                <a:gridCol w="1595187">
                  <a:extLst>
                    <a:ext uri="{9D8B030D-6E8A-4147-A177-3AD203B41FA5}">
                      <a16:colId xmlns:a16="http://schemas.microsoft.com/office/drawing/2014/main" val="3508573707"/>
                    </a:ext>
                  </a:extLst>
                </a:gridCol>
                <a:gridCol w="1404000">
                  <a:extLst>
                    <a:ext uri="{9D8B030D-6E8A-4147-A177-3AD203B41FA5}">
                      <a16:colId xmlns:a16="http://schemas.microsoft.com/office/drawing/2014/main" val="4033847746"/>
                    </a:ext>
                  </a:extLst>
                </a:gridCol>
                <a:gridCol w="1224588">
                  <a:extLst>
                    <a:ext uri="{9D8B030D-6E8A-4147-A177-3AD203B41FA5}">
                      <a16:colId xmlns:a16="http://schemas.microsoft.com/office/drawing/2014/main" val="1021643690"/>
                    </a:ext>
                  </a:extLst>
                </a:gridCol>
                <a:gridCol w="989544">
                  <a:extLst>
                    <a:ext uri="{9D8B030D-6E8A-4147-A177-3AD203B41FA5}">
                      <a16:colId xmlns:a16="http://schemas.microsoft.com/office/drawing/2014/main" val="1976285331"/>
                    </a:ext>
                  </a:extLst>
                </a:gridCol>
                <a:gridCol w="1260000">
                  <a:extLst>
                    <a:ext uri="{9D8B030D-6E8A-4147-A177-3AD203B41FA5}">
                      <a16:colId xmlns:a16="http://schemas.microsoft.com/office/drawing/2014/main" val="2950576361"/>
                    </a:ext>
                  </a:extLst>
                </a:gridCol>
              </a:tblGrid>
              <a:tr h="361950">
                <a:tc>
                  <a:txBody>
                    <a:bodyPr/>
                    <a:lstStyle/>
                    <a:p>
                      <a:pPr algn="l" fontAlgn="ctr"/>
                      <a:r>
                        <a:rPr lang="es-CO" sz="1400" b="1" u="none" strike="noStrike" dirty="0">
                          <a:solidFill>
                            <a:schemeClr val="bg1"/>
                          </a:solidFill>
                          <a:effectLst/>
                        </a:rPr>
                        <a:t>Posición ocupacional</a:t>
                      </a:r>
                      <a:endParaRPr lang="es-CO" sz="1400" b="1" i="0" u="none" strike="noStrike" dirty="0">
                        <a:solidFill>
                          <a:schemeClr val="bg1"/>
                        </a:solidFill>
                        <a:effectLst/>
                        <a:latin typeface="Arial" panose="020B0604020202020204" pitchFamily="34" charset="0"/>
                      </a:endParaRPr>
                    </a:p>
                  </a:txBody>
                  <a:tcPr marL="9525" marR="9525" marT="9525" marB="0" anchor="ctr">
                    <a:solidFill>
                      <a:srgbClr val="27689D"/>
                    </a:solidFill>
                  </a:tcPr>
                </a:tc>
                <a:tc>
                  <a:txBody>
                    <a:bodyPr/>
                    <a:lstStyle/>
                    <a:p>
                      <a:pPr algn="ctr" rtl="0" fontAlgn="ctr"/>
                      <a:r>
                        <a:rPr lang="es-CO" sz="1400" b="0" i="0" u="none" strike="noStrike" dirty="0">
                          <a:solidFill>
                            <a:srgbClr val="FFFFFF"/>
                          </a:solidFill>
                          <a:effectLst/>
                          <a:latin typeface="Arial" panose="020B0604020202020204" pitchFamily="34" charset="0"/>
                        </a:rPr>
                        <a:t>May 20 –  Jul 20</a:t>
                      </a:r>
                    </a:p>
                  </a:txBody>
                  <a:tcPr marL="9525" marR="9525" marT="9525" marB="0" anchor="ctr">
                    <a:solidFill>
                      <a:srgbClr val="27689D"/>
                    </a:solidFill>
                  </a:tcPr>
                </a:tc>
                <a:tc>
                  <a:txBody>
                    <a:bodyPr/>
                    <a:lstStyle/>
                    <a:p>
                      <a:pPr algn="ctr" rtl="0" fontAlgn="ctr"/>
                      <a:r>
                        <a:rPr lang="es-CO" sz="1400" b="0" i="0" u="none" strike="noStrike" dirty="0">
                          <a:solidFill>
                            <a:srgbClr val="FFFFFF"/>
                          </a:solidFill>
                          <a:effectLst/>
                          <a:latin typeface="Arial" panose="020B0604020202020204" pitchFamily="34" charset="0"/>
                        </a:rPr>
                        <a:t>May 21 –  Jul 21</a:t>
                      </a:r>
                    </a:p>
                  </a:txBody>
                  <a:tcPr marL="9525" marR="9525" marT="9525" marB="0" anchor="ctr">
                    <a:solidFill>
                      <a:srgbClr val="27689D"/>
                    </a:solidFill>
                  </a:tcPr>
                </a:tc>
                <a:tc>
                  <a:txBody>
                    <a:bodyPr/>
                    <a:lstStyle/>
                    <a:p>
                      <a:pPr algn="ctr" fontAlgn="ctr"/>
                      <a:r>
                        <a:rPr lang="es-CO" sz="1400" b="1" u="none" strike="noStrike" dirty="0">
                          <a:solidFill>
                            <a:schemeClr val="bg1"/>
                          </a:solidFill>
                          <a:effectLst/>
                        </a:rPr>
                        <a:t>Distribución (%)</a:t>
                      </a:r>
                      <a:endParaRPr lang="es-CO" sz="1400" b="1" i="0" u="none" strike="noStrike" dirty="0">
                        <a:solidFill>
                          <a:schemeClr val="bg1"/>
                        </a:solidFill>
                        <a:effectLst/>
                        <a:latin typeface="Arial" panose="020B0604020202020204" pitchFamily="34" charset="0"/>
                      </a:endParaRPr>
                    </a:p>
                  </a:txBody>
                  <a:tcPr marL="9525" marR="9525" marT="9525" marB="0" anchor="ctr">
                    <a:solidFill>
                      <a:srgbClr val="27689D"/>
                    </a:solidFill>
                  </a:tcPr>
                </a:tc>
                <a:tc>
                  <a:txBody>
                    <a:bodyPr/>
                    <a:lstStyle/>
                    <a:p>
                      <a:pPr algn="ctr" fontAlgn="ctr"/>
                      <a:r>
                        <a:rPr lang="es-CO" sz="1400" b="1" u="none" strike="noStrike" dirty="0">
                          <a:solidFill>
                            <a:schemeClr val="bg1"/>
                          </a:solidFill>
                          <a:effectLst/>
                        </a:rPr>
                        <a:t>Variación absoluta</a:t>
                      </a:r>
                      <a:endParaRPr lang="es-CO" sz="1400" b="1" i="0" u="none" strike="noStrike" dirty="0">
                        <a:solidFill>
                          <a:schemeClr val="bg1"/>
                        </a:solidFill>
                        <a:effectLst/>
                        <a:latin typeface="Arial" panose="020B0604020202020204" pitchFamily="34" charset="0"/>
                      </a:endParaRPr>
                    </a:p>
                  </a:txBody>
                  <a:tcPr marL="9525" marR="9525" marT="9525" marB="0" anchor="ctr">
                    <a:solidFill>
                      <a:srgbClr val="27689D"/>
                    </a:solidFill>
                  </a:tcPr>
                </a:tc>
                <a:tc>
                  <a:txBody>
                    <a:bodyPr/>
                    <a:lstStyle/>
                    <a:p>
                      <a:pPr algn="ctr" fontAlgn="ctr"/>
                      <a:r>
                        <a:rPr lang="es-CO" sz="1400" b="1" u="none" strike="noStrike" dirty="0">
                          <a:solidFill>
                            <a:schemeClr val="bg1"/>
                          </a:solidFill>
                          <a:effectLst/>
                        </a:rPr>
                        <a:t>Contribución en p.p</a:t>
                      </a:r>
                      <a:endParaRPr lang="es-CO" sz="1400" b="1" i="0" u="none" strike="noStrike" dirty="0">
                        <a:solidFill>
                          <a:schemeClr val="bg1"/>
                        </a:solidFill>
                        <a:effectLst/>
                        <a:latin typeface="Arial" panose="020B0604020202020204" pitchFamily="34" charset="0"/>
                      </a:endParaRPr>
                    </a:p>
                  </a:txBody>
                  <a:tcPr marL="9525" marR="9525" marT="9525" marB="0" anchor="ctr">
                    <a:solidFill>
                      <a:srgbClr val="27689D"/>
                    </a:solidFill>
                  </a:tcPr>
                </a:tc>
                <a:extLst>
                  <a:ext uri="{0D108BD9-81ED-4DB2-BD59-A6C34878D82A}">
                    <a16:rowId xmlns:a16="http://schemas.microsoft.com/office/drawing/2014/main" val="3209232560"/>
                  </a:ext>
                </a:extLst>
              </a:tr>
              <a:tr h="190500">
                <a:tc>
                  <a:txBody>
                    <a:bodyPr/>
                    <a:lstStyle/>
                    <a:p>
                      <a:pPr algn="l" rtl="0" fontAlgn="ctr"/>
                      <a:r>
                        <a:rPr lang="es-CO" sz="1400" b="1" i="0" u="none" strike="noStrike">
                          <a:solidFill>
                            <a:srgbClr val="27689D"/>
                          </a:solidFill>
                          <a:effectLst/>
                          <a:latin typeface="Arial" panose="020B0604020202020204" pitchFamily="34" charset="0"/>
                        </a:rPr>
                        <a:t>Ocupados Centros poblados y rural disperso</a:t>
                      </a:r>
                    </a:p>
                  </a:txBody>
                  <a:tcPr marL="9525" marR="9525" marT="9525" marB="0" anchor="ctr"/>
                </a:tc>
                <a:tc>
                  <a:txBody>
                    <a:bodyPr/>
                    <a:lstStyle/>
                    <a:p>
                      <a:pPr algn="r" rtl="0" fontAlgn="ctr"/>
                      <a:r>
                        <a:rPr lang="es-CO" sz="1400" b="1" i="0" u="none" strike="noStrike">
                          <a:solidFill>
                            <a:srgbClr val="27689D"/>
                          </a:solidFill>
                          <a:effectLst/>
                          <a:latin typeface="Arial" panose="020B0604020202020204" pitchFamily="34" charset="0"/>
                        </a:rPr>
                        <a:t>4.295</a:t>
                      </a:r>
                    </a:p>
                  </a:txBody>
                  <a:tcPr marL="9525" marR="9525" marT="9525" marB="0" anchor="ctr"/>
                </a:tc>
                <a:tc>
                  <a:txBody>
                    <a:bodyPr/>
                    <a:lstStyle/>
                    <a:p>
                      <a:pPr algn="r" rtl="0" fontAlgn="ctr"/>
                      <a:r>
                        <a:rPr lang="es-CO" sz="1400" b="1" i="0" u="none" strike="noStrike">
                          <a:solidFill>
                            <a:srgbClr val="27689D"/>
                          </a:solidFill>
                          <a:effectLst/>
                          <a:latin typeface="Arial" panose="020B0604020202020204" pitchFamily="34" charset="0"/>
                        </a:rPr>
                        <a:t>4.464</a:t>
                      </a:r>
                    </a:p>
                  </a:txBody>
                  <a:tcPr marL="9525" marR="9525" marT="9525" marB="0" anchor="ctr"/>
                </a:tc>
                <a:tc>
                  <a:txBody>
                    <a:bodyPr/>
                    <a:lstStyle/>
                    <a:p>
                      <a:pPr algn="r" rtl="0" fontAlgn="ctr"/>
                      <a:r>
                        <a:rPr lang="es-CO" sz="1400" b="1" i="0" u="none" strike="noStrike">
                          <a:solidFill>
                            <a:srgbClr val="27689D"/>
                          </a:solidFill>
                          <a:effectLst/>
                          <a:latin typeface="Arial" panose="020B0604020202020204" pitchFamily="34" charset="0"/>
                        </a:rPr>
                        <a:t>100</a:t>
                      </a:r>
                    </a:p>
                  </a:txBody>
                  <a:tcPr marL="9525" marR="9525" marT="9525" marB="0" anchor="ctr"/>
                </a:tc>
                <a:tc>
                  <a:txBody>
                    <a:bodyPr/>
                    <a:lstStyle/>
                    <a:p>
                      <a:pPr algn="r" rtl="0" fontAlgn="ctr"/>
                      <a:r>
                        <a:rPr lang="es-CO" sz="1400" b="1" i="0" u="none" strike="noStrike">
                          <a:solidFill>
                            <a:srgbClr val="27689D"/>
                          </a:solidFill>
                          <a:effectLst/>
                          <a:latin typeface="Arial" panose="020B0604020202020204" pitchFamily="34" charset="0"/>
                        </a:rPr>
                        <a:t>169</a:t>
                      </a:r>
                    </a:p>
                  </a:txBody>
                  <a:tcPr marL="9525" marR="9525" marT="9525" marB="0" anchor="ctr"/>
                </a:tc>
                <a:tc>
                  <a:txBody>
                    <a:bodyPr/>
                    <a:lstStyle/>
                    <a:p>
                      <a:pPr algn="r" rtl="0" fontAlgn="ctr"/>
                      <a:r>
                        <a:rPr lang="es-CO" sz="1400" b="1" i="0" u="none" strike="noStrike">
                          <a:solidFill>
                            <a:srgbClr val="27689D"/>
                          </a:solidFill>
                          <a:effectLst/>
                          <a:latin typeface="Arial" panose="020B0604020202020204" pitchFamily="34" charset="0"/>
                        </a:rPr>
                        <a:t>3,9</a:t>
                      </a:r>
                    </a:p>
                  </a:txBody>
                  <a:tcPr marL="9525" marR="9525" marT="9525" marB="0" anchor="ctr"/>
                </a:tc>
                <a:extLst>
                  <a:ext uri="{0D108BD9-81ED-4DB2-BD59-A6C34878D82A}">
                    <a16:rowId xmlns:a16="http://schemas.microsoft.com/office/drawing/2014/main" val="2749224692"/>
                  </a:ext>
                </a:extLst>
              </a:tr>
              <a:tr h="190500">
                <a:tc>
                  <a:txBody>
                    <a:bodyPr/>
                    <a:lstStyle/>
                    <a:p>
                      <a:pPr algn="l" rtl="0" fontAlgn="ctr"/>
                      <a:r>
                        <a:rPr lang="es-CO" sz="1400" b="0" i="0" u="none" strike="noStrike">
                          <a:solidFill>
                            <a:srgbClr val="27689D"/>
                          </a:solidFill>
                          <a:effectLst/>
                          <a:latin typeface="Arial" panose="020B0604020202020204" pitchFamily="34" charset="0"/>
                        </a:rPr>
                        <a:t>Trabajador por cuenta propia </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2.238</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2.414</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54</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176</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4,1</a:t>
                      </a:r>
                    </a:p>
                  </a:txBody>
                  <a:tcPr marL="9525" marR="9525" marT="9525" marB="0" anchor="ctr">
                    <a:solidFill>
                      <a:schemeClr val="bg1">
                        <a:lumMod val="95000"/>
                      </a:schemeClr>
                    </a:solidFill>
                  </a:tcPr>
                </a:tc>
                <a:extLst>
                  <a:ext uri="{0D108BD9-81ED-4DB2-BD59-A6C34878D82A}">
                    <a16:rowId xmlns:a16="http://schemas.microsoft.com/office/drawing/2014/main" val="582614009"/>
                  </a:ext>
                </a:extLst>
              </a:tr>
              <a:tr h="190500">
                <a:tc>
                  <a:txBody>
                    <a:bodyPr/>
                    <a:lstStyle/>
                    <a:p>
                      <a:pPr algn="l" rtl="0" fontAlgn="ctr"/>
                      <a:r>
                        <a:rPr lang="es-CO" sz="1400" b="0" i="0" u="none" strike="noStrike">
                          <a:solidFill>
                            <a:srgbClr val="27689D"/>
                          </a:solidFill>
                          <a:effectLst/>
                          <a:latin typeface="Arial" panose="020B0604020202020204" pitchFamily="34" charset="0"/>
                        </a:rPr>
                        <a:t>Obrero, empleado particular  </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767</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850</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19</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83</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1,9</a:t>
                      </a:r>
                    </a:p>
                  </a:txBody>
                  <a:tcPr marL="9525" marR="9525" marT="9525" marB="0" anchor="ctr"/>
                </a:tc>
                <a:extLst>
                  <a:ext uri="{0D108BD9-81ED-4DB2-BD59-A6C34878D82A}">
                    <a16:rowId xmlns:a16="http://schemas.microsoft.com/office/drawing/2014/main" val="1807551602"/>
                  </a:ext>
                </a:extLst>
              </a:tr>
              <a:tr h="190500">
                <a:tc>
                  <a:txBody>
                    <a:bodyPr/>
                    <a:lstStyle/>
                    <a:p>
                      <a:pPr algn="l" rtl="0" fontAlgn="ctr"/>
                      <a:r>
                        <a:rPr lang="es-CO" sz="1400" b="0" i="0" u="none" strike="noStrike">
                          <a:solidFill>
                            <a:srgbClr val="27689D"/>
                          </a:solidFill>
                          <a:effectLst/>
                          <a:latin typeface="Arial" panose="020B0604020202020204" pitchFamily="34" charset="0"/>
                        </a:rPr>
                        <a:t>Jornalero o Peón</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614</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640</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14</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25</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0,6</a:t>
                      </a:r>
                    </a:p>
                  </a:txBody>
                  <a:tcPr marL="9525" marR="9525" marT="9525" marB="0" anchor="ctr">
                    <a:solidFill>
                      <a:schemeClr val="bg1">
                        <a:lumMod val="95000"/>
                      </a:schemeClr>
                    </a:solidFill>
                  </a:tcPr>
                </a:tc>
                <a:extLst>
                  <a:ext uri="{0D108BD9-81ED-4DB2-BD59-A6C34878D82A}">
                    <a16:rowId xmlns:a16="http://schemas.microsoft.com/office/drawing/2014/main" val="1896556990"/>
                  </a:ext>
                </a:extLst>
              </a:tr>
              <a:tr h="190500">
                <a:tc>
                  <a:txBody>
                    <a:bodyPr/>
                    <a:lstStyle/>
                    <a:p>
                      <a:pPr algn="l" rtl="0" fontAlgn="ctr"/>
                      <a:r>
                        <a:rPr lang="es-MX" sz="1400" b="0" i="0" u="none" strike="noStrike">
                          <a:solidFill>
                            <a:srgbClr val="27689D"/>
                          </a:solidFill>
                          <a:effectLst/>
                          <a:latin typeface="Arial" panose="020B0604020202020204" pitchFamily="34" charset="0"/>
                        </a:rPr>
                        <a:t>Trabajador sin remuneración en empresas de otros hogares</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47</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61</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14</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0,3</a:t>
                      </a:r>
                    </a:p>
                  </a:txBody>
                  <a:tcPr marL="9525" marR="9525" marT="9525" marB="0" anchor="ctr"/>
                </a:tc>
                <a:extLst>
                  <a:ext uri="{0D108BD9-81ED-4DB2-BD59-A6C34878D82A}">
                    <a16:rowId xmlns:a16="http://schemas.microsoft.com/office/drawing/2014/main" val="3730317723"/>
                  </a:ext>
                </a:extLst>
              </a:tr>
              <a:tr h="190500">
                <a:tc>
                  <a:txBody>
                    <a:bodyPr/>
                    <a:lstStyle/>
                    <a:p>
                      <a:pPr algn="l" rtl="0" fontAlgn="ctr"/>
                      <a:r>
                        <a:rPr lang="es-CO" sz="1400" b="0" i="0" u="none" strike="noStrike">
                          <a:solidFill>
                            <a:srgbClr val="27689D"/>
                          </a:solidFill>
                          <a:effectLst/>
                          <a:latin typeface="Arial" panose="020B0604020202020204" pitchFamily="34" charset="0"/>
                        </a:rPr>
                        <a:t>Obrero, empleado del gobierno </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54</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63</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10</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0,2</a:t>
                      </a:r>
                    </a:p>
                  </a:txBody>
                  <a:tcPr marL="9525" marR="9525" marT="9525" marB="0" anchor="ctr">
                    <a:solidFill>
                      <a:schemeClr val="bg1">
                        <a:lumMod val="95000"/>
                      </a:schemeClr>
                    </a:solidFill>
                  </a:tcPr>
                </a:tc>
                <a:extLst>
                  <a:ext uri="{0D108BD9-81ED-4DB2-BD59-A6C34878D82A}">
                    <a16:rowId xmlns:a16="http://schemas.microsoft.com/office/drawing/2014/main" val="2289958466"/>
                  </a:ext>
                </a:extLst>
              </a:tr>
              <a:tr h="190500">
                <a:tc>
                  <a:txBody>
                    <a:bodyPr/>
                    <a:lstStyle/>
                    <a:p>
                      <a:pPr algn="l" rtl="0" fontAlgn="ctr"/>
                      <a:r>
                        <a:rPr lang="es-CO" sz="1400" b="0" i="0" u="none" strike="noStrike">
                          <a:solidFill>
                            <a:srgbClr val="27689D"/>
                          </a:solidFill>
                          <a:effectLst/>
                          <a:latin typeface="Arial" panose="020B0604020202020204" pitchFamily="34" charset="0"/>
                        </a:rPr>
                        <a:t>Otro</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0,0</a:t>
                      </a:r>
                    </a:p>
                  </a:txBody>
                  <a:tcPr marL="9525" marR="9525" marT="9525" marB="0" anchor="ctr"/>
                </a:tc>
                <a:extLst>
                  <a:ext uri="{0D108BD9-81ED-4DB2-BD59-A6C34878D82A}">
                    <a16:rowId xmlns:a16="http://schemas.microsoft.com/office/drawing/2014/main" val="3696674013"/>
                  </a:ext>
                </a:extLst>
              </a:tr>
              <a:tr h="190500">
                <a:tc>
                  <a:txBody>
                    <a:bodyPr/>
                    <a:lstStyle/>
                    <a:p>
                      <a:pPr algn="l" rtl="0" fontAlgn="ctr"/>
                      <a:r>
                        <a:rPr lang="es-CO" sz="1400" b="0" i="0" u="none" strike="noStrike">
                          <a:solidFill>
                            <a:srgbClr val="27689D"/>
                          </a:solidFill>
                          <a:effectLst/>
                          <a:latin typeface="Arial" panose="020B0604020202020204" pitchFamily="34" charset="0"/>
                        </a:rPr>
                        <a:t>Empleado doméstico </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96</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91</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-5</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-0,1</a:t>
                      </a:r>
                    </a:p>
                  </a:txBody>
                  <a:tcPr marL="9525" marR="9525" marT="9525" marB="0" anchor="ctr">
                    <a:solidFill>
                      <a:schemeClr val="bg1">
                        <a:lumMod val="95000"/>
                      </a:schemeClr>
                    </a:solidFill>
                  </a:tcPr>
                </a:tc>
                <a:extLst>
                  <a:ext uri="{0D108BD9-81ED-4DB2-BD59-A6C34878D82A}">
                    <a16:rowId xmlns:a16="http://schemas.microsoft.com/office/drawing/2014/main" val="3511971047"/>
                  </a:ext>
                </a:extLst>
              </a:tr>
              <a:tr h="190500">
                <a:tc>
                  <a:txBody>
                    <a:bodyPr/>
                    <a:lstStyle/>
                    <a:p>
                      <a:pPr algn="l" rtl="0" fontAlgn="ctr"/>
                      <a:r>
                        <a:rPr lang="es-CO" sz="1400" b="0" i="0" u="none" strike="noStrike">
                          <a:solidFill>
                            <a:srgbClr val="27689D"/>
                          </a:solidFill>
                          <a:effectLst/>
                          <a:latin typeface="Arial" panose="020B0604020202020204" pitchFamily="34" charset="0"/>
                        </a:rPr>
                        <a:t>Patrón o empleador</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169</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104</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2</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-65</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-1,5</a:t>
                      </a:r>
                    </a:p>
                  </a:txBody>
                  <a:tcPr marL="9525" marR="9525" marT="9525" marB="0" anchor="ctr"/>
                </a:tc>
                <a:extLst>
                  <a:ext uri="{0D108BD9-81ED-4DB2-BD59-A6C34878D82A}">
                    <a16:rowId xmlns:a16="http://schemas.microsoft.com/office/drawing/2014/main" val="4215790938"/>
                  </a:ext>
                </a:extLst>
              </a:tr>
              <a:tr h="190500">
                <a:tc>
                  <a:txBody>
                    <a:bodyPr/>
                    <a:lstStyle/>
                    <a:p>
                      <a:pPr algn="l" rtl="0" fontAlgn="ctr"/>
                      <a:r>
                        <a:rPr lang="es-CO" sz="1400" b="0" i="0" u="none" strike="noStrike">
                          <a:solidFill>
                            <a:srgbClr val="27689D"/>
                          </a:solidFill>
                          <a:effectLst/>
                          <a:latin typeface="Arial" panose="020B0604020202020204" pitchFamily="34" charset="0"/>
                        </a:rPr>
                        <a:t>Trabajador familiar sin remuneración </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310</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240</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5</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-70</a:t>
                      </a:r>
                    </a:p>
                  </a:txBody>
                  <a:tcPr marL="9525" marR="9525" marT="9525" marB="0" anchor="ctr">
                    <a:solidFill>
                      <a:schemeClr val="bg1">
                        <a:lumMod val="95000"/>
                      </a:schemeClr>
                    </a:solidFill>
                  </a:tcPr>
                </a:tc>
                <a:tc>
                  <a:txBody>
                    <a:bodyPr/>
                    <a:lstStyle/>
                    <a:p>
                      <a:pPr algn="r" rtl="0" fontAlgn="ctr"/>
                      <a:r>
                        <a:rPr lang="es-CO" sz="1400" b="0" i="0" u="none" strike="noStrike" dirty="0">
                          <a:solidFill>
                            <a:srgbClr val="27689D"/>
                          </a:solidFill>
                          <a:effectLst/>
                          <a:latin typeface="Arial" panose="020B0604020202020204" pitchFamily="34" charset="0"/>
                        </a:rPr>
                        <a:t>-1,6</a:t>
                      </a:r>
                    </a:p>
                  </a:txBody>
                  <a:tcPr marL="9525" marR="9525" marT="9525" marB="0" anchor="ctr">
                    <a:solidFill>
                      <a:schemeClr val="bg1">
                        <a:lumMod val="95000"/>
                      </a:schemeClr>
                    </a:solidFill>
                  </a:tcPr>
                </a:tc>
                <a:extLst>
                  <a:ext uri="{0D108BD9-81ED-4DB2-BD59-A6C34878D82A}">
                    <a16:rowId xmlns:a16="http://schemas.microsoft.com/office/drawing/2014/main" val="1546335790"/>
                  </a:ext>
                </a:extLst>
              </a:tr>
            </a:tbl>
          </a:graphicData>
        </a:graphic>
      </p:graphicFrame>
      <p:sp>
        <p:nvSpPr>
          <p:cNvPr id="11" name="Rectángulo 10">
            <a:extLst>
              <a:ext uri="{FF2B5EF4-FFF2-40B4-BE49-F238E27FC236}">
                <a16:creationId xmlns:a16="http://schemas.microsoft.com/office/drawing/2014/main" id="{B30885F2-CB75-4E91-A5EC-C0075B168A1C}"/>
              </a:ext>
            </a:extLst>
          </p:cNvPr>
          <p:cNvSpPr/>
          <p:nvPr/>
        </p:nvSpPr>
        <p:spPr>
          <a:xfrm>
            <a:off x="208332" y="4724316"/>
            <a:ext cx="11542234" cy="220444"/>
          </a:xfrm>
          <a:prstGeom prst="rect">
            <a:avLst/>
          </a:prstGeom>
        </p:spPr>
        <p:txBody>
          <a:bodyPr wrap="square">
            <a:spAutoFit/>
          </a:bodyPr>
          <a:lstStyle/>
          <a:p>
            <a:pPr lvl="0" algn="just">
              <a:spcAft>
                <a:spcPts val="0"/>
              </a:spcAft>
            </a:pPr>
            <a:r>
              <a:rPr lang="es-CO" sz="800" dirty="0">
                <a:solidFill>
                  <a:srgbClr val="395F9B"/>
                </a:solidFill>
                <a:effectLst/>
                <a:ea typeface="Calibri" panose="020F0502020204030204" pitchFamily="34" charset="0"/>
                <a:cs typeface="Arial" panose="020B0604020202020204" pitchFamily="34" charset="0"/>
              </a:rPr>
              <a:t>Datos en miles</a:t>
            </a:r>
          </a:p>
        </p:txBody>
      </p:sp>
    </p:spTree>
    <p:extLst>
      <p:ext uri="{BB962C8B-B14F-4D97-AF65-F5344CB8AC3E}">
        <p14:creationId xmlns:p14="http://schemas.microsoft.com/office/powerpoint/2010/main" val="2899600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8406" y="2414575"/>
            <a:ext cx="6098104" cy="3170099"/>
          </a:xfrm>
          <a:prstGeom prst="rect">
            <a:avLst/>
          </a:prstGeom>
          <a:noFill/>
        </p:spPr>
        <p:txBody>
          <a:bodyPr wrap="square" rtlCol="0">
            <a:spAutoFit/>
          </a:bodyPr>
          <a:lstStyle/>
          <a:p>
            <a:r>
              <a:rPr lang="es-ES" sz="3200" dirty="0">
                <a:solidFill>
                  <a:prstClr val="white"/>
                </a:solidFill>
                <a:latin typeface="Arial Black" panose="020B0A04020102020204" pitchFamily="34" charset="0"/>
              </a:rPr>
              <a:t>Tasa de desempleo y población ocupada series desestacionalizadas</a:t>
            </a:r>
          </a:p>
          <a:p>
            <a:endParaRPr lang="es-ES" sz="3200" dirty="0">
              <a:solidFill>
                <a:prstClr val="white"/>
              </a:solidFill>
              <a:latin typeface="Arial Black" panose="020B0A04020102020204" pitchFamily="34" charset="0"/>
            </a:endParaRPr>
          </a:p>
          <a:p>
            <a:r>
              <a:rPr lang="es-ES" sz="2400" dirty="0">
                <a:solidFill>
                  <a:prstClr val="white"/>
                </a:solidFill>
                <a:latin typeface="Arial Black" panose="020B0A04020102020204" pitchFamily="34" charset="0"/>
              </a:rPr>
              <a:t>Agosto de 2021</a:t>
            </a:r>
          </a:p>
          <a:p>
            <a:r>
              <a:rPr lang="es-ES" sz="2400" dirty="0">
                <a:solidFill>
                  <a:prstClr val="white"/>
                </a:solidFill>
                <a:latin typeface="Arial Black" panose="020B0A04020102020204" pitchFamily="34" charset="0"/>
              </a:rPr>
              <a:t>Trimestre móvil </a:t>
            </a:r>
          </a:p>
          <a:p>
            <a:r>
              <a:rPr lang="es-ES" sz="2400" dirty="0">
                <a:solidFill>
                  <a:prstClr val="white"/>
                </a:solidFill>
                <a:latin typeface="Arial Black" panose="020B0A04020102020204" pitchFamily="34" charset="0"/>
              </a:rPr>
              <a:t>junio 2021 – agosto 2021</a:t>
            </a:r>
            <a:endParaRPr lang="es-ES" sz="3200" dirty="0">
              <a:solidFill>
                <a:prstClr val="white"/>
              </a:solidFill>
              <a:latin typeface="Arial Black" panose="020B0A04020102020204" pitchFamily="34" charset="0"/>
            </a:endParaRPr>
          </a:p>
        </p:txBody>
      </p:sp>
      <p:sp>
        <p:nvSpPr>
          <p:cNvPr id="6" name="CuadroTexto 5"/>
          <p:cNvSpPr txBox="1"/>
          <p:nvPr/>
        </p:nvSpPr>
        <p:spPr>
          <a:xfrm>
            <a:off x="0" y="5742075"/>
            <a:ext cx="6016336" cy="1015663"/>
          </a:xfrm>
          <a:prstGeom prst="rect">
            <a:avLst/>
          </a:prstGeom>
          <a:noFill/>
        </p:spPr>
        <p:txBody>
          <a:bodyPr wrap="square" rtlCol="0">
            <a:spAutoFit/>
          </a:bodyPr>
          <a:lstStyle/>
          <a:p>
            <a:r>
              <a:rPr lang="es-CO" sz="2400" b="1" dirty="0">
                <a:solidFill>
                  <a:prstClr val="white"/>
                </a:solidFill>
                <a:latin typeface="Arial" panose="020B0604020202020204" pitchFamily="34" charset="0"/>
                <a:cs typeface="Arial" panose="020B0604020202020204" pitchFamily="34" charset="0"/>
              </a:rPr>
              <a:t>UPRA</a:t>
            </a:r>
          </a:p>
          <a:p>
            <a:r>
              <a:rPr lang="es-CO" dirty="0">
                <a:solidFill>
                  <a:prstClr val="white"/>
                </a:solidFill>
                <a:latin typeface="Arial" panose="020B0604020202020204" pitchFamily="34" charset="0"/>
                <a:cs typeface="Arial" panose="020B0604020202020204" pitchFamily="34" charset="0"/>
              </a:rPr>
              <a:t>Unidad de Planificación Rural Agropecuaria</a:t>
            </a:r>
          </a:p>
          <a:p>
            <a:r>
              <a:rPr lang="es-CO" dirty="0">
                <a:solidFill>
                  <a:prstClr val="white"/>
                </a:solidFill>
                <a:latin typeface="Arial" panose="020B0604020202020204" pitchFamily="34" charset="0"/>
                <a:cs typeface="Arial" panose="020B0604020202020204" pitchFamily="34" charset="0"/>
              </a:rPr>
              <a:t>30 de septiembre de 2021</a:t>
            </a:r>
          </a:p>
        </p:txBody>
      </p:sp>
    </p:spTree>
    <p:extLst>
      <p:ext uri="{BB962C8B-B14F-4D97-AF65-F5344CB8AC3E}">
        <p14:creationId xmlns:p14="http://schemas.microsoft.com/office/powerpoint/2010/main" val="2917955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Tasa de desempleo desestacionalizada* total nacional </a:t>
            </a:r>
            <a:r>
              <a:rPr lang="es-MX" altLang="es-CO" sz="2400" b="1" dirty="0">
                <a:solidFill>
                  <a:srgbClr val="395F9B"/>
                </a:solidFill>
                <a:latin typeface="+mn-lt"/>
                <a:ea typeface="+mn-ea"/>
                <a:cs typeface="+mn-cs"/>
              </a:rPr>
              <a:t>y 13 ciudades y áreas metropolitanas. Mensual agosto de 2019 – agosto de 2021</a:t>
            </a:r>
            <a:endParaRPr lang="es-ES" altLang="es-CO" sz="2400" b="1" dirty="0">
              <a:solidFill>
                <a:srgbClr val="395F9B"/>
              </a:solidFill>
              <a:latin typeface="+mn-lt"/>
              <a:ea typeface="+mn-ea"/>
              <a:cs typeface="+mn-cs"/>
            </a:endParaRPr>
          </a:p>
        </p:txBody>
      </p:sp>
      <p:sp>
        <p:nvSpPr>
          <p:cNvPr id="16" name="Rectángulo 15">
            <a:extLst>
              <a:ext uri="{FF2B5EF4-FFF2-40B4-BE49-F238E27FC236}">
                <a16:creationId xmlns:a16="http://schemas.microsoft.com/office/drawing/2014/main" id="{E2D86EF3-4A51-484F-BD0B-078C49634AE4}"/>
              </a:ext>
            </a:extLst>
          </p:cNvPr>
          <p:cNvSpPr/>
          <p:nvPr/>
        </p:nvSpPr>
        <p:spPr>
          <a:xfrm>
            <a:off x="33788" y="6578360"/>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                                                                                                                                                                                                    * Las series desestacionalizadas permiten hacer comparaciones en periodos consecutivos.</a:t>
            </a:r>
            <a:endParaRPr lang="es-CO" sz="800" dirty="0">
              <a:solidFill>
                <a:srgbClr val="395F9B"/>
              </a:solidFill>
              <a:effectLst/>
              <a:ea typeface="Calibri" panose="020F050202020403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43262736-F5CA-432A-AA5E-45F5DDAA4B84}"/>
              </a:ext>
            </a:extLst>
          </p:cNvPr>
          <p:cNvSpPr/>
          <p:nvPr/>
        </p:nvSpPr>
        <p:spPr>
          <a:xfrm>
            <a:off x="-30478" y="4884442"/>
            <a:ext cx="2030020" cy="1200329"/>
          </a:xfrm>
          <a:prstGeom prst="rect">
            <a:avLst/>
          </a:prstGeom>
        </p:spPr>
        <p:txBody>
          <a:bodyPr wrap="square">
            <a:spAutoFit/>
          </a:bodyPr>
          <a:lstStyle/>
          <a:p>
            <a:r>
              <a:rPr lang="es-CO" dirty="0">
                <a:solidFill>
                  <a:srgbClr val="395F9B"/>
                </a:solidFill>
                <a:latin typeface="+mj-lt"/>
                <a:ea typeface="Calibri" panose="020F0502020204030204" pitchFamily="34" charset="0"/>
                <a:cs typeface="Arial" panose="020B0604020202020204" pitchFamily="34" charset="0"/>
              </a:rPr>
              <a:t>Tasa de desempleo nacional en </a:t>
            </a:r>
          </a:p>
          <a:p>
            <a:r>
              <a:rPr lang="es-CO" dirty="0">
                <a:solidFill>
                  <a:srgbClr val="395F9B"/>
                </a:solidFill>
                <a:latin typeface="+mj-lt"/>
                <a:ea typeface="Calibri" panose="020F0502020204030204" pitchFamily="34" charset="0"/>
                <a:cs typeface="Arial" panose="020B0604020202020204" pitchFamily="34" charset="0"/>
              </a:rPr>
              <a:t>agosto</a:t>
            </a:r>
            <a:endParaRPr lang="es-CO" dirty="0">
              <a:latin typeface="+mj-lt"/>
              <a:cs typeface="Arial" panose="020B0604020202020204" pitchFamily="34" charset="0"/>
            </a:endParaRPr>
          </a:p>
        </p:txBody>
      </p:sp>
      <p:sp>
        <p:nvSpPr>
          <p:cNvPr id="8" name="Rectángulo 7">
            <a:extLst>
              <a:ext uri="{FF2B5EF4-FFF2-40B4-BE49-F238E27FC236}">
                <a16:creationId xmlns:a16="http://schemas.microsoft.com/office/drawing/2014/main" id="{3B37A31D-6B4A-4D14-8090-F5EC801C402A}"/>
              </a:ext>
            </a:extLst>
          </p:cNvPr>
          <p:cNvSpPr/>
          <p:nvPr/>
        </p:nvSpPr>
        <p:spPr>
          <a:xfrm>
            <a:off x="1471452" y="5253773"/>
            <a:ext cx="1062440" cy="461665"/>
          </a:xfrm>
          <a:prstGeom prst="rect">
            <a:avLst/>
          </a:prstGeom>
        </p:spPr>
        <p:txBody>
          <a:bodyPr wrap="square">
            <a:spAutoFit/>
          </a:bodyPr>
          <a:lstStyle/>
          <a:p>
            <a:pPr algn="r"/>
            <a:r>
              <a:rPr lang="es-CO" sz="2400" b="1" dirty="0">
                <a:solidFill>
                  <a:srgbClr val="00B050"/>
                </a:solidFill>
                <a:latin typeface="+mj-lt"/>
                <a:ea typeface="Calibri" panose="020F0502020204030204" pitchFamily="34" charset="0"/>
                <a:cs typeface="Arial" panose="020B0604020202020204" pitchFamily="34" charset="0"/>
              </a:rPr>
              <a:t>12,6%</a:t>
            </a:r>
            <a:endParaRPr lang="es-CO" sz="2400" b="1" dirty="0">
              <a:solidFill>
                <a:srgbClr val="00B050"/>
              </a:solidFill>
              <a:latin typeface="+mj-lt"/>
              <a:cs typeface="Arial" panose="020B0604020202020204" pitchFamily="34" charset="0"/>
            </a:endParaRPr>
          </a:p>
        </p:txBody>
      </p:sp>
      <p:sp>
        <p:nvSpPr>
          <p:cNvPr id="11" name="Rectángulo 10">
            <a:extLst>
              <a:ext uri="{FF2B5EF4-FFF2-40B4-BE49-F238E27FC236}">
                <a16:creationId xmlns:a16="http://schemas.microsoft.com/office/drawing/2014/main" id="{63CBA94C-C7DA-4332-96DD-A87259733597}"/>
              </a:ext>
            </a:extLst>
          </p:cNvPr>
          <p:cNvSpPr/>
          <p:nvPr/>
        </p:nvSpPr>
        <p:spPr>
          <a:xfrm>
            <a:off x="2451515" y="4940662"/>
            <a:ext cx="3158824" cy="1200329"/>
          </a:xfrm>
          <a:prstGeom prst="rect">
            <a:avLst/>
          </a:prstGeom>
        </p:spPr>
        <p:txBody>
          <a:bodyPr wrap="square">
            <a:spAutoFit/>
          </a:bodyPr>
          <a:lstStyle/>
          <a:p>
            <a:pPr algn="just"/>
            <a:r>
              <a:rPr lang="es-CO" b="1" dirty="0">
                <a:solidFill>
                  <a:srgbClr val="27689D"/>
                </a:solidFill>
                <a:latin typeface="+mj-lt"/>
                <a:ea typeface="Calibri" panose="020F0502020204030204" pitchFamily="34" charset="0"/>
                <a:cs typeface="Arial" panose="020B0604020202020204" pitchFamily="34" charset="0"/>
              </a:rPr>
              <a:t>inferior en 8,1 p.p </a:t>
            </a:r>
            <a:r>
              <a:rPr lang="es-CO" b="1" dirty="0">
                <a:solidFill>
                  <a:srgbClr val="27689D"/>
                </a:solidFill>
                <a:ea typeface="Calibri" panose="020F0502020204030204" pitchFamily="34" charset="0"/>
                <a:cs typeface="Arial" panose="020B0604020202020204" pitchFamily="34" charset="0"/>
              </a:rPr>
              <a:t>a la tasa de mayo de 2020 (20,7%) </a:t>
            </a:r>
            <a:r>
              <a:rPr lang="es-CO" dirty="0">
                <a:solidFill>
                  <a:srgbClr val="27689D"/>
                </a:solidFill>
                <a:ea typeface="Calibri" panose="020F0502020204030204" pitchFamily="34" charset="0"/>
                <a:cs typeface="Arial" panose="020B0604020202020204" pitchFamily="34" charset="0"/>
              </a:rPr>
              <a:t>que ha sido la más alta de los meses en pandemia.</a:t>
            </a:r>
          </a:p>
        </p:txBody>
      </p:sp>
      <p:cxnSp>
        <p:nvCxnSpPr>
          <p:cNvPr id="12" name="Conector recto 11">
            <a:extLst>
              <a:ext uri="{FF2B5EF4-FFF2-40B4-BE49-F238E27FC236}">
                <a16:creationId xmlns:a16="http://schemas.microsoft.com/office/drawing/2014/main" id="{60E014AD-2A70-41B0-B033-E4A392009332}"/>
              </a:ext>
            </a:extLst>
          </p:cNvPr>
          <p:cNvCxnSpPr>
            <a:cxnSpLocks/>
          </p:cNvCxnSpPr>
          <p:nvPr/>
        </p:nvCxnSpPr>
        <p:spPr>
          <a:xfrm>
            <a:off x="5622225" y="5101395"/>
            <a:ext cx="0" cy="904541"/>
          </a:xfrm>
          <a:prstGeom prst="line">
            <a:avLst/>
          </a:prstGeom>
          <a:ln w="28575">
            <a:solidFill>
              <a:srgbClr val="395F9B"/>
            </a:soli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0B898A01-518B-495E-AD15-C95A8C0A0955}"/>
              </a:ext>
            </a:extLst>
          </p:cNvPr>
          <p:cNvSpPr/>
          <p:nvPr/>
        </p:nvSpPr>
        <p:spPr>
          <a:xfrm>
            <a:off x="5664268" y="5143806"/>
            <a:ext cx="2236617" cy="1200329"/>
          </a:xfrm>
          <a:prstGeom prst="rect">
            <a:avLst/>
          </a:prstGeom>
        </p:spPr>
        <p:txBody>
          <a:bodyPr wrap="square">
            <a:spAutoFit/>
          </a:bodyPr>
          <a:lstStyle/>
          <a:p>
            <a:r>
              <a:rPr lang="es-CO" dirty="0">
                <a:solidFill>
                  <a:srgbClr val="395F9B"/>
                </a:solidFill>
                <a:latin typeface="+mj-lt"/>
                <a:ea typeface="Calibri" panose="020F0502020204030204" pitchFamily="34" charset="0"/>
                <a:cs typeface="Arial" panose="020B0604020202020204" pitchFamily="34" charset="0"/>
              </a:rPr>
              <a:t>Tasa de desempleo </a:t>
            </a:r>
          </a:p>
          <a:p>
            <a:r>
              <a:rPr lang="es-CO" dirty="0">
                <a:solidFill>
                  <a:srgbClr val="395F9B"/>
                </a:solidFill>
                <a:latin typeface="+mj-lt"/>
                <a:ea typeface="Calibri" panose="020F0502020204030204" pitchFamily="34" charset="0"/>
                <a:cs typeface="Arial" panose="020B0604020202020204" pitchFamily="34" charset="0"/>
              </a:rPr>
              <a:t>13 ciudades y a.m en agosto</a:t>
            </a:r>
            <a:endParaRPr lang="es-CO" dirty="0">
              <a:latin typeface="+mj-lt"/>
              <a:cs typeface="Arial" panose="020B0604020202020204" pitchFamily="34" charset="0"/>
            </a:endParaRPr>
          </a:p>
          <a:p>
            <a:endParaRPr lang="es-CO" dirty="0">
              <a:latin typeface="+mj-lt"/>
              <a:cs typeface="Arial" panose="020B0604020202020204" pitchFamily="34" charset="0"/>
            </a:endParaRPr>
          </a:p>
        </p:txBody>
      </p:sp>
      <p:sp>
        <p:nvSpPr>
          <p:cNvPr id="17" name="Rectángulo 16">
            <a:extLst>
              <a:ext uri="{FF2B5EF4-FFF2-40B4-BE49-F238E27FC236}">
                <a16:creationId xmlns:a16="http://schemas.microsoft.com/office/drawing/2014/main" id="{9F1941FF-081D-4D18-A434-B3932EC2528A}"/>
              </a:ext>
            </a:extLst>
          </p:cNvPr>
          <p:cNvSpPr/>
          <p:nvPr/>
        </p:nvSpPr>
        <p:spPr>
          <a:xfrm>
            <a:off x="7370967" y="5360422"/>
            <a:ext cx="1321911" cy="461665"/>
          </a:xfrm>
          <a:prstGeom prst="rect">
            <a:avLst/>
          </a:prstGeom>
        </p:spPr>
        <p:txBody>
          <a:bodyPr wrap="square">
            <a:spAutoFit/>
          </a:bodyPr>
          <a:lstStyle/>
          <a:p>
            <a:pPr algn="r"/>
            <a:r>
              <a:rPr lang="es-CO" sz="2400" b="1" dirty="0">
                <a:solidFill>
                  <a:srgbClr val="00B050"/>
                </a:solidFill>
                <a:latin typeface="+mj-lt"/>
                <a:ea typeface="Calibri" panose="020F0502020204030204" pitchFamily="34" charset="0"/>
                <a:cs typeface="Arial" panose="020B0604020202020204" pitchFamily="34" charset="0"/>
              </a:rPr>
              <a:t>15,0%</a:t>
            </a:r>
            <a:endParaRPr lang="es-CO" sz="2400" b="1" dirty="0">
              <a:solidFill>
                <a:srgbClr val="00B050"/>
              </a:solidFill>
              <a:latin typeface="+mj-lt"/>
              <a:cs typeface="Arial" panose="020B0604020202020204" pitchFamily="34" charset="0"/>
            </a:endParaRPr>
          </a:p>
        </p:txBody>
      </p:sp>
      <p:sp>
        <p:nvSpPr>
          <p:cNvPr id="19" name="Rectángulo 18">
            <a:extLst>
              <a:ext uri="{FF2B5EF4-FFF2-40B4-BE49-F238E27FC236}">
                <a16:creationId xmlns:a16="http://schemas.microsoft.com/office/drawing/2014/main" id="{0DDF7A5A-90AD-437C-93ED-DA6629A27751}"/>
              </a:ext>
            </a:extLst>
          </p:cNvPr>
          <p:cNvSpPr/>
          <p:nvPr/>
        </p:nvSpPr>
        <p:spPr>
          <a:xfrm>
            <a:off x="8692879" y="4940559"/>
            <a:ext cx="3551318" cy="1200329"/>
          </a:xfrm>
          <a:prstGeom prst="rect">
            <a:avLst/>
          </a:prstGeom>
        </p:spPr>
        <p:txBody>
          <a:bodyPr wrap="square">
            <a:spAutoFit/>
          </a:bodyPr>
          <a:lstStyle/>
          <a:p>
            <a:pPr algn="just"/>
            <a:r>
              <a:rPr lang="es-CO" b="1" dirty="0">
                <a:solidFill>
                  <a:srgbClr val="27689D"/>
                </a:solidFill>
                <a:latin typeface="+mj-lt"/>
                <a:ea typeface="Calibri" panose="020F0502020204030204" pitchFamily="34" charset="0"/>
                <a:cs typeface="Arial" panose="020B0604020202020204" pitchFamily="34" charset="0"/>
              </a:rPr>
              <a:t>inferior en 9,7 p.p </a:t>
            </a:r>
            <a:r>
              <a:rPr lang="es-CO" b="1" dirty="0">
                <a:solidFill>
                  <a:srgbClr val="27689D"/>
                </a:solidFill>
                <a:ea typeface="Calibri" panose="020F0502020204030204" pitchFamily="34" charset="0"/>
                <a:cs typeface="Arial" panose="020B0604020202020204" pitchFamily="34" charset="0"/>
              </a:rPr>
              <a:t>a la tasa de julio de 2020 </a:t>
            </a:r>
            <a:r>
              <a:rPr lang="es-CO" dirty="0">
                <a:solidFill>
                  <a:srgbClr val="27689D"/>
                </a:solidFill>
                <a:ea typeface="Calibri" panose="020F0502020204030204" pitchFamily="34" charset="0"/>
                <a:cs typeface="Arial" panose="020B0604020202020204" pitchFamily="34" charset="0"/>
              </a:rPr>
              <a:t>(24,7%) que ha sido la más alta de los meses en pandemia para este dominio.</a:t>
            </a:r>
          </a:p>
        </p:txBody>
      </p:sp>
      <p:graphicFrame>
        <p:nvGraphicFramePr>
          <p:cNvPr id="13" name="Gráfico 12">
            <a:extLst>
              <a:ext uri="{FF2B5EF4-FFF2-40B4-BE49-F238E27FC236}">
                <a16:creationId xmlns:a16="http://schemas.microsoft.com/office/drawing/2014/main" id="{E3B84D0E-BF09-4EA0-8916-0362B9096218}"/>
              </a:ext>
            </a:extLst>
          </p:cNvPr>
          <p:cNvGraphicFramePr>
            <a:graphicFrameLocks/>
          </p:cNvGraphicFramePr>
          <p:nvPr>
            <p:extLst>
              <p:ext uri="{D42A27DB-BD31-4B8C-83A1-F6EECF244321}">
                <p14:modId xmlns:p14="http://schemas.microsoft.com/office/powerpoint/2010/main" val="1084872567"/>
              </p:ext>
            </p:extLst>
          </p:nvPr>
        </p:nvGraphicFramePr>
        <p:xfrm>
          <a:off x="257503" y="1342351"/>
          <a:ext cx="11676994" cy="35357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1783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Población ocupada desestacionalizada* total nacional</a:t>
            </a:r>
          </a:p>
          <a:p>
            <a:pPr algn="ctr">
              <a:lnSpc>
                <a:spcPct val="100000"/>
              </a:lnSpc>
              <a:spcBef>
                <a:spcPct val="0"/>
              </a:spcBef>
              <a:buClrTx/>
              <a:buSzTx/>
              <a:buNone/>
            </a:pPr>
            <a:r>
              <a:rPr lang="es-MX" altLang="es-CO" sz="2400" b="1" dirty="0">
                <a:solidFill>
                  <a:srgbClr val="395F9B"/>
                </a:solidFill>
                <a:latin typeface="+mn-lt"/>
                <a:ea typeface="+mn-ea"/>
                <a:cs typeface="+mn-cs"/>
              </a:rPr>
              <a:t>Mensual agosto de 2019 – agosto de 2021</a:t>
            </a:r>
            <a:endParaRPr lang="es-ES" altLang="es-CO" sz="2400" b="1" dirty="0">
              <a:solidFill>
                <a:srgbClr val="395F9B"/>
              </a:solidFill>
              <a:latin typeface="+mn-lt"/>
              <a:ea typeface="+mn-ea"/>
              <a:cs typeface="+mn-cs"/>
            </a:endParaRPr>
          </a:p>
        </p:txBody>
      </p:sp>
      <p:sp>
        <p:nvSpPr>
          <p:cNvPr id="16" name="Rectángulo 15">
            <a:extLst>
              <a:ext uri="{FF2B5EF4-FFF2-40B4-BE49-F238E27FC236}">
                <a16:creationId xmlns:a16="http://schemas.microsoft.com/office/drawing/2014/main" id="{E2D86EF3-4A51-484F-BD0B-078C49634AE4}"/>
              </a:ext>
            </a:extLst>
          </p:cNvPr>
          <p:cNvSpPr/>
          <p:nvPr/>
        </p:nvSpPr>
        <p:spPr>
          <a:xfrm>
            <a:off x="33788" y="6578360"/>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 * Las series desestacionalizadas permiten hacer comparaciones en periodos consecutivos.</a:t>
            </a:r>
            <a:endParaRPr lang="es-CO" sz="800" dirty="0">
              <a:solidFill>
                <a:srgbClr val="395F9B"/>
              </a:solidFill>
              <a:effectLst/>
              <a:ea typeface="Calibri" panose="020F0502020204030204" pitchFamily="34" charset="0"/>
              <a:cs typeface="Arial" panose="020B0604020202020204" pitchFamily="34" charset="0"/>
            </a:endParaRPr>
          </a:p>
        </p:txBody>
      </p:sp>
      <p:sp>
        <p:nvSpPr>
          <p:cNvPr id="15" name="Rectángulo 14">
            <a:extLst>
              <a:ext uri="{FF2B5EF4-FFF2-40B4-BE49-F238E27FC236}">
                <a16:creationId xmlns:a16="http://schemas.microsoft.com/office/drawing/2014/main" id="{C2CF81D2-E306-48C4-AC5F-6BC14E368630}"/>
              </a:ext>
            </a:extLst>
          </p:cNvPr>
          <p:cNvSpPr/>
          <p:nvPr/>
        </p:nvSpPr>
        <p:spPr>
          <a:xfrm>
            <a:off x="2157126" y="5135520"/>
            <a:ext cx="9791101" cy="1477328"/>
          </a:xfrm>
          <a:prstGeom prst="rect">
            <a:avLst/>
          </a:prstGeom>
        </p:spPr>
        <p:txBody>
          <a:bodyPr wrap="square">
            <a:spAutoFit/>
          </a:bodyPr>
          <a:lstStyle/>
          <a:p>
            <a:pPr marL="285750" indent="-285750" algn="just">
              <a:buFont typeface="Arial" panose="020B0604020202020204" pitchFamily="34" charset="0"/>
              <a:buChar char="•"/>
            </a:pPr>
            <a:r>
              <a:rPr lang="es-CO" dirty="0">
                <a:solidFill>
                  <a:srgbClr val="27689D"/>
                </a:solidFill>
                <a:latin typeface="+mj-lt"/>
                <a:ea typeface="Calibri" panose="020F0502020204030204" pitchFamily="34" charset="0"/>
                <a:cs typeface="Arial" panose="020B0604020202020204" pitchFamily="34" charset="0"/>
              </a:rPr>
              <a:t>Al comparar abril de 2020, que ha sido el mes con el menor número de personas ocupadas en la pandemia (16,5 millones), con agosto del presente año con 21,6 millones, se observa que </a:t>
            </a:r>
            <a:r>
              <a:rPr lang="es-CO" b="1" dirty="0">
                <a:solidFill>
                  <a:srgbClr val="27689D"/>
                </a:solidFill>
                <a:latin typeface="+mj-lt"/>
                <a:ea typeface="Calibri" panose="020F0502020204030204" pitchFamily="34" charset="0"/>
                <a:cs typeface="Arial" panose="020B0604020202020204" pitchFamily="34" charset="0"/>
              </a:rPr>
              <a:t>5,0 millones de personas han regresado a la ocupación</a:t>
            </a:r>
            <a:r>
              <a:rPr lang="es-CO" dirty="0">
                <a:solidFill>
                  <a:srgbClr val="27689D"/>
                </a:solidFill>
                <a:latin typeface="+mj-lt"/>
                <a:ea typeface="Calibri" panose="020F0502020204030204" pitchFamily="34" charset="0"/>
                <a:cs typeface="Arial" panose="020B0604020202020204" pitchFamily="34" charset="0"/>
              </a:rPr>
              <a:t>.</a:t>
            </a:r>
          </a:p>
          <a:p>
            <a:pPr marL="285750" indent="-285750">
              <a:buFont typeface="Arial" panose="020B0604020202020204" pitchFamily="34" charset="0"/>
              <a:buChar char="•"/>
            </a:pPr>
            <a:r>
              <a:rPr lang="es-CO" dirty="0">
                <a:solidFill>
                  <a:srgbClr val="27689D"/>
                </a:solidFill>
                <a:latin typeface="+mj-lt"/>
                <a:cs typeface="Arial" panose="020B0604020202020204" pitchFamily="34" charset="0"/>
              </a:rPr>
              <a:t>En agosto de 2021 se alcanzó el mayor </a:t>
            </a:r>
            <a:r>
              <a:rPr lang="es-CO" b="1" dirty="0">
                <a:solidFill>
                  <a:srgbClr val="27689D"/>
                </a:solidFill>
                <a:latin typeface="+mj-lt"/>
                <a:cs typeface="Arial" panose="020B0604020202020204" pitchFamily="34" charset="0"/>
              </a:rPr>
              <a:t>número de personas ocupadas desde que inició la pandemia.</a:t>
            </a:r>
            <a:endParaRPr lang="es-CO" dirty="0">
              <a:solidFill>
                <a:srgbClr val="27689D"/>
              </a:solidFill>
              <a:latin typeface="+mj-lt"/>
              <a:cs typeface="Arial" panose="020B0604020202020204" pitchFamily="34" charset="0"/>
            </a:endParaRPr>
          </a:p>
        </p:txBody>
      </p:sp>
      <p:graphicFrame>
        <p:nvGraphicFramePr>
          <p:cNvPr id="7" name="Gráfico 6">
            <a:extLst>
              <a:ext uri="{FF2B5EF4-FFF2-40B4-BE49-F238E27FC236}">
                <a16:creationId xmlns:a16="http://schemas.microsoft.com/office/drawing/2014/main" id="{0BA0F679-CFB5-4012-BCC6-802128C757FA}"/>
              </a:ext>
            </a:extLst>
          </p:cNvPr>
          <p:cNvGraphicFramePr>
            <a:graphicFrameLocks/>
          </p:cNvGraphicFramePr>
          <p:nvPr>
            <p:extLst>
              <p:ext uri="{D42A27DB-BD31-4B8C-83A1-F6EECF244321}">
                <p14:modId xmlns:p14="http://schemas.microsoft.com/office/powerpoint/2010/main" val="412059833"/>
              </p:ext>
            </p:extLst>
          </p:nvPr>
        </p:nvGraphicFramePr>
        <p:xfrm>
          <a:off x="122248" y="1291241"/>
          <a:ext cx="11719035" cy="40875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2040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Tasa de desempleo y población ocupada con series desestacionalizadas</a:t>
            </a:r>
          </a:p>
          <a:p>
            <a:pPr algn="ctr">
              <a:lnSpc>
                <a:spcPct val="100000"/>
              </a:lnSpc>
              <a:spcBef>
                <a:spcPct val="0"/>
              </a:spcBef>
              <a:buClrTx/>
              <a:buSzTx/>
              <a:buNone/>
            </a:pPr>
            <a:r>
              <a:rPr lang="es-ES" altLang="es-CO" sz="2400" b="1" dirty="0">
                <a:solidFill>
                  <a:srgbClr val="395F9B"/>
                </a:solidFill>
                <a:latin typeface="+mn-lt"/>
                <a:ea typeface="+mn-ea"/>
                <a:cs typeface="+mn-cs"/>
              </a:rPr>
              <a:t>Centros poblados y rural disperso (junio-agosto 19 / junio- agosto 21)</a:t>
            </a:r>
            <a:r>
              <a:rPr lang="es-ES" altLang="es-CO" sz="1600" dirty="0">
                <a:solidFill>
                  <a:srgbClr val="395F9B"/>
                </a:solidFill>
                <a:latin typeface="+mn-lt"/>
                <a:ea typeface="+mn-ea"/>
                <a:cs typeface="+mn-cs"/>
              </a:rPr>
              <a:t>*</a:t>
            </a:r>
            <a:endParaRPr lang="es-ES" altLang="es-CO" sz="2400" dirty="0">
              <a:solidFill>
                <a:srgbClr val="395F9B"/>
              </a:solidFill>
              <a:latin typeface="+mn-lt"/>
              <a:ea typeface="+mn-ea"/>
              <a:cs typeface="+mn-cs"/>
            </a:endParaRPr>
          </a:p>
        </p:txBody>
      </p:sp>
      <p:sp>
        <p:nvSpPr>
          <p:cNvPr id="16" name="Rectángulo 15">
            <a:extLst>
              <a:ext uri="{FF2B5EF4-FFF2-40B4-BE49-F238E27FC236}">
                <a16:creationId xmlns:a16="http://schemas.microsoft.com/office/drawing/2014/main" id="{E2D86EF3-4A51-484F-BD0B-078C49634AE4}"/>
              </a:ext>
            </a:extLst>
          </p:cNvPr>
          <p:cNvSpPr/>
          <p:nvPr/>
        </p:nvSpPr>
        <p:spPr>
          <a:xfrm>
            <a:off x="33788" y="6527158"/>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 * Las series desestacionalizadas permiten hacer comparaciones en periodos consecutivos. </a:t>
            </a:r>
            <a:endParaRPr lang="es-CO" sz="800" dirty="0">
              <a:solidFill>
                <a:srgbClr val="395F9B"/>
              </a:solidFill>
              <a:effectLst/>
              <a:ea typeface="Calibri" panose="020F0502020204030204" pitchFamily="34" charset="0"/>
              <a:cs typeface="Arial" panose="020B0604020202020204" pitchFamily="34" charset="0"/>
            </a:endParaRPr>
          </a:p>
        </p:txBody>
      </p:sp>
      <p:sp>
        <p:nvSpPr>
          <p:cNvPr id="21" name="CuadroTexto 20">
            <a:extLst>
              <a:ext uri="{FF2B5EF4-FFF2-40B4-BE49-F238E27FC236}">
                <a16:creationId xmlns:a16="http://schemas.microsoft.com/office/drawing/2014/main" id="{9FE0CEE1-7E29-4C8C-BECE-378ECE29B203}"/>
              </a:ext>
            </a:extLst>
          </p:cNvPr>
          <p:cNvSpPr txBox="1"/>
          <p:nvPr/>
        </p:nvSpPr>
        <p:spPr>
          <a:xfrm>
            <a:off x="8784284" y="5266962"/>
            <a:ext cx="3349883" cy="1477328"/>
          </a:xfrm>
          <a:prstGeom prst="rect">
            <a:avLst/>
          </a:prstGeom>
          <a:noFill/>
        </p:spPr>
        <p:txBody>
          <a:bodyPr wrap="square">
            <a:spAutoFit/>
          </a:bodyPr>
          <a:lstStyle/>
          <a:p>
            <a:r>
              <a:rPr lang="es-CO" b="1" dirty="0">
                <a:solidFill>
                  <a:srgbClr val="27689D"/>
                </a:solidFill>
                <a:latin typeface="+mj-lt"/>
                <a:cs typeface="Arial" panose="020B0604020202020204" pitchFamily="34" charset="0"/>
              </a:rPr>
              <a:t>475 mil ocupados más que en el trimestre abril -junio de 2020 </a:t>
            </a:r>
            <a:r>
              <a:rPr lang="es-CO" dirty="0">
                <a:solidFill>
                  <a:srgbClr val="27689D"/>
                </a:solidFill>
                <a:latin typeface="+mj-lt"/>
                <a:cs typeface="Arial" panose="020B0604020202020204" pitchFamily="34" charset="0"/>
              </a:rPr>
              <a:t>que fue el de menor ocupación en pandemia (4,0 millones de ocupados)</a:t>
            </a:r>
          </a:p>
        </p:txBody>
      </p:sp>
      <p:sp>
        <p:nvSpPr>
          <p:cNvPr id="32" name="Rectángulo 31">
            <a:extLst>
              <a:ext uri="{FF2B5EF4-FFF2-40B4-BE49-F238E27FC236}">
                <a16:creationId xmlns:a16="http://schemas.microsoft.com/office/drawing/2014/main" id="{0E21BD6E-4EAB-4D29-85B0-B06B6D1A3C54}"/>
              </a:ext>
            </a:extLst>
          </p:cNvPr>
          <p:cNvSpPr/>
          <p:nvPr/>
        </p:nvSpPr>
        <p:spPr>
          <a:xfrm>
            <a:off x="-31530" y="5054005"/>
            <a:ext cx="2224277" cy="1292662"/>
          </a:xfrm>
          <a:prstGeom prst="rect">
            <a:avLst/>
          </a:prstGeom>
        </p:spPr>
        <p:txBody>
          <a:bodyPr wrap="square">
            <a:spAutoFit/>
          </a:bodyPr>
          <a:lstStyle/>
          <a:p>
            <a:pPr algn="ctr"/>
            <a:r>
              <a:rPr lang="es-CO" b="1" dirty="0">
                <a:solidFill>
                  <a:srgbClr val="27689D"/>
                </a:solidFill>
                <a:latin typeface="+mj-lt"/>
                <a:ea typeface="Calibri" panose="020F0502020204030204" pitchFamily="34" charset="0"/>
                <a:cs typeface="Arial" panose="020B0604020202020204" pitchFamily="34" charset="0"/>
              </a:rPr>
              <a:t>Tasa de desempleo rural</a:t>
            </a:r>
          </a:p>
          <a:p>
            <a:pPr algn="ctr"/>
            <a:r>
              <a:rPr lang="es-CO" sz="2400" b="1" dirty="0">
                <a:solidFill>
                  <a:srgbClr val="00B050"/>
                </a:solidFill>
                <a:latin typeface="+mj-lt"/>
                <a:ea typeface="Calibri" panose="020F0502020204030204" pitchFamily="34" charset="0"/>
                <a:cs typeface="Arial" panose="020B0604020202020204" pitchFamily="34" charset="0"/>
              </a:rPr>
              <a:t>7,8%</a:t>
            </a:r>
          </a:p>
          <a:p>
            <a:pPr algn="ctr"/>
            <a:endParaRPr lang="es-CO" b="1" dirty="0">
              <a:solidFill>
                <a:srgbClr val="27689D"/>
              </a:solidFill>
              <a:latin typeface="+mj-lt"/>
              <a:cs typeface="Arial" panose="020B0604020202020204" pitchFamily="34" charset="0"/>
            </a:endParaRPr>
          </a:p>
        </p:txBody>
      </p:sp>
      <p:sp>
        <p:nvSpPr>
          <p:cNvPr id="35" name="Rectángulo 34">
            <a:extLst>
              <a:ext uri="{FF2B5EF4-FFF2-40B4-BE49-F238E27FC236}">
                <a16:creationId xmlns:a16="http://schemas.microsoft.com/office/drawing/2014/main" id="{B356F6A3-6080-4E6F-8A7F-34C8379C462C}"/>
              </a:ext>
            </a:extLst>
          </p:cNvPr>
          <p:cNvSpPr/>
          <p:nvPr/>
        </p:nvSpPr>
        <p:spPr>
          <a:xfrm>
            <a:off x="2102068" y="5210319"/>
            <a:ext cx="3821400" cy="1200329"/>
          </a:xfrm>
          <a:prstGeom prst="rect">
            <a:avLst/>
          </a:prstGeom>
        </p:spPr>
        <p:txBody>
          <a:bodyPr wrap="square">
            <a:spAutoFit/>
          </a:bodyPr>
          <a:lstStyle/>
          <a:p>
            <a:pPr algn="just"/>
            <a:r>
              <a:rPr lang="es-CO" b="1" dirty="0">
                <a:solidFill>
                  <a:srgbClr val="27689D"/>
                </a:solidFill>
                <a:latin typeface="+mj-lt"/>
                <a:ea typeface="Calibri" panose="020F0502020204030204" pitchFamily="34" charset="0"/>
                <a:cs typeface="Arial" panose="020B0604020202020204" pitchFamily="34" charset="0"/>
              </a:rPr>
              <a:t>Inferior en 3,0 p.p </a:t>
            </a:r>
            <a:r>
              <a:rPr lang="es-CO" b="1" dirty="0">
                <a:solidFill>
                  <a:srgbClr val="27689D"/>
                </a:solidFill>
                <a:ea typeface="Calibri" panose="020F0502020204030204" pitchFamily="34" charset="0"/>
                <a:cs typeface="Arial" panose="020B0604020202020204" pitchFamily="34" charset="0"/>
              </a:rPr>
              <a:t>a la tasa del trimestre abril-junio de  2020 (10,9%) </a:t>
            </a:r>
            <a:r>
              <a:rPr lang="es-CO" dirty="0">
                <a:solidFill>
                  <a:srgbClr val="27689D"/>
                </a:solidFill>
                <a:ea typeface="Calibri" panose="020F0502020204030204" pitchFamily="34" charset="0"/>
                <a:cs typeface="Arial" panose="020B0604020202020204" pitchFamily="34" charset="0"/>
              </a:rPr>
              <a:t>que ha sido la tasa más alta en pandemia*.</a:t>
            </a:r>
          </a:p>
        </p:txBody>
      </p:sp>
      <p:sp>
        <p:nvSpPr>
          <p:cNvPr id="36" name="CuadroTexto 35">
            <a:extLst>
              <a:ext uri="{FF2B5EF4-FFF2-40B4-BE49-F238E27FC236}">
                <a16:creationId xmlns:a16="http://schemas.microsoft.com/office/drawing/2014/main" id="{E10A7262-B421-4075-A406-210FDE4188FD}"/>
              </a:ext>
            </a:extLst>
          </p:cNvPr>
          <p:cNvSpPr txBox="1"/>
          <p:nvPr/>
        </p:nvSpPr>
        <p:spPr>
          <a:xfrm>
            <a:off x="7318976" y="5284924"/>
            <a:ext cx="1358824" cy="1015663"/>
          </a:xfrm>
          <a:prstGeom prst="rect">
            <a:avLst/>
          </a:prstGeom>
          <a:noFill/>
        </p:spPr>
        <p:txBody>
          <a:bodyPr wrap="square">
            <a:spAutoFit/>
          </a:bodyPr>
          <a:lstStyle/>
          <a:p>
            <a:pPr algn="ctr"/>
            <a:endParaRPr lang="es-CO" b="1" dirty="0">
              <a:solidFill>
                <a:srgbClr val="27689D"/>
              </a:solidFill>
              <a:latin typeface="+mj-lt"/>
              <a:cs typeface="Arial" panose="020B0604020202020204" pitchFamily="34" charset="0"/>
            </a:endParaRPr>
          </a:p>
          <a:p>
            <a:pPr algn="ctr"/>
            <a:r>
              <a:rPr lang="es-CO" sz="2400" b="1" dirty="0">
                <a:solidFill>
                  <a:srgbClr val="00B050"/>
                </a:solidFill>
                <a:latin typeface="+mj-lt"/>
                <a:cs typeface="Arial" panose="020B0604020202020204" pitchFamily="34" charset="0"/>
              </a:rPr>
              <a:t>4,5</a:t>
            </a:r>
            <a:r>
              <a:rPr lang="es-CO" b="1" dirty="0">
                <a:solidFill>
                  <a:srgbClr val="00B050"/>
                </a:solidFill>
                <a:latin typeface="+mj-lt"/>
                <a:cs typeface="Arial" panose="020B0604020202020204" pitchFamily="34" charset="0"/>
              </a:rPr>
              <a:t> millones</a:t>
            </a:r>
            <a:endParaRPr lang="es-CO" dirty="0">
              <a:solidFill>
                <a:srgbClr val="00B050"/>
              </a:solidFill>
              <a:latin typeface="+mj-lt"/>
              <a:cs typeface="Arial" panose="020B0604020202020204" pitchFamily="34" charset="0"/>
            </a:endParaRPr>
          </a:p>
        </p:txBody>
      </p:sp>
      <p:sp>
        <p:nvSpPr>
          <p:cNvPr id="40" name="Rectángulo 39">
            <a:extLst>
              <a:ext uri="{FF2B5EF4-FFF2-40B4-BE49-F238E27FC236}">
                <a16:creationId xmlns:a16="http://schemas.microsoft.com/office/drawing/2014/main" id="{A68A20ED-D4B7-48D0-BC59-169060F73558}"/>
              </a:ext>
            </a:extLst>
          </p:cNvPr>
          <p:cNvSpPr/>
          <p:nvPr/>
        </p:nvSpPr>
        <p:spPr>
          <a:xfrm>
            <a:off x="2926705" y="4771543"/>
            <a:ext cx="6021660" cy="646331"/>
          </a:xfrm>
          <a:prstGeom prst="rect">
            <a:avLst/>
          </a:prstGeom>
        </p:spPr>
        <p:txBody>
          <a:bodyPr wrap="square">
            <a:spAutoFit/>
          </a:bodyPr>
          <a:lstStyle/>
          <a:p>
            <a:pPr algn="ctr"/>
            <a:r>
              <a:rPr lang="es-CO" b="1" dirty="0">
                <a:solidFill>
                  <a:srgbClr val="27689D"/>
                </a:solidFill>
                <a:latin typeface="+mj-lt"/>
                <a:ea typeface="Calibri" panose="020F0502020204030204" pitchFamily="34" charset="0"/>
                <a:cs typeface="Arial" panose="020B0604020202020204" pitchFamily="34" charset="0"/>
              </a:rPr>
              <a:t>Trimestre junio – agosto de 2021</a:t>
            </a:r>
            <a:endParaRPr lang="es-CO" sz="1800" b="1" dirty="0">
              <a:solidFill>
                <a:srgbClr val="00B050"/>
              </a:solidFill>
              <a:latin typeface="+mj-lt"/>
              <a:ea typeface="Calibri" panose="020F0502020204030204" pitchFamily="34" charset="0"/>
              <a:cs typeface="Arial" panose="020B0604020202020204" pitchFamily="34" charset="0"/>
            </a:endParaRPr>
          </a:p>
          <a:p>
            <a:pPr algn="ctr"/>
            <a:endParaRPr lang="es-CO" b="1" dirty="0">
              <a:solidFill>
                <a:srgbClr val="27689D"/>
              </a:solidFill>
              <a:latin typeface="+mj-lt"/>
              <a:cs typeface="Arial" panose="020B0604020202020204" pitchFamily="34" charset="0"/>
            </a:endParaRPr>
          </a:p>
        </p:txBody>
      </p:sp>
      <p:sp>
        <p:nvSpPr>
          <p:cNvPr id="41" name="CuadroTexto 40">
            <a:extLst>
              <a:ext uri="{FF2B5EF4-FFF2-40B4-BE49-F238E27FC236}">
                <a16:creationId xmlns:a16="http://schemas.microsoft.com/office/drawing/2014/main" id="{35D13944-7626-4F09-9441-1372AA947E43}"/>
              </a:ext>
            </a:extLst>
          </p:cNvPr>
          <p:cNvSpPr txBox="1"/>
          <p:nvPr/>
        </p:nvSpPr>
        <p:spPr>
          <a:xfrm>
            <a:off x="6119755" y="5194561"/>
            <a:ext cx="1342590" cy="1477328"/>
          </a:xfrm>
          <a:prstGeom prst="rect">
            <a:avLst/>
          </a:prstGeom>
          <a:noFill/>
        </p:spPr>
        <p:txBody>
          <a:bodyPr wrap="square">
            <a:spAutoFit/>
          </a:bodyPr>
          <a:lstStyle/>
          <a:p>
            <a:pPr algn="ctr"/>
            <a:r>
              <a:rPr lang="es-CO" b="1" dirty="0">
                <a:solidFill>
                  <a:srgbClr val="27689D"/>
                </a:solidFill>
                <a:latin typeface="+mj-lt"/>
                <a:cs typeface="Arial" panose="020B0604020202020204" pitchFamily="34" charset="0"/>
              </a:rPr>
              <a:t>Población ocupada en el sector rural</a:t>
            </a:r>
          </a:p>
        </p:txBody>
      </p:sp>
      <p:cxnSp>
        <p:nvCxnSpPr>
          <p:cNvPr id="42" name="Conector recto 41">
            <a:extLst>
              <a:ext uri="{FF2B5EF4-FFF2-40B4-BE49-F238E27FC236}">
                <a16:creationId xmlns:a16="http://schemas.microsoft.com/office/drawing/2014/main" id="{1170F958-DE03-4D9A-BBE3-7F7B2D74AECE}"/>
              </a:ext>
            </a:extLst>
          </p:cNvPr>
          <p:cNvCxnSpPr>
            <a:cxnSpLocks/>
          </p:cNvCxnSpPr>
          <p:nvPr/>
        </p:nvCxnSpPr>
        <p:spPr>
          <a:xfrm>
            <a:off x="6021611" y="5343127"/>
            <a:ext cx="0" cy="904541"/>
          </a:xfrm>
          <a:prstGeom prst="line">
            <a:avLst/>
          </a:prstGeom>
          <a:ln w="28575">
            <a:solidFill>
              <a:srgbClr val="395F9B"/>
            </a:solidFill>
          </a:ln>
        </p:spPr>
        <p:style>
          <a:lnRef idx="1">
            <a:schemeClr val="accent1"/>
          </a:lnRef>
          <a:fillRef idx="0">
            <a:schemeClr val="accent1"/>
          </a:fillRef>
          <a:effectRef idx="0">
            <a:schemeClr val="accent1"/>
          </a:effectRef>
          <a:fontRef idx="minor">
            <a:schemeClr val="tx1"/>
          </a:fontRef>
        </p:style>
      </p:cxnSp>
      <p:graphicFrame>
        <p:nvGraphicFramePr>
          <p:cNvPr id="20" name="Gráfico 19">
            <a:extLst>
              <a:ext uri="{FF2B5EF4-FFF2-40B4-BE49-F238E27FC236}">
                <a16:creationId xmlns:a16="http://schemas.microsoft.com/office/drawing/2014/main" id="{7C070BC7-60D6-4B11-AE34-4FFB34A4E6AC}"/>
              </a:ext>
            </a:extLst>
          </p:cNvPr>
          <p:cNvGraphicFramePr>
            <a:graphicFrameLocks/>
          </p:cNvGraphicFramePr>
          <p:nvPr>
            <p:extLst>
              <p:ext uri="{D42A27DB-BD31-4B8C-83A1-F6EECF244321}">
                <p14:modId xmlns:p14="http://schemas.microsoft.com/office/powerpoint/2010/main" val="1054386888"/>
              </p:ext>
            </p:extLst>
          </p:nvPr>
        </p:nvGraphicFramePr>
        <p:xfrm>
          <a:off x="57832" y="1271840"/>
          <a:ext cx="12076336" cy="3609470"/>
        </p:xfrm>
        <a:graphic>
          <a:graphicData uri="http://schemas.openxmlformats.org/drawingml/2006/chart">
            <c:chart xmlns:c="http://schemas.openxmlformats.org/drawingml/2006/chart" xmlns:r="http://schemas.openxmlformats.org/officeDocument/2006/relationships" r:id="rId3"/>
          </a:graphicData>
        </a:graphic>
      </p:graphicFrame>
      <p:cxnSp>
        <p:nvCxnSpPr>
          <p:cNvPr id="31" name="Conector recto 30">
            <a:extLst>
              <a:ext uri="{FF2B5EF4-FFF2-40B4-BE49-F238E27FC236}">
                <a16:creationId xmlns:a16="http://schemas.microsoft.com/office/drawing/2014/main" id="{5F365DC7-FB9C-474F-9B28-075148281DF0}"/>
              </a:ext>
            </a:extLst>
          </p:cNvPr>
          <p:cNvCxnSpPr>
            <a:cxnSpLocks/>
          </p:cNvCxnSpPr>
          <p:nvPr/>
        </p:nvCxnSpPr>
        <p:spPr>
          <a:xfrm>
            <a:off x="10487227" y="2338191"/>
            <a:ext cx="0" cy="1260000"/>
          </a:xfrm>
          <a:prstGeom prst="line">
            <a:avLst/>
          </a:prstGeom>
          <a:ln>
            <a:solidFill>
              <a:srgbClr val="C00000"/>
            </a:solidFill>
            <a:prstDash val="lgDashDotDot"/>
          </a:ln>
        </p:spPr>
        <p:style>
          <a:lnRef idx="1">
            <a:schemeClr val="accent1"/>
          </a:lnRef>
          <a:fillRef idx="0">
            <a:schemeClr val="accent1"/>
          </a:fillRef>
          <a:effectRef idx="0">
            <a:schemeClr val="accent1"/>
          </a:effectRef>
          <a:fontRef idx="minor">
            <a:schemeClr val="tx1"/>
          </a:fontRef>
        </p:style>
      </p:cxnSp>
      <p:sp>
        <p:nvSpPr>
          <p:cNvPr id="33" name="CuadroTexto 32">
            <a:extLst>
              <a:ext uri="{FF2B5EF4-FFF2-40B4-BE49-F238E27FC236}">
                <a16:creationId xmlns:a16="http://schemas.microsoft.com/office/drawing/2014/main" id="{4A861E14-1684-4FEF-85E4-E37224115EEB}"/>
              </a:ext>
            </a:extLst>
          </p:cNvPr>
          <p:cNvSpPr txBox="1"/>
          <p:nvPr/>
        </p:nvSpPr>
        <p:spPr>
          <a:xfrm>
            <a:off x="6976713" y="3233003"/>
            <a:ext cx="1710036" cy="230832"/>
          </a:xfrm>
          <a:prstGeom prst="rect">
            <a:avLst/>
          </a:prstGeom>
          <a:noFill/>
        </p:spPr>
        <p:txBody>
          <a:bodyPr wrap="square" rtlCol="0">
            <a:spAutoFit/>
          </a:bodyPr>
          <a:lstStyle/>
          <a:p>
            <a:pPr algn="ctr"/>
            <a:r>
              <a:rPr lang="es-CO" sz="900" dirty="0">
                <a:solidFill>
                  <a:srgbClr val="009267"/>
                </a:solidFill>
              </a:rPr>
              <a:t>Periodo de pandemia</a:t>
            </a:r>
          </a:p>
        </p:txBody>
      </p:sp>
      <p:cxnSp>
        <p:nvCxnSpPr>
          <p:cNvPr id="34" name="Conector recto de flecha 33">
            <a:extLst>
              <a:ext uri="{FF2B5EF4-FFF2-40B4-BE49-F238E27FC236}">
                <a16:creationId xmlns:a16="http://schemas.microsoft.com/office/drawing/2014/main" id="{4B9A8A82-991B-4AFA-B0DF-700517D5C6CD}"/>
              </a:ext>
            </a:extLst>
          </p:cNvPr>
          <p:cNvCxnSpPr>
            <a:cxnSpLocks/>
          </p:cNvCxnSpPr>
          <p:nvPr/>
        </p:nvCxnSpPr>
        <p:spPr>
          <a:xfrm>
            <a:off x="4641974" y="3488164"/>
            <a:ext cx="6732000" cy="3780"/>
          </a:xfrm>
          <a:prstGeom prst="straightConnector1">
            <a:avLst/>
          </a:prstGeom>
          <a:ln>
            <a:prstDash val="lgDashDot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id="{280482D2-5F7C-448F-B576-1BACA71A3F1F}"/>
              </a:ext>
            </a:extLst>
          </p:cNvPr>
          <p:cNvCxnSpPr>
            <a:cxnSpLocks/>
          </p:cNvCxnSpPr>
          <p:nvPr/>
        </p:nvCxnSpPr>
        <p:spPr>
          <a:xfrm>
            <a:off x="4610643" y="1282229"/>
            <a:ext cx="0" cy="230400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38" name="Conector recto 37">
            <a:extLst>
              <a:ext uri="{FF2B5EF4-FFF2-40B4-BE49-F238E27FC236}">
                <a16:creationId xmlns:a16="http://schemas.microsoft.com/office/drawing/2014/main" id="{FE28F7EE-1579-4D46-8B0B-2CC99D1E1941}"/>
              </a:ext>
            </a:extLst>
          </p:cNvPr>
          <p:cNvCxnSpPr>
            <a:cxnSpLocks/>
          </p:cNvCxnSpPr>
          <p:nvPr/>
        </p:nvCxnSpPr>
        <p:spPr>
          <a:xfrm>
            <a:off x="9354474" y="2520479"/>
            <a:ext cx="0" cy="1080000"/>
          </a:xfrm>
          <a:prstGeom prst="line">
            <a:avLst/>
          </a:prstGeom>
          <a:ln>
            <a:solidFill>
              <a:srgbClr val="C00000"/>
            </a:solidFill>
            <a:prstDash val="lgDashDotDot"/>
          </a:ln>
        </p:spPr>
        <p:style>
          <a:lnRef idx="1">
            <a:schemeClr val="accent1"/>
          </a:lnRef>
          <a:fillRef idx="0">
            <a:schemeClr val="accent1"/>
          </a:fillRef>
          <a:effectRef idx="0">
            <a:schemeClr val="accent1"/>
          </a:effectRef>
          <a:fontRef idx="minor">
            <a:schemeClr val="tx1"/>
          </a:fontRef>
        </p:style>
      </p:cxnSp>
      <p:cxnSp>
        <p:nvCxnSpPr>
          <p:cNvPr id="39" name="Conector recto de flecha 38">
            <a:extLst>
              <a:ext uri="{FF2B5EF4-FFF2-40B4-BE49-F238E27FC236}">
                <a16:creationId xmlns:a16="http://schemas.microsoft.com/office/drawing/2014/main" id="{00A6AD9D-CE58-4031-A8A0-B9B68FDA72F8}"/>
              </a:ext>
            </a:extLst>
          </p:cNvPr>
          <p:cNvCxnSpPr>
            <a:cxnSpLocks/>
          </p:cNvCxnSpPr>
          <p:nvPr/>
        </p:nvCxnSpPr>
        <p:spPr>
          <a:xfrm>
            <a:off x="9396305" y="3200818"/>
            <a:ext cx="1080000" cy="0"/>
          </a:xfrm>
          <a:prstGeom prst="straightConnector1">
            <a:avLst/>
          </a:prstGeom>
          <a:ln>
            <a:solidFill>
              <a:srgbClr val="C00000"/>
            </a:solidFill>
            <a:prstDash val="lgDashDot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CuadroTexto 42">
            <a:extLst>
              <a:ext uri="{FF2B5EF4-FFF2-40B4-BE49-F238E27FC236}">
                <a16:creationId xmlns:a16="http://schemas.microsoft.com/office/drawing/2014/main" id="{694744D7-1D97-4E31-9324-38F06A3F0EEE}"/>
              </a:ext>
            </a:extLst>
          </p:cNvPr>
          <p:cNvSpPr txBox="1"/>
          <p:nvPr/>
        </p:nvSpPr>
        <p:spPr>
          <a:xfrm>
            <a:off x="9437887" y="2932868"/>
            <a:ext cx="928653" cy="230832"/>
          </a:xfrm>
          <a:prstGeom prst="rect">
            <a:avLst/>
          </a:prstGeom>
          <a:noFill/>
        </p:spPr>
        <p:txBody>
          <a:bodyPr wrap="square" rtlCol="0">
            <a:spAutoFit/>
          </a:bodyPr>
          <a:lstStyle/>
          <a:p>
            <a:pPr algn="ctr"/>
            <a:r>
              <a:rPr lang="es-CO" sz="900" dirty="0">
                <a:solidFill>
                  <a:srgbClr val="C00000"/>
                </a:solidFill>
              </a:rPr>
              <a:t>Paro Nacional</a:t>
            </a:r>
          </a:p>
        </p:txBody>
      </p:sp>
      <p:cxnSp>
        <p:nvCxnSpPr>
          <p:cNvPr id="44" name="Conector recto 43">
            <a:extLst>
              <a:ext uri="{FF2B5EF4-FFF2-40B4-BE49-F238E27FC236}">
                <a16:creationId xmlns:a16="http://schemas.microsoft.com/office/drawing/2014/main" id="{6ED920C2-DB41-4C5C-8839-F59656FFAEEE}"/>
              </a:ext>
            </a:extLst>
          </p:cNvPr>
          <p:cNvCxnSpPr>
            <a:cxnSpLocks/>
          </p:cNvCxnSpPr>
          <p:nvPr/>
        </p:nvCxnSpPr>
        <p:spPr>
          <a:xfrm>
            <a:off x="11382577" y="1299966"/>
            <a:ext cx="0" cy="230400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3883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2" name="CuadroTexto 31"/>
          <p:cNvSpPr txBox="1"/>
          <p:nvPr/>
        </p:nvSpPr>
        <p:spPr>
          <a:xfrm>
            <a:off x="535218" y="5448160"/>
            <a:ext cx="1339390" cy="246221"/>
          </a:xfrm>
          <a:prstGeom prst="rect">
            <a:avLst/>
          </a:prstGeom>
          <a:noFill/>
        </p:spPr>
        <p:txBody>
          <a:bodyPr wrap="square" rtlCol="0">
            <a:spAutoFit/>
          </a:bodyPr>
          <a:lstStyle/>
          <a:p>
            <a:pPr algn="ctr"/>
            <a:r>
              <a:rPr lang="es-CO" sz="1000" dirty="0">
                <a:solidFill>
                  <a:prstClr val="white"/>
                </a:solidFill>
                <a:latin typeface="Arial" panose="020B0604020202020204" pitchFamily="34" charset="0"/>
                <a:cs typeface="Arial" panose="020B0604020202020204" pitchFamily="34" charset="0"/>
              </a:rPr>
              <a:t>MES</a:t>
            </a:r>
          </a:p>
        </p:txBody>
      </p:sp>
      <p:sp>
        <p:nvSpPr>
          <p:cNvPr id="33" name="CuadroTexto 32"/>
          <p:cNvSpPr txBox="1"/>
          <p:nvPr/>
        </p:nvSpPr>
        <p:spPr>
          <a:xfrm>
            <a:off x="506643" y="5558085"/>
            <a:ext cx="1339390" cy="584775"/>
          </a:xfrm>
          <a:prstGeom prst="rect">
            <a:avLst/>
          </a:prstGeom>
          <a:noFill/>
        </p:spPr>
        <p:txBody>
          <a:bodyPr wrap="square" rtlCol="0">
            <a:spAutoFit/>
          </a:bodyPr>
          <a:lstStyle/>
          <a:p>
            <a:pPr algn="ctr"/>
            <a:r>
              <a:rPr lang="es-CO" sz="3200" dirty="0">
                <a:solidFill>
                  <a:prstClr val="white"/>
                </a:solidFill>
                <a:latin typeface="Arial Black" panose="020B0A04020102020204" pitchFamily="34" charset="0"/>
                <a:cs typeface="Arial" panose="020B0604020202020204" pitchFamily="34" charset="0"/>
              </a:rPr>
              <a:t>9</a:t>
            </a:r>
          </a:p>
        </p:txBody>
      </p:sp>
      <p:sp>
        <p:nvSpPr>
          <p:cNvPr id="34" name="CuadroTexto 33"/>
          <p:cNvSpPr txBox="1"/>
          <p:nvPr/>
        </p:nvSpPr>
        <p:spPr>
          <a:xfrm>
            <a:off x="535218" y="5967719"/>
            <a:ext cx="1339390" cy="307777"/>
          </a:xfrm>
          <a:prstGeom prst="rect">
            <a:avLst/>
          </a:prstGeom>
          <a:noFill/>
        </p:spPr>
        <p:txBody>
          <a:bodyPr wrap="square" rtlCol="0">
            <a:spAutoFit/>
          </a:bodyPr>
          <a:lstStyle/>
          <a:p>
            <a:pPr algn="ctr"/>
            <a:r>
              <a:rPr lang="es-CO" sz="1400" dirty="0">
                <a:solidFill>
                  <a:prstClr val="white"/>
                </a:solidFill>
                <a:latin typeface="Arial" panose="020B0604020202020204" pitchFamily="34" charset="0"/>
                <a:cs typeface="Arial" panose="020B0604020202020204" pitchFamily="34" charset="0"/>
              </a:rPr>
              <a:t>2021</a:t>
            </a:r>
          </a:p>
        </p:txBody>
      </p:sp>
      <p:sp>
        <p:nvSpPr>
          <p:cNvPr id="2" name="Rectángulo 1"/>
          <p:cNvSpPr/>
          <p:nvPr/>
        </p:nvSpPr>
        <p:spPr>
          <a:xfrm>
            <a:off x="2326511" y="3159889"/>
            <a:ext cx="9865489" cy="937549"/>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CuadroTexto 26"/>
          <p:cNvSpPr txBox="1"/>
          <p:nvPr/>
        </p:nvSpPr>
        <p:spPr>
          <a:xfrm>
            <a:off x="6166139" y="3352208"/>
            <a:ext cx="2219326" cy="553998"/>
          </a:xfrm>
          <a:prstGeom prst="rect">
            <a:avLst/>
          </a:prstGeom>
          <a:noFill/>
        </p:spPr>
        <p:txBody>
          <a:bodyPr wrap="square" rtlCol="0">
            <a:spAutoFit/>
          </a:bodyPr>
          <a:lstStyle/>
          <a:p>
            <a:pPr algn="ctr"/>
            <a:r>
              <a:rPr lang="es-CO" sz="3000" dirty="0">
                <a:solidFill>
                  <a:prstClr val="white"/>
                </a:solidFill>
                <a:latin typeface="Arial Black" panose="020B0A04020102020204" pitchFamily="34" charset="0"/>
                <a:cs typeface="Arial" panose="020B0604020202020204" pitchFamily="34" charset="0"/>
              </a:rPr>
              <a:t>Gracias</a:t>
            </a:r>
          </a:p>
        </p:txBody>
      </p:sp>
    </p:spTree>
    <p:extLst>
      <p:ext uri="{BB962C8B-B14F-4D97-AF65-F5344CB8AC3E}">
        <p14:creationId xmlns:p14="http://schemas.microsoft.com/office/powerpoint/2010/main" val="1714585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Tasa de desempleo y población ocupada total nacional en agosto (2002-2021)</a:t>
            </a:r>
          </a:p>
        </p:txBody>
      </p:sp>
      <p:sp>
        <p:nvSpPr>
          <p:cNvPr id="20" name="Rectángulo 19">
            <a:extLst>
              <a:ext uri="{FF2B5EF4-FFF2-40B4-BE49-F238E27FC236}">
                <a16:creationId xmlns:a16="http://schemas.microsoft.com/office/drawing/2014/main" id="{3AF77547-FB99-469A-8718-978B8988598F}"/>
              </a:ext>
            </a:extLst>
          </p:cNvPr>
          <p:cNvSpPr/>
          <p:nvPr/>
        </p:nvSpPr>
        <p:spPr>
          <a:xfrm>
            <a:off x="7748" y="5165764"/>
            <a:ext cx="2600785" cy="923330"/>
          </a:xfrm>
          <a:prstGeom prst="rect">
            <a:avLst/>
          </a:prstGeom>
        </p:spPr>
        <p:txBody>
          <a:bodyPr wrap="square">
            <a:spAutoFit/>
          </a:bodyPr>
          <a:lstStyle/>
          <a:p>
            <a:r>
              <a:rPr lang="es-CO" b="1" dirty="0">
                <a:solidFill>
                  <a:srgbClr val="395F9B"/>
                </a:solidFill>
                <a:latin typeface="+mj-lt"/>
                <a:ea typeface="Calibri" panose="020F0502020204030204" pitchFamily="34" charset="0"/>
                <a:cs typeface="Arial" panose="020B0604020202020204" pitchFamily="34" charset="0"/>
              </a:rPr>
              <a:t>Tasa de desempleo nacional en agosto de 2021</a:t>
            </a:r>
            <a:endParaRPr lang="es-CO" b="1" dirty="0">
              <a:latin typeface="+mj-lt"/>
              <a:cs typeface="Arial" panose="020B0604020202020204" pitchFamily="34" charset="0"/>
            </a:endParaRPr>
          </a:p>
        </p:txBody>
      </p:sp>
      <p:sp>
        <p:nvSpPr>
          <p:cNvPr id="21" name="Rectángulo 20">
            <a:extLst>
              <a:ext uri="{FF2B5EF4-FFF2-40B4-BE49-F238E27FC236}">
                <a16:creationId xmlns:a16="http://schemas.microsoft.com/office/drawing/2014/main" id="{D2832B9C-17B6-4D04-B5C1-949B300C241E}"/>
              </a:ext>
            </a:extLst>
          </p:cNvPr>
          <p:cNvSpPr/>
          <p:nvPr/>
        </p:nvSpPr>
        <p:spPr>
          <a:xfrm>
            <a:off x="2406873" y="5343852"/>
            <a:ext cx="1111945" cy="461665"/>
          </a:xfrm>
          <a:prstGeom prst="rect">
            <a:avLst/>
          </a:prstGeom>
        </p:spPr>
        <p:txBody>
          <a:bodyPr wrap="square">
            <a:spAutoFit/>
          </a:bodyPr>
          <a:lstStyle/>
          <a:p>
            <a:pPr algn="r"/>
            <a:r>
              <a:rPr lang="es-CO" sz="2400" b="1" dirty="0">
                <a:solidFill>
                  <a:srgbClr val="00B050"/>
                </a:solidFill>
                <a:latin typeface="+mj-lt"/>
                <a:ea typeface="Calibri" panose="020F0502020204030204" pitchFamily="34" charset="0"/>
                <a:cs typeface="Arial" panose="020B0604020202020204" pitchFamily="34" charset="0"/>
              </a:rPr>
              <a:t>12,3%</a:t>
            </a:r>
            <a:endParaRPr lang="es-CO" sz="2400" b="1" dirty="0">
              <a:solidFill>
                <a:srgbClr val="00B050"/>
              </a:solidFill>
              <a:latin typeface="+mj-lt"/>
              <a:cs typeface="Arial" panose="020B0604020202020204" pitchFamily="34" charset="0"/>
            </a:endParaRPr>
          </a:p>
        </p:txBody>
      </p:sp>
      <p:sp>
        <p:nvSpPr>
          <p:cNvPr id="22" name="Rectángulo 21">
            <a:extLst>
              <a:ext uri="{FF2B5EF4-FFF2-40B4-BE49-F238E27FC236}">
                <a16:creationId xmlns:a16="http://schemas.microsoft.com/office/drawing/2014/main" id="{DEFF068D-953C-4C5F-8B50-C7E1F717CAE9}"/>
              </a:ext>
            </a:extLst>
          </p:cNvPr>
          <p:cNvSpPr/>
          <p:nvPr/>
        </p:nvSpPr>
        <p:spPr>
          <a:xfrm>
            <a:off x="3482133" y="5163498"/>
            <a:ext cx="2802895" cy="923330"/>
          </a:xfrm>
          <a:prstGeom prst="rect">
            <a:avLst/>
          </a:prstGeom>
        </p:spPr>
        <p:txBody>
          <a:bodyPr wrap="square">
            <a:spAutoFit/>
          </a:bodyPr>
          <a:lstStyle/>
          <a:p>
            <a:r>
              <a:rPr lang="es-CO" b="1" dirty="0">
                <a:solidFill>
                  <a:srgbClr val="27689D"/>
                </a:solidFill>
                <a:latin typeface="+mj-lt"/>
                <a:ea typeface="Calibri" panose="020F0502020204030204" pitchFamily="34" charset="0"/>
                <a:cs typeface="Arial" panose="020B0604020202020204" pitchFamily="34" charset="0"/>
              </a:rPr>
              <a:t>inferior en 4,4 p.p</a:t>
            </a:r>
          </a:p>
          <a:p>
            <a:r>
              <a:rPr lang="es-CO" b="1" dirty="0">
                <a:solidFill>
                  <a:srgbClr val="27689D"/>
                </a:solidFill>
                <a:ea typeface="Calibri" panose="020F0502020204030204" pitchFamily="34" charset="0"/>
                <a:cs typeface="Arial" panose="020B0604020202020204" pitchFamily="34" charset="0"/>
              </a:rPr>
              <a:t>a la tasa del mismo mes un año atrás (16,8%)</a:t>
            </a:r>
            <a:endParaRPr lang="es-CO" b="1" dirty="0">
              <a:solidFill>
                <a:srgbClr val="27689D"/>
              </a:solidFill>
              <a:latin typeface="+mj-lt"/>
              <a:cs typeface="Arial" panose="020B0604020202020204" pitchFamily="34" charset="0"/>
            </a:endParaRPr>
          </a:p>
        </p:txBody>
      </p:sp>
      <p:cxnSp>
        <p:nvCxnSpPr>
          <p:cNvPr id="23" name="Conector recto 22">
            <a:extLst>
              <a:ext uri="{FF2B5EF4-FFF2-40B4-BE49-F238E27FC236}">
                <a16:creationId xmlns:a16="http://schemas.microsoft.com/office/drawing/2014/main" id="{E3FAEE45-B7C7-4895-AF51-10F952241B9B}"/>
              </a:ext>
            </a:extLst>
          </p:cNvPr>
          <p:cNvCxnSpPr>
            <a:cxnSpLocks/>
          </p:cNvCxnSpPr>
          <p:nvPr/>
        </p:nvCxnSpPr>
        <p:spPr>
          <a:xfrm>
            <a:off x="6305391" y="5290575"/>
            <a:ext cx="0" cy="904541"/>
          </a:xfrm>
          <a:prstGeom prst="line">
            <a:avLst/>
          </a:prstGeom>
          <a:ln w="28575">
            <a:solidFill>
              <a:srgbClr val="395F9B"/>
            </a:solidFill>
          </a:ln>
        </p:spPr>
        <p:style>
          <a:lnRef idx="1">
            <a:schemeClr val="accent1"/>
          </a:lnRef>
          <a:fillRef idx="0">
            <a:schemeClr val="accent1"/>
          </a:fillRef>
          <a:effectRef idx="0">
            <a:schemeClr val="accent1"/>
          </a:effectRef>
          <a:fontRef idx="minor">
            <a:schemeClr val="tx1"/>
          </a:fontRef>
        </p:style>
      </p:cxnSp>
      <p:sp>
        <p:nvSpPr>
          <p:cNvPr id="16" name="Rectángulo 15">
            <a:extLst>
              <a:ext uri="{FF2B5EF4-FFF2-40B4-BE49-F238E27FC236}">
                <a16:creationId xmlns:a16="http://schemas.microsoft.com/office/drawing/2014/main" id="{E2D86EF3-4A51-484F-BD0B-078C49634AE4}"/>
              </a:ext>
            </a:extLst>
          </p:cNvPr>
          <p:cNvSpPr/>
          <p:nvPr/>
        </p:nvSpPr>
        <p:spPr>
          <a:xfrm>
            <a:off x="33788" y="6578360"/>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sp>
        <p:nvSpPr>
          <p:cNvPr id="14" name="Rectángulo 13">
            <a:extLst>
              <a:ext uri="{FF2B5EF4-FFF2-40B4-BE49-F238E27FC236}">
                <a16:creationId xmlns:a16="http://schemas.microsoft.com/office/drawing/2014/main" id="{C20CAAD6-D084-4416-80AF-5396A45349B0}"/>
              </a:ext>
            </a:extLst>
          </p:cNvPr>
          <p:cNvSpPr/>
          <p:nvPr/>
        </p:nvSpPr>
        <p:spPr>
          <a:xfrm>
            <a:off x="6378300" y="5167031"/>
            <a:ext cx="1676731" cy="1200329"/>
          </a:xfrm>
          <a:prstGeom prst="rect">
            <a:avLst/>
          </a:prstGeom>
        </p:spPr>
        <p:txBody>
          <a:bodyPr wrap="square">
            <a:spAutoFit/>
          </a:bodyPr>
          <a:lstStyle/>
          <a:p>
            <a:r>
              <a:rPr lang="es-CO" b="1" dirty="0">
                <a:solidFill>
                  <a:srgbClr val="395F9B"/>
                </a:solidFill>
                <a:latin typeface="+mj-lt"/>
                <a:ea typeface="Calibri" panose="020F0502020204030204" pitchFamily="34" charset="0"/>
                <a:cs typeface="Arial" panose="020B0604020202020204" pitchFamily="34" charset="0"/>
              </a:rPr>
              <a:t>Población ocupada en agosto de 2021</a:t>
            </a:r>
            <a:endParaRPr lang="es-CO" b="1" dirty="0">
              <a:latin typeface="+mj-lt"/>
              <a:cs typeface="Arial" panose="020B0604020202020204" pitchFamily="34" charset="0"/>
            </a:endParaRPr>
          </a:p>
        </p:txBody>
      </p:sp>
      <p:sp>
        <p:nvSpPr>
          <p:cNvPr id="15" name="Rectángulo 14">
            <a:extLst>
              <a:ext uri="{FF2B5EF4-FFF2-40B4-BE49-F238E27FC236}">
                <a16:creationId xmlns:a16="http://schemas.microsoft.com/office/drawing/2014/main" id="{B755E341-EE68-4D06-A280-3C7E67610845}"/>
              </a:ext>
            </a:extLst>
          </p:cNvPr>
          <p:cNvSpPr/>
          <p:nvPr/>
        </p:nvSpPr>
        <p:spPr>
          <a:xfrm>
            <a:off x="7947646" y="5252570"/>
            <a:ext cx="1459112" cy="830997"/>
          </a:xfrm>
          <a:prstGeom prst="rect">
            <a:avLst/>
          </a:prstGeom>
        </p:spPr>
        <p:txBody>
          <a:bodyPr wrap="square">
            <a:spAutoFit/>
          </a:bodyPr>
          <a:lstStyle/>
          <a:p>
            <a:pPr algn="ctr"/>
            <a:r>
              <a:rPr lang="es-CO" sz="2400" b="1" dirty="0">
                <a:solidFill>
                  <a:srgbClr val="00B050"/>
                </a:solidFill>
                <a:latin typeface="+mj-lt"/>
                <a:ea typeface="Calibri" panose="020F0502020204030204" pitchFamily="34" charset="0"/>
                <a:cs typeface="Arial" panose="020B0604020202020204" pitchFamily="34" charset="0"/>
              </a:rPr>
              <a:t>21,7 millones</a:t>
            </a:r>
            <a:endParaRPr lang="es-CO" sz="2400" b="1" dirty="0">
              <a:solidFill>
                <a:srgbClr val="00B050"/>
              </a:solidFill>
              <a:latin typeface="+mj-lt"/>
              <a:cs typeface="Arial" panose="020B0604020202020204" pitchFamily="34" charset="0"/>
            </a:endParaRPr>
          </a:p>
        </p:txBody>
      </p:sp>
      <p:sp>
        <p:nvSpPr>
          <p:cNvPr id="17" name="Rectángulo 16">
            <a:extLst>
              <a:ext uri="{FF2B5EF4-FFF2-40B4-BE49-F238E27FC236}">
                <a16:creationId xmlns:a16="http://schemas.microsoft.com/office/drawing/2014/main" id="{453AD743-9E87-4294-A4D1-62C4D71FE91A}"/>
              </a:ext>
            </a:extLst>
          </p:cNvPr>
          <p:cNvSpPr/>
          <p:nvPr/>
        </p:nvSpPr>
        <p:spPr>
          <a:xfrm>
            <a:off x="9348291" y="5155254"/>
            <a:ext cx="2941061" cy="923330"/>
          </a:xfrm>
          <a:prstGeom prst="rect">
            <a:avLst/>
          </a:prstGeom>
        </p:spPr>
        <p:txBody>
          <a:bodyPr wrap="square">
            <a:spAutoFit/>
          </a:bodyPr>
          <a:lstStyle/>
          <a:p>
            <a:r>
              <a:rPr lang="es-CO" b="1" dirty="0">
                <a:solidFill>
                  <a:srgbClr val="27689D"/>
                </a:solidFill>
                <a:latin typeface="+mj-lt"/>
                <a:cs typeface="Arial" panose="020B0604020202020204" pitchFamily="34" charset="0"/>
              </a:rPr>
              <a:t>Superior en 2,0 millones a la población ocupada en agosto de 2020</a:t>
            </a:r>
          </a:p>
        </p:txBody>
      </p:sp>
      <p:graphicFrame>
        <p:nvGraphicFramePr>
          <p:cNvPr id="13" name="Gráfico 12">
            <a:extLst>
              <a:ext uri="{FF2B5EF4-FFF2-40B4-BE49-F238E27FC236}">
                <a16:creationId xmlns:a16="http://schemas.microsoft.com/office/drawing/2014/main" id="{00000000-0008-0000-0600-000003000000}"/>
              </a:ext>
            </a:extLst>
          </p:cNvPr>
          <p:cNvGraphicFramePr>
            <a:graphicFrameLocks/>
          </p:cNvGraphicFramePr>
          <p:nvPr>
            <p:extLst>
              <p:ext uri="{D42A27DB-BD31-4B8C-83A1-F6EECF244321}">
                <p14:modId xmlns:p14="http://schemas.microsoft.com/office/powerpoint/2010/main" val="790448921"/>
              </p:ext>
            </p:extLst>
          </p:nvPr>
        </p:nvGraphicFramePr>
        <p:xfrm>
          <a:off x="192254" y="969781"/>
          <a:ext cx="11807491" cy="42668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0349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Población ocupada según rama de actividad económica en agosto (2019-2021)</a:t>
            </a:r>
          </a:p>
          <a:p>
            <a:pPr algn="ctr">
              <a:lnSpc>
                <a:spcPct val="100000"/>
              </a:lnSpc>
              <a:spcBef>
                <a:spcPct val="0"/>
              </a:spcBef>
              <a:buClrTx/>
              <a:buSzTx/>
              <a:buNone/>
            </a:pPr>
            <a:r>
              <a:rPr lang="es-ES" altLang="es-CO" sz="2400" b="1" dirty="0">
                <a:solidFill>
                  <a:srgbClr val="395F9B"/>
                </a:solidFill>
                <a:latin typeface="+mn-lt"/>
                <a:ea typeface="+mn-ea"/>
                <a:cs typeface="+mn-cs"/>
              </a:rPr>
              <a:t>Total nacional</a:t>
            </a:r>
          </a:p>
        </p:txBody>
      </p:sp>
      <p:sp>
        <p:nvSpPr>
          <p:cNvPr id="27" name="Rectángulo 26">
            <a:extLst>
              <a:ext uri="{FF2B5EF4-FFF2-40B4-BE49-F238E27FC236}">
                <a16:creationId xmlns:a16="http://schemas.microsoft.com/office/drawing/2014/main" id="{57715B8D-A7FE-4CAC-8D24-DCB4DCE6AC7A}"/>
              </a:ext>
            </a:extLst>
          </p:cNvPr>
          <p:cNvSpPr/>
          <p:nvPr/>
        </p:nvSpPr>
        <p:spPr>
          <a:xfrm>
            <a:off x="345039" y="4931283"/>
            <a:ext cx="11647264" cy="923330"/>
          </a:xfrm>
          <a:prstGeom prst="rect">
            <a:avLst/>
          </a:prstGeom>
        </p:spPr>
        <p:txBody>
          <a:bodyPr wrap="square">
            <a:spAutoFit/>
          </a:bodyPr>
          <a:lstStyle/>
          <a:p>
            <a:pPr algn="just"/>
            <a:r>
              <a:rPr lang="es-MX" dirty="0">
                <a:solidFill>
                  <a:srgbClr val="27689D"/>
                </a:solidFill>
                <a:latin typeface="+mj-lt"/>
                <a:ea typeface="Calibri" panose="020F0502020204030204" pitchFamily="34" charset="0"/>
                <a:cs typeface="Arial" panose="020B0604020202020204" pitchFamily="34" charset="0"/>
              </a:rPr>
              <a:t>En agosto de 2021, la población ocupada del país </a:t>
            </a:r>
            <a:r>
              <a:rPr lang="es-MX" b="1" dirty="0">
                <a:solidFill>
                  <a:srgbClr val="27689D"/>
                </a:solidFill>
                <a:latin typeface="+mj-lt"/>
                <a:ea typeface="Calibri" panose="020F0502020204030204" pitchFamily="34" charset="0"/>
                <a:cs typeface="Arial" panose="020B0604020202020204" pitchFamily="34" charset="0"/>
              </a:rPr>
              <a:t>aumentó en 2,0 millones de personas </a:t>
            </a:r>
            <a:r>
              <a:rPr lang="es-MX" dirty="0">
                <a:solidFill>
                  <a:srgbClr val="27689D"/>
                </a:solidFill>
                <a:latin typeface="+mj-lt"/>
                <a:ea typeface="Calibri" panose="020F0502020204030204" pitchFamily="34" charset="0"/>
                <a:cs typeface="Arial" panose="020B0604020202020204" pitchFamily="34" charset="0"/>
              </a:rPr>
              <a:t>con respecto a agosto de 2020, pero </a:t>
            </a:r>
            <a:r>
              <a:rPr lang="es-MX" b="1" dirty="0">
                <a:solidFill>
                  <a:srgbClr val="27689D"/>
                </a:solidFill>
                <a:latin typeface="+mj-lt"/>
                <a:ea typeface="Calibri" panose="020F0502020204030204" pitchFamily="34" charset="0"/>
                <a:cs typeface="Arial" panose="020B0604020202020204" pitchFamily="34" charset="0"/>
              </a:rPr>
              <a:t>disminuyó en 424 mil ocupados al compararse con agosto de 2019 (mes sin COVID-19).</a:t>
            </a:r>
          </a:p>
        </p:txBody>
      </p:sp>
      <p:sp>
        <p:nvSpPr>
          <p:cNvPr id="16" name="Rectángulo 15">
            <a:extLst>
              <a:ext uri="{FF2B5EF4-FFF2-40B4-BE49-F238E27FC236}">
                <a16:creationId xmlns:a16="http://schemas.microsoft.com/office/drawing/2014/main" id="{E2D86EF3-4A51-484F-BD0B-078C49634AE4}"/>
              </a:ext>
            </a:extLst>
          </p:cNvPr>
          <p:cNvSpPr/>
          <p:nvPr/>
        </p:nvSpPr>
        <p:spPr>
          <a:xfrm>
            <a:off x="33788" y="6578360"/>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D71254BB-150C-488E-96E8-6C9D77FE0FA9}"/>
              </a:ext>
            </a:extLst>
          </p:cNvPr>
          <p:cNvSpPr/>
          <p:nvPr/>
        </p:nvSpPr>
        <p:spPr>
          <a:xfrm>
            <a:off x="345039" y="4642805"/>
            <a:ext cx="11807495" cy="215444"/>
          </a:xfrm>
          <a:prstGeom prst="rect">
            <a:avLst/>
          </a:prstGeom>
        </p:spPr>
        <p:txBody>
          <a:bodyPr wrap="square">
            <a:spAutoFit/>
          </a:bodyPr>
          <a:lstStyle/>
          <a:p>
            <a:pPr lvl="0" algn="just">
              <a:spcAft>
                <a:spcPts val="0"/>
              </a:spcAft>
            </a:pPr>
            <a:r>
              <a:rPr lang="es-CO" sz="800" dirty="0">
                <a:solidFill>
                  <a:srgbClr val="395F9B"/>
                </a:solidFill>
                <a:effectLst/>
                <a:ea typeface="Calibri" panose="020F0502020204030204" pitchFamily="34" charset="0"/>
                <a:cs typeface="Arial" panose="020B0604020202020204" pitchFamily="34" charset="0"/>
              </a:rPr>
              <a:t>Datos en miles</a:t>
            </a:r>
          </a:p>
        </p:txBody>
      </p:sp>
      <p:graphicFrame>
        <p:nvGraphicFramePr>
          <p:cNvPr id="3" name="Tabla 2">
            <a:extLst>
              <a:ext uri="{FF2B5EF4-FFF2-40B4-BE49-F238E27FC236}">
                <a16:creationId xmlns:a16="http://schemas.microsoft.com/office/drawing/2014/main" id="{F400155B-A6AE-48F0-8952-4394A43B8608}"/>
              </a:ext>
            </a:extLst>
          </p:cNvPr>
          <p:cNvGraphicFramePr>
            <a:graphicFrameLocks noGrp="1"/>
          </p:cNvGraphicFramePr>
          <p:nvPr>
            <p:extLst>
              <p:ext uri="{D42A27DB-BD31-4B8C-83A1-F6EECF244321}">
                <p14:modId xmlns:p14="http://schemas.microsoft.com/office/powerpoint/2010/main" val="910054884"/>
              </p:ext>
            </p:extLst>
          </p:nvPr>
        </p:nvGraphicFramePr>
        <p:xfrm>
          <a:off x="345039" y="1494081"/>
          <a:ext cx="11501922" cy="3447128"/>
        </p:xfrm>
        <a:graphic>
          <a:graphicData uri="http://schemas.openxmlformats.org/drawingml/2006/table">
            <a:tbl>
              <a:tblPr/>
              <a:tblGrid>
                <a:gridCol w="7164000">
                  <a:extLst>
                    <a:ext uri="{9D8B030D-6E8A-4147-A177-3AD203B41FA5}">
                      <a16:colId xmlns:a16="http://schemas.microsoft.com/office/drawing/2014/main" val="994517900"/>
                    </a:ext>
                  </a:extLst>
                </a:gridCol>
                <a:gridCol w="804451">
                  <a:extLst>
                    <a:ext uri="{9D8B030D-6E8A-4147-A177-3AD203B41FA5}">
                      <a16:colId xmlns:a16="http://schemas.microsoft.com/office/drawing/2014/main" val="4261950327"/>
                    </a:ext>
                  </a:extLst>
                </a:gridCol>
                <a:gridCol w="780610">
                  <a:extLst>
                    <a:ext uri="{9D8B030D-6E8A-4147-A177-3AD203B41FA5}">
                      <a16:colId xmlns:a16="http://schemas.microsoft.com/office/drawing/2014/main" val="1994977086"/>
                    </a:ext>
                  </a:extLst>
                </a:gridCol>
                <a:gridCol w="986261">
                  <a:extLst>
                    <a:ext uri="{9D8B030D-6E8A-4147-A177-3AD203B41FA5}">
                      <a16:colId xmlns:a16="http://schemas.microsoft.com/office/drawing/2014/main" val="490652956"/>
                    </a:ext>
                  </a:extLst>
                </a:gridCol>
                <a:gridCol w="986261">
                  <a:extLst>
                    <a:ext uri="{9D8B030D-6E8A-4147-A177-3AD203B41FA5}">
                      <a16:colId xmlns:a16="http://schemas.microsoft.com/office/drawing/2014/main" val="3832016345"/>
                    </a:ext>
                  </a:extLst>
                </a:gridCol>
                <a:gridCol w="780339">
                  <a:extLst>
                    <a:ext uri="{9D8B030D-6E8A-4147-A177-3AD203B41FA5}">
                      <a16:colId xmlns:a16="http://schemas.microsoft.com/office/drawing/2014/main" val="3930351818"/>
                    </a:ext>
                  </a:extLst>
                </a:gridCol>
              </a:tblGrid>
              <a:tr h="40787">
                <a:tc rowSpan="2">
                  <a:txBody>
                    <a:bodyPr/>
                    <a:lstStyle/>
                    <a:p>
                      <a:pPr algn="ctr" rtl="0" fontAlgn="ctr"/>
                      <a:r>
                        <a:rPr lang="es-CO" sz="1000" b="1" i="0" u="none" strike="noStrike" dirty="0">
                          <a:solidFill>
                            <a:srgbClr val="FFFFFF"/>
                          </a:solidFill>
                          <a:effectLst/>
                          <a:latin typeface="Arial" panose="020B0604020202020204" pitchFamily="34" charset="0"/>
                        </a:rPr>
                        <a:t> Rama de actividad </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dirty="0">
                          <a:solidFill>
                            <a:srgbClr val="FFFFFF"/>
                          </a:solidFill>
                          <a:effectLst/>
                          <a:latin typeface="Arial" panose="020B0604020202020204" pitchFamily="34" charset="0"/>
                        </a:rPr>
                        <a:t>agosto</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dirty="0">
                          <a:solidFill>
                            <a:srgbClr val="FFFFFF"/>
                          </a:solidFill>
                          <a:effectLst/>
                          <a:latin typeface="Arial" panose="020B0604020202020204" pitchFamily="34" charset="0"/>
                        </a:rPr>
                        <a:t>agosto</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dirty="0">
                          <a:solidFill>
                            <a:srgbClr val="FFFFFF"/>
                          </a:solidFill>
                          <a:effectLst/>
                          <a:latin typeface="Arial" panose="020B0604020202020204" pitchFamily="34" charset="0"/>
                        </a:rPr>
                        <a:t>agosto</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dirty="0">
                          <a:solidFill>
                            <a:srgbClr val="FFFFFF"/>
                          </a:solidFill>
                          <a:effectLst/>
                          <a:latin typeface="Arial" panose="020B0604020202020204" pitchFamily="34" charset="0"/>
                        </a:rPr>
                        <a:t> Variación</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a:solidFill>
                            <a:srgbClr val="FFFFFF"/>
                          </a:solidFill>
                          <a:effectLst/>
                          <a:latin typeface="Arial" panose="020B0604020202020204" pitchFamily="34" charset="0"/>
                        </a:rPr>
                        <a:t> Variación</a:t>
                      </a:r>
                    </a:p>
                  </a:txBody>
                  <a:tcPr marL="8302" marR="8302" marT="8302" marB="0" anchor="ctr">
                    <a:lnL>
                      <a:noFill/>
                    </a:lnL>
                    <a:lnR>
                      <a:noFill/>
                    </a:lnR>
                    <a:lnT>
                      <a:noFill/>
                    </a:lnT>
                    <a:lnB>
                      <a:noFill/>
                    </a:lnB>
                    <a:solidFill>
                      <a:srgbClr val="27689D"/>
                    </a:solidFill>
                  </a:tcPr>
                </a:tc>
                <a:extLst>
                  <a:ext uri="{0D108BD9-81ED-4DB2-BD59-A6C34878D82A}">
                    <a16:rowId xmlns:a16="http://schemas.microsoft.com/office/drawing/2014/main" val="3721011515"/>
                  </a:ext>
                </a:extLst>
              </a:tr>
              <a:tr h="166036">
                <a:tc vMerge="1">
                  <a:txBody>
                    <a:bodyPr/>
                    <a:lstStyle/>
                    <a:p>
                      <a:endParaRPr lang="es-CO"/>
                    </a:p>
                  </a:txBody>
                  <a:tcPr/>
                </a:tc>
                <a:tc>
                  <a:txBody>
                    <a:bodyPr/>
                    <a:lstStyle/>
                    <a:p>
                      <a:pPr algn="ctr" rtl="0" fontAlgn="ctr"/>
                      <a:r>
                        <a:rPr lang="es-CO" sz="1000" b="1" i="0" u="none" strike="noStrike">
                          <a:solidFill>
                            <a:srgbClr val="FFFFFF"/>
                          </a:solidFill>
                          <a:effectLst/>
                          <a:latin typeface="Arial" panose="020B0604020202020204" pitchFamily="34" charset="0"/>
                        </a:rPr>
                        <a:t>2019</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a:solidFill>
                            <a:srgbClr val="FFFFFF"/>
                          </a:solidFill>
                          <a:effectLst/>
                          <a:latin typeface="Arial" panose="020B0604020202020204" pitchFamily="34" charset="0"/>
                        </a:rPr>
                        <a:t>2020</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a:solidFill>
                            <a:srgbClr val="FFFFFF"/>
                          </a:solidFill>
                          <a:effectLst/>
                          <a:latin typeface="Arial" panose="020B0604020202020204" pitchFamily="34" charset="0"/>
                        </a:rPr>
                        <a:t>2021</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dirty="0">
                          <a:solidFill>
                            <a:srgbClr val="FFFFFF"/>
                          </a:solidFill>
                          <a:effectLst/>
                          <a:latin typeface="Arial" panose="020B0604020202020204" pitchFamily="34" charset="0"/>
                        </a:rPr>
                        <a:t>2020-2019</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dirty="0">
                          <a:solidFill>
                            <a:srgbClr val="FFFFFF"/>
                          </a:solidFill>
                          <a:effectLst/>
                          <a:latin typeface="Arial" panose="020B0604020202020204" pitchFamily="34" charset="0"/>
                        </a:rPr>
                        <a:t>2021-2020</a:t>
                      </a:r>
                    </a:p>
                  </a:txBody>
                  <a:tcPr marL="8302" marR="8302" marT="8302" marB="0" anchor="ctr">
                    <a:lnL>
                      <a:noFill/>
                    </a:lnL>
                    <a:lnR>
                      <a:noFill/>
                    </a:lnR>
                    <a:lnT>
                      <a:noFill/>
                    </a:lnT>
                    <a:lnB>
                      <a:noFill/>
                    </a:lnB>
                    <a:solidFill>
                      <a:srgbClr val="27689D"/>
                    </a:solidFill>
                  </a:tcPr>
                </a:tc>
                <a:extLst>
                  <a:ext uri="{0D108BD9-81ED-4DB2-BD59-A6C34878D82A}">
                    <a16:rowId xmlns:a16="http://schemas.microsoft.com/office/drawing/2014/main" val="719027799"/>
                  </a:ext>
                </a:extLst>
              </a:tr>
              <a:tr h="199243">
                <a:tc>
                  <a:txBody>
                    <a:bodyPr/>
                    <a:lstStyle/>
                    <a:p>
                      <a:pPr algn="l" rtl="0" fontAlgn="ctr"/>
                      <a:r>
                        <a:rPr lang="es-CO" sz="1400" b="1" i="0" u="none" strike="noStrike" dirty="0">
                          <a:solidFill>
                            <a:srgbClr val="27689D"/>
                          </a:solidFill>
                          <a:effectLst/>
                          <a:latin typeface="Arial" panose="020B0604020202020204" pitchFamily="34" charset="0"/>
                        </a:rPr>
                        <a:t>Ocupados Total Nacional</a:t>
                      </a:r>
                    </a:p>
                  </a:txBody>
                  <a:tcPr marL="9525" marR="9525" marT="9525" marB="0" anchor="ctr">
                    <a:lnL>
                      <a:noFill/>
                    </a:lnL>
                    <a:lnR>
                      <a:noFill/>
                    </a:lnR>
                    <a:lnT>
                      <a:noFill/>
                    </a:lnT>
                    <a:lnB>
                      <a:noFill/>
                    </a:lnB>
                  </a:tcPr>
                </a:tc>
                <a:tc>
                  <a:txBody>
                    <a:bodyPr/>
                    <a:lstStyle/>
                    <a:p>
                      <a:pPr algn="r" rtl="0" fontAlgn="ctr"/>
                      <a:r>
                        <a:rPr lang="es-CO" sz="1400" b="1" i="0" u="none" strike="noStrike" dirty="0">
                          <a:solidFill>
                            <a:srgbClr val="27689D"/>
                          </a:solidFill>
                          <a:effectLst/>
                          <a:latin typeface="Arial" panose="020B0604020202020204" pitchFamily="34" charset="0"/>
                        </a:rPr>
                        <a:t>22.116</a:t>
                      </a:r>
                    </a:p>
                  </a:txBody>
                  <a:tcPr marL="9525" marR="9525" marT="9525" marB="0" anchor="ctr">
                    <a:lnL>
                      <a:noFill/>
                    </a:lnL>
                    <a:lnR>
                      <a:noFill/>
                    </a:lnR>
                    <a:lnT>
                      <a:noFill/>
                    </a:lnT>
                    <a:lnB>
                      <a:noFill/>
                    </a:lnB>
                  </a:tcPr>
                </a:tc>
                <a:tc>
                  <a:txBody>
                    <a:bodyPr/>
                    <a:lstStyle/>
                    <a:p>
                      <a:pPr algn="r" rtl="0" fontAlgn="ctr"/>
                      <a:r>
                        <a:rPr lang="es-CO" sz="1400" b="1" i="0" u="none" strike="noStrike" dirty="0">
                          <a:solidFill>
                            <a:srgbClr val="27689D"/>
                          </a:solidFill>
                          <a:effectLst/>
                          <a:latin typeface="Arial" panose="020B0604020202020204" pitchFamily="34" charset="0"/>
                        </a:rPr>
                        <a:t>19.697</a:t>
                      </a:r>
                    </a:p>
                  </a:txBody>
                  <a:tcPr marL="9525" marR="9525" marT="9525" marB="0" anchor="ctr">
                    <a:lnL>
                      <a:noFill/>
                    </a:lnL>
                    <a:lnR>
                      <a:noFill/>
                    </a:lnR>
                    <a:lnT>
                      <a:noFill/>
                    </a:lnT>
                    <a:lnB>
                      <a:noFill/>
                    </a:lnB>
                  </a:tcPr>
                </a:tc>
                <a:tc>
                  <a:txBody>
                    <a:bodyPr/>
                    <a:lstStyle/>
                    <a:p>
                      <a:pPr algn="r" rtl="0" fontAlgn="ctr"/>
                      <a:r>
                        <a:rPr lang="es-CO" sz="1400" b="1" i="0" u="none" strike="noStrike" dirty="0">
                          <a:solidFill>
                            <a:srgbClr val="27689D"/>
                          </a:solidFill>
                          <a:effectLst/>
                          <a:latin typeface="Arial" panose="020B0604020202020204" pitchFamily="34" charset="0"/>
                        </a:rPr>
                        <a:t>21.692</a:t>
                      </a:r>
                    </a:p>
                  </a:txBody>
                  <a:tcPr marL="9525" marR="9525" marT="9525" marB="0" anchor="ctr">
                    <a:lnL>
                      <a:noFill/>
                    </a:lnL>
                    <a:lnR>
                      <a:noFill/>
                    </a:lnR>
                    <a:lnT>
                      <a:noFill/>
                    </a:lnT>
                    <a:lnB>
                      <a:noFill/>
                    </a:lnB>
                  </a:tcPr>
                </a:tc>
                <a:tc>
                  <a:txBody>
                    <a:bodyPr/>
                    <a:lstStyle/>
                    <a:p>
                      <a:pPr algn="r" rtl="0" fontAlgn="ctr"/>
                      <a:r>
                        <a:rPr lang="es-CO" sz="1400" b="1" i="0" u="none" strike="noStrike" dirty="0">
                          <a:solidFill>
                            <a:srgbClr val="27689D"/>
                          </a:solidFill>
                          <a:effectLst/>
                          <a:latin typeface="Arial" panose="020B0604020202020204" pitchFamily="34" charset="0"/>
                        </a:rPr>
                        <a:t>1.995</a:t>
                      </a:r>
                    </a:p>
                  </a:txBody>
                  <a:tcPr marL="9525" marR="9525" marT="9525" marB="0" anchor="ctr">
                    <a:lnL>
                      <a:noFill/>
                    </a:lnL>
                    <a:lnR>
                      <a:noFill/>
                    </a:lnR>
                    <a:lnT>
                      <a:noFill/>
                    </a:lnT>
                    <a:lnB>
                      <a:noFill/>
                    </a:lnB>
                  </a:tcPr>
                </a:tc>
                <a:tc>
                  <a:txBody>
                    <a:bodyPr/>
                    <a:lstStyle/>
                    <a:p>
                      <a:pPr algn="r" rtl="0" fontAlgn="ctr"/>
                      <a:r>
                        <a:rPr lang="es-CO" sz="1400" b="1" i="0" u="none" strike="noStrike" dirty="0">
                          <a:solidFill>
                            <a:srgbClr val="27689D"/>
                          </a:solidFill>
                          <a:effectLst/>
                          <a:latin typeface="Arial" panose="020B0604020202020204" pitchFamily="34" charset="0"/>
                        </a:rPr>
                        <a:t>-424</a:t>
                      </a:r>
                    </a:p>
                  </a:txBody>
                  <a:tcPr marL="9525" marR="9525" marT="9525" marB="0" anchor="ctr">
                    <a:lnL>
                      <a:noFill/>
                    </a:lnL>
                    <a:lnR>
                      <a:noFill/>
                    </a:lnR>
                    <a:lnT>
                      <a:noFill/>
                    </a:lnT>
                    <a:lnB>
                      <a:noFill/>
                    </a:lnB>
                  </a:tcPr>
                </a:tc>
                <a:extLst>
                  <a:ext uri="{0D108BD9-81ED-4DB2-BD59-A6C34878D82A}">
                    <a16:rowId xmlns:a16="http://schemas.microsoft.com/office/drawing/2014/main" val="3929140479"/>
                  </a:ext>
                </a:extLst>
              </a:tr>
              <a:tr h="199243">
                <a:tc>
                  <a:txBody>
                    <a:bodyPr/>
                    <a:lstStyle/>
                    <a:p>
                      <a:pPr algn="l" rtl="0" fontAlgn="ctr"/>
                      <a:r>
                        <a:rPr lang="es-MX" sz="1400" b="0" i="0" u="none" strike="noStrike" dirty="0">
                          <a:solidFill>
                            <a:srgbClr val="27689D"/>
                          </a:solidFill>
                          <a:effectLst/>
                          <a:latin typeface="Arial" panose="020B0604020202020204" pitchFamily="34" charset="0"/>
                        </a:rPr>
                        <a:t>Comercio y reparación de vehículos</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4.272</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3.755</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4.221</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466</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-51</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801507775"/>
                  </a:ext>
                </a:extLst>
              </a:tr>
              <a:tr h="199243">
                <a:tc>
                  <a:txBody>
                    <a:bodyPr/>
                    <a:lstStyle/>
                    <a:p>
                      <a:pPr algn="l" rtl="0" fontAlgn="ctr"/>
                      <a:r>
                        <a:rPr lang="es-MX" sz="1400" b="0" i="0" u="none" strike="noStrike">
                          <a:solidFill>
                            <a:srgbClr val="27689D"/>
                          </a:solidFill>
                          <a:effectLst/>
                          <a:latin typeface="Arial" panose="020B0604020202020204" pitchFamily="34" charset="0"/>
                        </a:rPr>
                        <a:t>Actividades profesionales, científicas, técnicas y servicios administrativos</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1.385</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1.126</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1.552</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426</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168</a:t>
                      </a:r>
                    </a:p>
                  </a:txBody>
                  <a:tcPr marL="9525" marR="9525" marT="9525" marB="0" anchor="ctr">
                    <a:lnL>
                      <a:noFill/>
                    </a:lnL>
                    <a:lnR>
                      <a:noFill/>
                    </a:lnR>
                    <a:lnT>
                      <a:noFill/>
                    </a:lnT>
                    <a:lnB>
                      <a:noFill/>
                    </a:lnB>
                  </a:tcPr>
                </a:tc>
                <a:extLst>
                  <a:ext uri="{0D108BD9-81ED-4DB2-BD59-A6C34878D82A}">
                    <a16:rowId xmlns:a16="http://schemas.microsoft.com/office/drawing/2014/main" val="3326641266"/>
                  </a:ext>
                </a:extLst>
              </a:tr>
              <a:tr h="199243">
                <a:tc>
                  <a:txBody>
                    <a:bodyPr/>
                    <a:lstStyle/>
                    <a:p>
                      <a:pPr algn="l" rtl="0" fontAlgn="ctr"/>
                      <a:r>
                        <a:rPr lang="es-MX" sz="1400" b="0" i="0" u="none" strike="noStrike">
                          <a:solidFill>
                            <a:srgbClr val="27689D"/>
                          </a:solidFill>
                          <a:effectLst/>
                          <a:latin typeface="Arial" panose="020B0604020202020204" pitchFamily="34" charset="0"/>
                        </a:rPr>
                        <a:t>Alojamiento y servicios de comida</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1.579</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1.223</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1.534</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311</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-45</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3018476638"/>
                  </a:ext>
                </a:extLst>
              </a:tr>
              <a:tr h="199243">
                <a:tc>
                  <a:txBody>
                    <a:bodyPr/>
                    <a:lstStyle/>
                    <a:p>
                      <a:pPr algn="l" rtl="0" fontAlgn="ctr"/>
                      <a:r>
                        <a:rPr lang="es-CO" sz="1400" b="0" i="0" u="none" strike="noStrike">
                          <a:solidFill>
                            <a:srgbClr val="27689D"/>
                          </a:solidFill>
                          <a:effectLst/>
                          <a:latin typeface="Arial" panose="020B0604020202020204" pitchFamily="34" charset="0"/>
                        </a:rPr>
                        <a:t>Transporte y almacenamiento</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1.492</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1.184</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1.463</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279</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-29</a:t>
                      </a:r>
                    </a:p>
                  </a:txBody>
                  <a:tcPr marL="9525" marR="9525" marT="9525" marB="0" anchor="ctr">
                    <a:lnL>
                      <a:noFill/>
                    </a:lnL>
                    <a:lnR>
                      <a:noFill/>
                    </a:lnR>
                    <a:lnT>
                      <a:noFill/>
                    </a:lnT>
                    <a:lnB>
                      <a:noFill/>
                    </a:lnB>
                  </a:tcPr>
                </a:tc>
                <a:extLst>
                  <a:ext uri="{0D108BD9-81ED-4DB2-BD59-A6C34878D82A}">
                    <a16:rowId xmlns:a16="http://schemas.microsoft.com/office/drawing/2014/main" val="2936320903"/>
                  </a:ext>
                </a:extLst>
              </a:tr>
              <a:tr h="186986">
                <a:tc>
                  <a:txBody>
                    <a:bodyPr/>
                    <a:lstStyle/>
                    <a:p>
                      <a:pPr algn="l" rtl="0" fontAlgn="ctr"/>
                      <a:r>
                        <a:rPr lang="es-CO" sz="1400" b="0" i="0" u="none" strike="noStrike">
                          <a:solidFill>
                            <a:srgbClr val="27689D"/>
                          </a:solidFill>
                          <a:effectLst/>
                          <a:latin typeface="Arial" panose="020B0604020202020204" pitchFamily="34" charset="0"/>
                        </a:rPr>
                        <a:t>Construcción</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1.477</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1.289</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1.538</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249</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61</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1087408792"/>
                  </a:ext>
                </a:extLst>
              </a:tr>
              <a:tr h="199243">
                <a:tc>
                  <a:txBody>
                    <a:bodyPr/>
                    <a:lstStyle/>
                    <a:p>
                      <a:pPr algn="l" rtl="0" fontAlgn="ctr"/>
                      <a:r>
                        <a:rPr lang="es-MX" sz="1400" b="0" i="0" u="none" strike="noStrike">
                          <a:solidFill>
                            <a:srgbClr val="27689D"/>
                          </a:solidFill>
                          <a:effectLst/>
                          <a:latin typeface="Arial" panose="020B0604020202020204" pitchFamily="34" charset="0"/>
                        </a:rPr>
                        <a:t>Administración pública y defensa, educación y atención de la salud humana</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2.607</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2.297</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2.502</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206</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-105</a:t>
                      </a:r>
                    </a:p>
                  </a:txBody>
                  <a:tcPr marL="9525" marR="9525" marT="9525" marB="0" anchor="ctr">
                    <a:lnL>
                      <a:noFill/>
                    </a:lnL>
                    <a:lnR>
                      <a:noFill/>
                    </a:lnR>
                    <a:lnT>
                      <a:noFill/>
                    </a:lnT>
                    <a:lnB>
                      <a:noFill/>
                    </a:lnB>
                  </a:tcPr>
                </a:tc>
                <a:extLst>
                  <a:ext uri="{0D108BD9-81ED-4DB2-BD59-A6C34878D82A}">
                    <a16:rowId xmlns:a16="http://schemas.microsoft.com/office/drawing/2014/main" val="2838401929"/>
                  </a:ext>
                </a:extLst>
              </a:tr>
              <a:tr h="199243">
                <a:tc>
                  <a:txBody>
                    <a:bodyPr/>
                    <a:lstStyle/>
                    <a:p>
                      <a:pPr algn="l" rtl="0" fontAlgn="ctr"/>
                      <a:r>
                        <a:rPr lang="es-MX" sz="1400" b="0" i="0" u="none" strike="noStrike">
                          <a:solidFill>
                            <a:srgbClr val="27689D"/>
                          </a:solidFill>
                          <a:effectLst/>
                          <a:latin typeface="Arial" panose="020B0604020202020204" pitchFamily="34" charset="0"/>
                        </a:rPr>
                        <a:t>Actividades artísticas, entretenimiento recreación y otras actividades de servicios</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2.038</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1.616</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1.807</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191</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-231</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1453461761"/>
                  </a:ext>
                </a:extLst>
              </a:tr>
              <a:tr h="199243">
                <a:tc>
                  <a:txBody>
                    <a:bodyPr/>
                    <a:lstStyle/>
                    <a:p>
                      <a:pPr algn="l" rtl="0" fontAlgn="ctr"/>
                      <a:r>
                        <a:rPr lang="es-CO" sz="1400" b="0" i="0" u="none" strike="noStrike">
                          <a:solidFill>
                            <a:srgbClr val="27689D"/>
                          </a:solidFill>
                          <a:effectLst/>
                          <a:latin typeface="Arial" panose="020B0604020202020204" pitchFamily="34" charset="0"/>
                        </a:rPr>
                        <a:t>Información y comunicaciones</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337</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264</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340</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76</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3</a:t>
                      </a:r>
                    </a:p>
                  </a:txBody>
                  <a:tcPr marL="9525" marR="9525" marT="9525" marB="0" anchor="ctr">
                    <a:lnL>
                      <a:noFill/>
                    </a:lnL>
                    <a:lnR>
                      <a:noFill/>
                    </a:lnR>
                    <a:lnT>
                      <a:noFill/>
                    </a:lnT>
                    <a:lnB>
                      <a:noFill/>
                    </a:lnB>
                  </a:tcPr>
                </a:tc>
                <a:extLst>
                  <a:ext uri="{0D108BD9-81ED-4DB2-BD59-A6C34878D82A}">
                    <a16:rowId xmlns:a16="http://schemas.microsoft.com/office/drawing/2014/main" val="95550213"/>
                  </a:ext>
                </a:extLst>
              </a:tr>
              <a:tr h="199243">
                <a:tc>
                  <a:txBody>
                    <a:bodyPr/>
                    <a:lstStyle/>
                    <a:p>
                      <a:pPr algn="l" rtl="0" fontAlgn="ctr"/>
                      <a:r>
                        <a:rPr lang="es-MX" sz="1400" b="0" i="0" u="none" strike="noStrike">
                          <a:solidFill>
                            <a:srgbClr val="27689D"/>
                          </a:solidFill>
                          <a:effectLst/>
                          <a:latin typeface="Arial" panose="020B0604020202020204" pitchFamily="34" charset="0"/>
                        </a:rPr>
                        <a:t>Suministro de Electricidad Gas y Agua^</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297</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301</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346</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46</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50</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2355459173"/>
                  </a:ext>
                </a:extLst>
              </a:tr>
              <a:tr h="199243">
                <a:tc>
                  <a:txBody>
                    <a:bodyPr/>
                    <a:lstStyle/>
                    <a:p>
                      <a:pPr algn="l" rtl="0" fontAlgn="ctr"/>
                      <a:r>
                        <a:rPr lang="es-CO" sz="1400" b="0" i="0" u="none" strike="noStrike">
                          <a:solidFill>
                            <a:srgbClr val="27689D"/>
                          </a:solidFill>
                          <a:effectLst/>
                          <a:latin typeface="Arial" panose="020B0604020202020204" pitchFamily="34" charset="0"/>
                        </a:rPr>
                        <a:t>Actividades inmobiliarias</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268</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250</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255</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5</a:t>
                      </a:r>
                    </a:p>
                  </a:txBody>
                  <a:tcPr marL="9525" marR="9525" marT="9525" marB="0" anchor="ctr">
                    <a:lnL>
                      <a:noFill/>
                    </a:lnL>
                    <a:lnR>
                      <a:noFill/>
                    </a:lnR>
                    <a:lnT>
                      <a:noFill/>
                    </a:lnT>
                    <a:lnB>
                      <a:noFill/>
                    </a:lnB>
                  </a:tcPr>
                </a:tc>
                <a:tc>
                  <a:txBody>
                    <a:bodyPr/>
                    <a:lstStyle/>
                    <a:p>
                      <a:pPr algn="r" rtl="0" fontAlgn="ctr"/>
                      <a:r>
                        <a:rPr lang="es-CO" sz="1400" b="0" i="0" u="none" strike="noStrike" dirty="0">
                          <a:solidFill>
                            <a:srgbClr val="27689D"/>
                          </a:solidFill>
                          <a:effectLst/>
                          <a:latin typeface="Arial" panose="020B0604020202020204" pitchFamily="34" charset="0"/>
                        </a:rPr>
                        <a:t>-13</a:t>
                      </a:r>
                    </a:p>
                  </a:txBody>
                  <a:tcPr marL="9525" marR="9525" marT="9525" marB="0" anchor="ctr">
                    <a:lnL>
                      <a:noFill/>
                    </a:lnL>
                    <a:lnR>
                      <a:noFill/>
                    </a:lnR>
                    <a:lnT>
                      <a:noFill/>
                    </a:lnT>
                    <a:lnB>
                      <a:noFill/>
                    </a:lnB>
                  </a:tcPr>
                </a:tc>
                <a:extLst>
                  <a:ext uri="{0D108BD9-81ED-4DB2-BD59-A6C34878D82A}">
                    <a16:rowId xmlns:a16="http://schemas.microsoft.com/office/drawing/2014/main" val="1888869721"/>
                  </a:ext>
                </a:extLst>
              </a:tr>
              <a:tr h="199243">
                <a:tc>
                  <a:txBody>
                    <a:bodyPr/>
                    <a:lstStyle/>
                    <a:p>
                      <a:pPr algn="l" rtl="0" fontAlgn="ctr"/>
                      <a:r>
                        <a:rPr lang="es-MX" sz="1400" b="0" i="0" u="none" strike="noStrike" dirty="0">
                          <a:solidFill>
                            <a:srgbClr val="27689D"/>
                          </a:solidFill>
                          <a:effectLst/>
                          <a:latin typeface="Arial" panose="020B0604020202020204" pitchFamily="34" charset="0"/>
                        </a:rPr>
                        <a:t>Actividades financieras y de seguros</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280</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298</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287</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-11</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7</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4231516227"/>
                  </a:ext>
                </a:extLst>
              </a:tr>
              <a:tr h="199243">
                <a:tc>
                  <a:txBody>
                    <a:bodyPr/>
                    <a:lstStyle/>
                    <a:p>
                      <a:pPr algn="l" rtl="0" fontAlgn="ctr"/>
                      <a:r>
                        <a:rPr lang="es-CO" sz="1400" b="0" i="0" u="none" strike="noStrike">
                          <a:solidFill>
                            <a:srgbClr val="27689D"/>
                          </a:solidFill>
                          <a:effectLst/>
                          <a:latin typeface="Arial" panose="020B0604020202020204" pitchFamily="34" charset="0"/>
                        </a:rPr>
                        <a:t>Industria manufacturera</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2.326</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2.198</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2.140</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-58</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-186</a:t>
                      </a:r>
                    </a:p>
                  </a:txBody>
                  <a:tcPr marL="9525" marR="9525" marT="9525" marB="0" anchor="ctr">
                    <a:lnL>
                      <a:noFill/>
                    </a:lnL>
                    <a:lnR>
                      <a:noFill/>
                    </a:lnR>
                    <a:lnT>
                      <a:noFill/>
                    </a:lnT>
                    <a:lnB>
                      <a:noFill/>
                    </a:lnB>
                  </a:tcPr>
                </a:tc>
                <a:extLst>
                  <a:ext uri="{0D108BD9-81ED-4DB2-BD59-A6C34878D82A}">
                    <a16:rowId xmlns:a16="http://schemas.microsoft.com/office/drawing/2014/main" val="1815818794"/>
                  </a:ext>
                </a:extLst>
              </a:tr>
              <a:tr h="199243">
                <a:tc>
                  <a:txBody>
                    <a:bodyPr/>
                    <a:lstStyle/>
                    <a:p>
                      <a:pPr algn="l" rtl="0" fontAlgn="ctr"/>
                      <a:r>
                        <a:rPr lang="es-MX" sz="1400" b="1" i="0" u="none" strike="noStrike" dirty="0">
                          <a:solidFill>
                            <a:srgbClr val="00B050"/>
                          </a:solidFill>
                          <a:effectLst/>
                          <a:latin typeface="Arial" panose="020B0604020202020204" pitchFamily="34" charset="0"/>
                        </a:rPr>
                        <a:t>Agricultura, ganadería, caza, silvicultura y pesca</a:t>
                      </a:r>
                    </a:p>
                  </a:txBody>
                  <a:tcPr marL="9525" marR="9525" marT="9525" marB="0" anchor="ctr">
                    <a:lnL>
                      <a:noFill/>
                    </a:lnL>
                    <a:lnR>
                      <a:noFill/>
                    </a:lnR>
                    <a:lnT>
                      <a:noFill/>
                    </a:lnT>
                    <a:lnB>
                      <a:noFill/>
                    </a:lnB>
                    <a:solidFill>
                      <a:srgbClr val="F2F2F2"/>
                    </a:solidFill>
                  </a:tcPr>
                </a:tc>
                <a:tc>
                  <a:txBody>
                    <a:bodyPr/>
                    <a:lstStyle/>
                    <a:p>
                      <a:pPr algn="r" rtl="0" fontAlgn="ctr"/>
                      <a:r>
                        <a:rPr lang="es-CO" sz="1400" b="1" i="0" u="none" strike="noStrike" dirty="0">
                          <a:solidFill>
                            <a:srgbClr val="00B050"/>
                          </a:solidFill>
                          <a:effectLst/>
                          <a:latin typeface="Arial" panose="020B0604020202020204" pitchFamily="34" charset="0"/>
                        </a:rPr>
                        <a:t>3.759</a:t>
                      </a:r>
                    </a:p>
                  </a:txBody>
                  <a:tcPr marL="9525" marR="9525" marT="9525" marB="0" anchor="ctr">
                    <a:lnL>
                      <a:noFill/>
                    </a:lnL>
                    <a:lnR>
                      <a:noFill/>
                    </a:lnR>
                    <a:lnT>
                      <a:noFill/>
                    </a:lnT>
                    <a:lnB>
                      <a:noFill/>
                    </a:lnB>
                    <a:solidFill>
                      <a:srgbClr val="F2F2F2"/>
                    </a:solidFill>
                  </a:tcPr>
                </a:tc>
                <a:tc>
                  <a:txBody>
                    <a:bodyPr/>
                    <a:lstStyle/>
                    <a:p>
                      <a:pPr algn="r" rtl="0" fontAlgn="ctr"/>
                      <a:r>
                        <a:rPr lang="es-CO" sz="1400" b="1" i="0" u="none" strike="noStrike" dirty="0">
                          <a:solidFill>
                            <a:srgbClr val="00B050"/>
                          </a:solidFill>
                          <a:effectLst/>
                          <a:latin typeface="Arial" panose="020B0604020202020204" pitchFamily="34" charset="0"/>
                        </a:rPr>
                        <a:t>3.896</a:t>
                      </a:r>
                    </a:p>
                  </a:txBody>
                  <a:tcPr marL="9525" marR="9525" marT="9525" marB="0" anchor="ctr">
                    <a:lnL>
                      <a:noFill/>
                    </a:lnL>
                    <a:lnR>
                      <a:noFill/>
                    </a:lnR>
                    <a:lnT>
                      <a:noFill/>
                    </a:lnT>
                    <a:lnB>
                      <a:noFill/>
                    </a:lnB>
                    <a:solidFill>
                      <a:srgbClr val="F2F2F2"/>
                    </a:solidFill>
                  </a:tcPr>
                </a:tc>
                <a:tc>
                  <a:txBody>
                    <a:bodyPr/>
                    <a:lstStyle/>
                    <a:p>
                      <a:pPr algn="r" rtl="0" fontAlgn="ctr"/>
                      <a:r>
                        <a:rPr lang="es-CO" sz="1400" b="1" i="0" u="none" strike="noStrike" dirty="0">
                          <a:solidFill>
                            <a:srgbClr val="00B050"/>
                          </a:solidFill>
                          <a:effectLst/>
                          <a:latin typeface="Arial" panose="020B0604020202020204" pitchFamily="34" charset="0"/>
                        </a:rPr>
                        <a:t>3.707</a:t>
                      </a:r>
                    </a:p>
                  </a:txBody>
                  <a:tcPr marL="9525" marR="9525" marT="9525" marB="0" anchor="ctr">
                    <a:lnL>
                      <a:noFill/>
                    </a:lnL>
                    <a:lnR>
                      <a:noFill/>
                    </a:lnR>
                    <a:lnT>
                      <a:noFill/>
                    </a:lnT>
                    <a:lnB>
                      <a:noFill/>
                    </a:lnB>
                    <a:solidFill>
                      <a:srgbClr val="F2F2F2"/>
                    </a:solidFill>
                  </a:tcPr>
                </a:tc>
                <a:tc>
                  <a:txBody>
                    <a:bodyPr/>
                    <a:lstStyle/>
                    <a:p>
                      <a:pPr algn="r" rtl="0" fontAlgn="ctr"/>
                      <a:r>
                        <a:rPr lang="es-CO" sz="1400" b="1" i="0" u="none" strike="noStrike" dirty="0">
                          <a:solidFill>
                            <a:srgbClr val="00B050"/>
                          </a:solidFill>
                          <a:effectLst/>
                          <a:latin typeface="Arial" panose="020B0604020202020204" pitchFamily="34" charset="0"/>
                        </a:rPr>
                        <a:t>-189</a:t>
                      </a:r>
                    </a:p>
                  </a:txBody>
                  <a:tcPr marL="9525" marR="9525" marT="9525" marB="0" anchor="ctr">
                    <a:lnL>
                      <a:noFill/>
                    </a:lnL>
                    <a:lnR>
                      <a:noFill/>
                    </a:lnR>
                    <a:lnT>
                      <a:noFill/>
                    </a:lnT>
                    <a:lnB>
                      <a:noFill/>
                    </a:lnB>
                    <a:solidFill>
                      <a:srgbClr val="F2F2F2"/>
                    </a:solidFill>
                  </a:tcPr>
                </a:tc>
                <a:tc>
                  <a:txBody>
                    <a:bodyPr/>
                    <a:lstStyle/>
                    <a:p>
                      <a:pPr algn="r" rtl="0" fontAlgn="ctr"/>
                      <a:r>
                        <a:rPr lang="es-CO" sz="1400" b="1" i="0" u="none" strike="noStrike" dirty="0">
                          <a:solidFill>
                            <a:srgbClr val="00B050"/>
                          </a:solidFill>
                          <a:effectLst/>
                          <a:latin typeface="Arial" panose="020B0604020202020204" pitchFamily="34" charset="0"/>
                        </a:rPr>
                        <a:t>-52</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1761859933"/>
                  </a:ext>
                </a:extLst>
              </a:tr>
            </a:tbl>
          </a:graphicData>
        </a:graphic>
      </p:graphicFrame>
      <p:sp>
        <p:nvSpPr>
          <p:cNvPr id="11" name="Rectángulo 10">
            <a:extLst>
              <a:ext uri="{FF2B5EF4-FFF2-40B4-BE49-F238E27FC236}">
                <a16:creationId xmlns:a16="http://schemas.microsoft.com/office/drawing/2014/main" id="{9671FBAC-0695-46E2-8C32-C84C9F278D84}"/>
              </a:ext>
            </a:extLst>
          </p:cNvPr>
          <p:cNvSpPr/>
          <p:nvPr/>
        </p:nvSpPr>
        <p:spPr>
          <a:xfrm>
            <a:off x="2164709" y="5762752"/>
            <a:ext cx="9676574" cy="923330"/>
          </a:xfrm>
          <a:prstGeom prst="rect">
            <a:avLst/>
          </a:prstGeom>
        </p:spPr>
        <p:txBody>
          <a:bodyPr wrap="square">
            <a:spAutoFit/>
          </a:bodyPr>
          <a:lstStyle/>
          <a:p>
            <a:pPr algn="just"/>
            <a:r>
              <a:rPr lang="es-MX" dirty="0">
                <a:solidFill>
                  <a:srgbClr val="27689D"/>
                </a:solidFill>
                <a:latin typeface="+mj-lt"/>
                <a:ea typeface="Calibri" panose="020F0502020204030204" pitchFamily="34" charset="0"/>
                <a:cs typeface="Arial" panose="020B0604020202020204" pitchFamily="34" charset="0"/>
              </a:rPr>
              <a:t>Por su parte, en agosto de 2021 la</a:t>
            </a:r>
            <a:r>
              <a:rPr lang="es-MX" b="1" dirty="0">
                <a:solidFill>
                  <a:srgbClr val="27689D"/>
                </a:solidFill>
                <a:latin typeface="+mj-lt"/>
                <a:ea typeface="Calibri" panose="020F0502020204030204" pitchFamily="34" charset="0"/>
                <a:cs typeface="Arial" panose="020B0604020202020204" pitchFamily="34" charset="0"/>
              </a:rPr>
              <a:t> agricultura, ganadería, caza, silvicultura y pesca disminuyó en 189 mil ocupados en comparación </a:t>
            </a:r>
            <a:r>
              <a:rPr lang="es-MX" dirty="0">
                <a:solidFill>
                  <a:srgbClr val="27689D"/>
                </a:solidFill>
                <a:latin typeface="+mj-lt"/>
                <a:ea typeface="Calibri" panose="020F0502020204030204" pitchFamily="34" charset="0"/>
                <a:cs typeface="Arial" panose="020B0604020202020204" pitchFamily="34" charset="0"/>
              </a:rPr>
              <a:t>con agosto de 2020 y </a:t>
            </a:r>
            <a:r>
              <a:rPr lang="es-MX" b="1" dirty="0">
                <a:solidFill>
                  <a:srgbClr val="27689D"/>
                </a:solidFill>
                <a:latin typeface="+mj-lt"/>
                <a:ea typeface="Calibri" panose="020F0502020204030204" pitchFamily="34" charset="0"/>
                <a:cs typeface="Arial" panose="020B0604020202020204" pitchFamily="34" charset="0"/>
              </a:rPr>
              <a:t>se redujo en 52 mil ocupados </a:t>
            </a:r>
            <a:r>
              <a:rPr lang="es-MX" dirty="0">
                <a:solidFill>
                  <a:srgbClr val="27689D"/>
                </a:solidFill>
                <a:latin typeface="+mj-lt"/>
                <a:ea typeface="Calibri" panose="020F0502020204030204" pitchFamily="34" charset="0"/>
                <a:cs typeface="Arial" panose="020B0604020202020204" pitchFamily="34" charset="0"/>
              </a:rPr>
              <a:t>con respecto a agosto de 2019 (mes sin COVID – 19).</a:t>
            </a:r>
          </a:p>
        </p:txBody>
      </p:sp>
    </p:spTree>
    <p:extLst>
      <p:ext uri="{BB962C8B-B14F-4D97-AF65-F5344CB8AC3E}">
        <p14:creationId xmlns:p14="http://schemas.microsoft.com/office/powerpoint/2010/main" val="751480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393318"/>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Tasa de desempleo y principales indicadores del mercado laboral en los centros poblados y rural disperso en agosto (2020-2021)</a:t>
            </a:r>
          </a:p>
        </p:txBody>
      </p:sp>
      <p:sp>
        <p:nvSpPr>
          <p:cNvPr id="16" name="Rectángulo 15">
            <a:extLst>
              <a:ext uri="{FF2B5EF4-FFF2-40B4-BE49-F238E27FC236}">
                <a16:creationId xmlns:a16="http://schemas.microsoft.com/office/drawing/2014/main" id="{E2D86EF3-4A51-484F-BD0B-078C49634AE4}"/>
              </a:ext>
            </a:extLst>
          </p:cNvPr>
          <p:cNvSpPr/>
          <p:nvPr/>
        </p:nvSpPr>
        <p:spPr>
          <a:xfrm>
            <a:off x="0" y="6544389"/>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sp>
        <p:nvSpPr>
          <p:cNvPr id="11" name="Rectángulo 10">
            <a:extLst>
              <a:ext uri="{FF2B5EF4-FFF2-40B4-BE49-F238E27FC236}">
                <a16:creationId xmlns:a16="http://schemas.microsoft.com/office/drawing/2014/main" id="{B705431B-FF9F-46D3-839F-0E7E7F665407}"/>
              </a:ext>
            </a:extLst>
          </p:cNvPr>
          <p:cNvSpPr/>
          <p:nvPr/>
        </p:nvSpPr>
        <p:spPr>
          <a:xfrm>
            <a:off x="2144104" y="4965832"/>
            <a:ext cx="9905123" cy="1754326"/>
          </a:xfrm>
          <a:prstGeom prst="rect">
            <a:avLst/>
          </a:prstGeom>
        </p:spPr>
        <p:txBody>
          <a:bodyPr wrap="square">
            <a:spAutoFit/>
          </a:bodyPr>
          <a:lstStyle/>
          <a:p>
            <a:pPr marL="285750" indent="-285750" algn="just">
              <a:buFont typeface="Arial" panose="020B0604020202020204" pitchFamily="34" charset="0"/>
              <a:buChar char="•"/>
            </a:pPr>
            <a:r>
              <a:rPr lang="es-MX" dirty="0">
                <a:solidFill>
                  <a:srgbClr val="27689D"/>
                </a:solidFill>
                <a:ea typeface="Calibri" panose="020F0502020204030204" pitchFamily="34" charset="0"/>
                <a:cs typeface="Arial" panose="020B0604020202020204" pitchFamily="34" charset="0"/>
              </a:rPr>
              <a:t>En agosto, </a:t>
            </a:r>
            <a:r>
              <a:rPr lang="es-MX" b="1" dirty="0">
                <a:solidFill>
                  <a:srgbClr val="27689D"/>
                </a:solidFill>
                <a:ea typeface="Calibri" panose="020F0502020204030204" pitchFamily="34" charset="0"/>
                <a:cs typeface="Arial" panose="020B0604020202020204" pitchFamily="34" charset="0"/>
              </a:rPr>
              <a:t>la tasa de desempleo en el sector rural fue de 7,2%</a:t>
            </a:r>
            <a:r>
              <a:rPr lang="es-MX" dirty="0">
                <a:solidFill>
                  <a:srgbClr val="27689D"/>
                </a:solidFill>
                <a:ea typeface="Calibri" panose="020F0502020204030204" pitchFamily="34" charset="0"/>
                <a:cs typeface="Arial" panose="020B0604020202020204" pitchFamily="34" charset="0"/>
              </a:rPr>
              <a:t>, lo que representó una </a:t>
            </a:r>
            <a:r>
              <a:rPr lang="es-MX" b="1" dirty="0">
                <a:solidFill>
                  <a:srgbClr val="27689D"/>
                </a:solidFill>
                <a:ea typeface="Calibri" panose="020F0502020204030204" pitchFamily="34" charset="0"/>
                <a:cs typeface="Arial" panose="020B0604020202020204" pitchFamily="34" charset="0"/>
              </a:rPr>
              <a:t>disminución de 2,5 puntos porcentuales</a:t>
            </a:r>
            <a:r>
              <a:rPr lang="es-MX" dirty="0">
                <a:solidFill>
                  <a:srgbClr val="27689D"/>
                </a:solidFill>
                <a:ea typeface="Calibri" panose="020F0502020204030204" pitchFamily="34" charset="0"/>
                <a:cs typeface="Arial" panose="020B0604020202020204" pitchFamily="34" charset="0"/>
              </a:rPr>
              <a:t> en comparación con la misma tasa presentada en agosto de 2020 (9,7%) </a:t>
            </a:r>
            <a:r>
              <a:rPr lang="es-MX" b="1" dirty="0">
                <a:solidFill>
                  <a:srgbClr val="27689D"/>
                </a:solidFill>
                <a:ea typeface="Calibri" panose="020F0502020204030204" pitchFamily="34" charset="0"/>
                <a:cs typeface="Arial" panose="020B0604020202020204" pitchFamily="34" charset="0"/>
              </a:rPr>
              <a:t>y un aumento de 0,1 punto porcentual con respecto a la tasa de desempleo presentada en agosto de 2019 (7,1%).</a:t>
            </a:r>
          </a:p>
          <a:p>
            <a:pPr marL="285750" indent="-285750" algn="just">
              <a:buFont typeface="Arial" panose="020B0604020202020204" pitchFamily="34" charset="0"/>
              <a:buChar char="•"/>
            </a:pPr>
            <a:r>
              <a:rPr lang="es-MX" dirty="0">
                <a:solidFill>
                  <a:srgbClr val="27689D"/>
                </a:solidFill>
                <a:latin typeface="+mj-lt"/>
                <a:ea typeface="Calibri" panose="020F0502020204030204" pitchFamily="34" charset="0"/>
                <a:cs typeface="Arial" panose="020B0604020202020204" pitchFamily="34" charset="0"/>
              </a:rPr>
              <a:t>En agosto, la población ocupada en el sector rural </a:t>
            </a:r>
            <a:r>
              <a:rPr lang="es-MX" b="1" dirty="0">
                <a:solidFill>
                  <a:srgbClr val="27689D"/>
                </a:solidFill>
                <a:latin typeface="+mj-lt"/>
                <a:ea typeface="Calibri" panose="020F0502020204030204" pitchFamily="34" charset="0"/>
                <a:cs typeface="Arial" panose="020B0604020202020204" pitchFamily="34" charset="0"/>
              </a:rPr>
              <a:t>aumentó en 122 mil personas </a:t>
            </a:r>
            <a:r>
              <a:rPr lang="es-MX" dirty="0">
                <a:solidFill>
                  <a:srgbClr val="27689D"/>
                </a:solidFill>
                <a:latin typeface="+mj-lt"/>
                <a:ea typeface="Calibri" panose="020F0502020204030204" pitchFamily="34" charset="0"/>
                <a:cs typeface="Arial" panose="020B0604020202020204" pitchFamily="34" charset="0"/>
              </a:rPr>
              <a:t>con respecto a agosto de 2020.</a:t>
            </a:r>
            <a:endParaRPr lang="es-MX" b="1" dirty="0">
              <a:solidFill>
                <a:srgbClr val="27689D"/>
              </a:solidFill>
              <a:latin typeface="+mj-lt"/>
              <a:ea typeface="Calibri" panose="020F050202020403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3BF157F4-22D7-48A6-B8D2-E536DE1DAC1A}"/>
              </a:ext>
            </a:extLst>
          </p:cNvPr>
          <p:cNvSpPr/>
          <p:nvPr/>
        </p:nvSpPr>
        <p:spPr>
          <a:xfrm>
            <a:off x="114737" y="3852641"/>
            <a:ext cx="5711495" cy="215444"/>
          </a:xfrm>
          <a:prstGeom prst="rect">
            <a:avLst/>
          </a:prstGeom>
        </p:spPr>
        <p:txBody>
          <a:bodyPr wrap="square">
            <a:spAutoFit/>
          </a:bodyPr>
          <a:lstStyle/>
          <a:p>
            <a:pPr lvl="0" algn="just">
              <a:spcAft>
                <a:spcPts val="0"/>
              </a:spcAft>
            </a:pPr>
            <a:r>
              <a:rPr lang="es-CO" sz="800" dirty="0">
                <a:solidFill>
                  <a:srgbClr val="395F9B"/>
                </a:solidFill>
                <a:effectLst/>
                <a:ea typeface="Calibri" panose="020F0502020204030204" pitchFamily="34" charset="0"/>
                <a:cs typeface="Arial" panose="020B0604020202020204" pitchFamily="34" charset="0"/>
              </a:rPr>
              <a:t>Datos en miles</a:t>
            </a:r>
          </a:p>
        </p:txBody>
      </p:sp>
      <p:graphicFrame>
        <p:nvGraphicFramePr>
          <p:cNvPr id="5" name="Tabla 4">
            <a:extLst>
              <a:ext uri="{FF2B5EF4-FFF2-40B4-BE49-F238E27FC236}">
                <a16:creationId xmlns:a16="http://schemas.microsoft.com/office/drawing/2014/main" id="{81AA2354-80B2-48F7-82A9-6B0851F06B9A}"/>
              </a:ext>
            </a:extLst>
          </p:cNvPr>
          <p:cNvGraphicFramePr>
            <a:graphicFrameLocks noGrp="1"/>
          </p:cNvGraphicFramePr>
          <p:nvPr>
            <p:extLst>
              <p:ext uri="{D42A27DB-BD31-4B8C-83A1-F6EECF244321}">
                <p14:modId xmlns:p14="http://schemas.microsoft.com/office/powerpoint/2010/main" val="3163782924"/>
              </p:ext>
            </p:extLst>
          </p:nvPr>
        </p:nvGraphicFramePr>
        <p:xfrm>
          <a:off x="124470" y="1722035"/>
          <a:ext cx="5832000" cy="2105181"/>
        </p:xfrm>
        <a:graphic>
          <a:graphicData uri="http://schemas.openxmlformats.org/drawingml/2006/table">
            <a:tbl>
              <a:tblPr/>
              <a:tblGrid>
                <a:gridCol w="3564000">
                  <a:extLst>
                    <a:ext uri="{9D8B030D-6E8A-4147-A177-3AD203B41FA5}">
                      <a16:colId xmlns:a16="http://schemas.microsoft.com/office/drawing/2014/main" val="2688722200"/>
                    </a:ext>
                  </a:extLst>
                </a:gridCol>
                <a:gridCol w="756000">
                  <a:extLst>
                    <a:ext uri="{9D8B030D-6E8A-4147-A177-3AD203B41FA5}">
                      <a16:colId xmlns:a16="http://schemas.microsoft.com/office/drawing/2014/main" val="2316560644"/>
                    </a:ext>
                  </a:extLst>
                </a:gridCol>
                <a:gridCol w="756000">
                  <a:extLst>
                    <a:ext uri="{9D8B030D-6E8A-4147-A177-3AD203B41FA5}">
                      <a16:colId xmlns:a16="http://schemas.microsoft.com/office/drawing/2014/main" val="284198805"/>
                    </a:ext>
                  </a:extLst>
                </a:gridCol>
                <a:gridCol w="756000">
                  <a:extLst>
                    <a:ext uri="{9D8B030D-6E8A-4147-A177-3AD203B41FA5}">
                      <a16:colId xmlns:a16="http://schemas.microsoft.com/office/drawing/2014/main" val="1610604703"/>
                    </a:ext>
                  </a:extLst>
                </a:gridCol>
              </a:tblGrid>
              <a:tr h="331626">
                <a:tc>
                  <a:txBody>
                    <a:bodyPr/>
                    <a:lstStyle/>
                    <a:p>
                      <a:pPr algn="l" fontAlgn="ctr"/>
                      <a:r>
                        <a:rPr lang="es-CO" sz="1000" b="1" i="0" u="none" strike="noStrike" dirty="0">
                          <a:solidFill>
                            <a:srgbClr val="1F4E78"/>
                          </a:solidFill>
                          <a:effectLst/>
                          <a:latin typeface="Arial" panose="020B0604020202020204" pitchFamily="34" charset="0"/>
                        </a:rPr>
                        <a:t>Concepto</a:t>
                      </a:r>
                    </a:p>
                  </a:txBody>
                  <a:tcPr marL="9525" marR="9525" marT="9525"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s-CO" sz="1000" b="1" i="0" u="none" strike="noStrike" dirty="0">
                          <a:solidFill>
                            <a:srgbClr val="1F4E78"/>
                          </a:solidFill>
                          <a:effectLst/>
                          <a:latin typeface="Arial" panose="020B0604020202020204" pitchFamily="34" charset="0"/>
                        </a:rPr>
                        <a:t>Agosto 2020</a:t>
                      </a:r>
                    </a:p>
                  </a:txBody>
                  <a:tcPr marL="9525" marR="9525" marT="9525"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s-CO" sz="1000" b="1" i="0" u="none" strike="noStrike" dirty="0">
                          <a:solidFill>
                            <a:srgbClr val="1F4E78"/>
                          </a:solidFill>
                          <a:effectLst/>
                          <a:latin typeface="Arial" panose="020B0604020202020204" pitchFamily="34" charset="0"/>
                        </a:rPr>
                        <a:t>Agosto 2021</a:t>
                      </a:r>
                    </a:p>
                  </a:txBody>
                  <a:tcPr marL="9525" marR="9525" marT="9525"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s-CO" sz="1000" b="1" i="0" u="none" strike="noStrike">
                          <a:solidFill>
                            <a:srgbClr val="1F4E78"/>
                          </a:solidFill>
                          <a:effectLst/>
                          <a:latin typeface="Arial" panose="020B0604020202020204" pitchFamily="34" charset="0"/>
                        </a:rPr>
                        <a:t>Variación absoluta</a:t>
                      </a:r>
                    </a:p>
                  </a:txBody>
                  <a:tcPr marL="9525" marR="9525" marT="9525"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650404950"/>
                  </a:ext>
                </a:extLst>
              </a:tr>
              <a:tr h="190500">
                <a:tc>
                  <a:txBody>
                    <a:bodyPr/>
                    <a:lstStyle/>
                    <a:p>
                      <a:pPr algn="l" rtl="0" fontAlgn="ctr"/>
                      <a:r>
                        <a:rPr lang="es-CO" sz="1600" b="1" i="0" u="none" strike="noStrike">
                          <a:solidFill>
                            <a:srgbClr val="1F4E78"/>
                          </a:solidFill>
                          <a:effectLst/>
                          <a:latin typeface="Arial" panose="020B0604020202020204" pitchFamily="34" charset="0"/>
                        </a:rPr>
                        <a:t>Población económicamente activa</a:t>
                      </a:r>
                    </a:p>
                  </a:txBody>
                  <a:tcPr marL="9525" marR="9525" marT="9525"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solidFill>
                  </a:tcPr>
                </a:tc>
                <a:tc>
                  <a:txBody>
                    <a:bodyPr/>
                    <a:lstStyle/>
                    <a:p>
                      <a:pPr algn="r" rtl="0" fontAlgn="ctr"/>
                      <a:r>
                        <a:rPr lang="es-CO" sz="1600" b="0" i="0" u="none" strike="noStrike">
                          <a:solidFill>
                            <a:srgbClr val="1F4E78"/>
                          </a:solidFill>
                          <a:effectLst/>
                          <a:latin typeface="Arial" panose="020B0604020202020204" pitchFamily="34" charset="0"/>
                        </a:rPr>
                        <a:t>    5.082 </a:t>
                      </a:r>
                    </a:p>
                  </a:txBody>
                  <a:tcPr marL="9525" marR="9525" marT="9525"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solidFill>
                  </a:tcPr>
                </a:tc>
                <a:tc>
                  <a:txBody>
                    <a:bodyPr/>
                    <a:lstStyle/>
                    <a:p>
                      <a:pPr algn="r" rtl="0" fontAlgn="ctr"/>
                      <a:r>
                        <a:rPr lang="es-CO" sz="1600" b="0" i="0" u="none" strike="noStrike">
                          <a:solidFill>
                            <a:srgbClr val="1F4E78"/>
                          </a:solidFill>
                          <a:effectLst/>
                          <a:latin typeface="Arial" panose="020B0604020202020204" pitchFamily="34" charset="0"/>
                        </a:rPr>
                        <a:t>    5.077 </a:t>
                      </a:r>
                    </a:p>
                  </a:txBody>
                  <a:tcPr marL="9525" marR="9525" marT="9525"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solidFill>
                  </a:tcPr>
                </a:tc>
                <a:tc>
                  <a:txBody>
                    <a:bodyPr/>
                    <a:lstStyle/>
                    <a:p>
                      <a:pPr algn="r" rtl="0" fontAlgn="ctr"/>
                      <a:r>
                        <a:rPr lang="es-CO" sz="1600" b="0" i="0" u="none" strike="noStrike">
                          <a:solidFill>
                            <a:srgbClr val="1F4E78"/>
                          </a:solidFill>
                          <a:effectLst/>
                          <a:latin typeface="Arial" panose="020B0604020202020204" pitchFamily="34" charset="0"/>
                        </a:rPr>
                        <a:t>-         5 </a:t>
                      </a:r>
                    </a:p>
                  </a:txBody>
                  <a:tcPr marL="9525" marR="9525" marT="9525"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solidFill>
                  </a:tcPr>
                </a:tc>
                <a:extLst>
                  <a:ext uri="{0D108BD9-81ED-4DB2-BD59-A6C34878D82A}">
                    <a16:rowId xmlns:a16="http://schemas.microsoft.com/office/drawing/2014/main" val="1697582499"/>
                  </a:ext>
                </a:extLst>
              </a:tr>
              <a:tr h="190500">
                <a:tc>
                  <a:txBody>
                    <a:bodyPr/>
                    <a:lstStyle/>
                    <a:p>
                      <a:pPr algn="l" rtl="0" fontAlgn="ctr"/>
                      <a:r>
                        <a:rPr lang="es-CO" sz="1600" b="1" i="0" u="none" strike="noStrike">
                          <a:solidFill>
                            <a:srgbClr val="1F4E78"/>
                          </a:solidFill>
                          <a:effectLst/>
                          <a:latin typeface="Arial" panose="020B0604020202020204" pitchFamily="34" charset="0"/>
                        </a:rPr>
                        <a:t>Ocupados</a:t>
                      </a:r>
                    </a:p>
                  </a:txBody>
                  <a:tcPr marL="9525" marR="9525" marT="9525"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4.591</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4.713</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122</a:t>
                      </a:r>
                    </a:p>
                  </a:txBody>
                  <a:tcPr marL="9525" marR="9525" marT="9525"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991251538"/>
                  </a:ext>
                </a:extLst>
              </a:tr>
              <a:tr h="190500">
                <a:tc>
                  <a:txBody>
                    <a:bodyPr/>
                    <a:lstStyle/>
                    <a:p>
                      <a:pPr algn="l" rtl="0" fontAlgn="ctr"/>
                      <a:r>
                        <a:rPr lang="es-CO" sz="1600" b="1" i="0" u="none" strike="noStrike">
                          <a:solidFill>
                            <a:srgbClr val="1F4E78"/>
                          </a:solidFill>
                          <a:effectLst/>
                          <a:latin typeface="Arial" panose="020B0604020202020204" pitchFamily="34" charset="0"/>
                        </a:rPr>
                        <a:t>Desocupados</a:t>
                      </a:r>
                    </a:p>
                  </a:txBody>
                  <a:tcPr marL="9525" marR="9525" marT="9525" marB="0" anchor="ctr">
                    <a:lnL w="6350" cap="flat" cmpd="sng" algn="ctr">
                      <a:solidFill>
                        <a:srgbClr val="D9D9D9"/>
                      </a:solidFill>
                      <a:prstDash val="solid"/>
                      <a:round/>
                      <a:headEnd type="none" w="med" len="med"/>
                      <a:tailEnd type="none" w="med" len="med"/>
                    </a:lnL>
                    <a:lnR>
                      <a:noFill/>
                    </a:lnR>
                    <a:lnT>
                      <a:noFill/>
                    </a:lnT>
                    <a:lnB>
                      <a:noFill/>
                    </a:lnB>
                  </a:tcPr>
                </a:tc>
                <a:tc>
                  <a:txBody>
                    <a:bodyPr/>
                    <a:lstStyle/>
                    <a:p>
                      <a:pPr algn="r" rtl="0" fontAlgn="ctr"/>
                      <a:r>
                        <a:rPr lang="es-CO" sz="1600" b="0" i="0" u="none" strike="noStrike">
                          <a:solidFill>
                            <a:srgbClr val="1F4E78"/>
                          </a:solidFill>
                          <a:effectLst/>
                          <a:latin typeface="Arial" panose="020B0604020202020204" pitchFamily="34" charset="0"/>
                        </a:rPr>
                        <a:t>491</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1F4E78"/>
                          </a:solidFill>
                          <a:effectLst/>
                          <a:latin typeface="Arial" panose="020B0604020202020204" pitchFamily="34" charset="0"/>
                        </a:rPr>
                        <a:t>364</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1F4E78"/>
                          </a:solidFill>
                          <a:effectLst/>
                          <a:latin typeface="Arial" panose="020B0604020202020204" pitchFamily="34" charset="0"/>
                        </a:rPr>
                        <a:t>-127</a:t>
                      </a:r>
                    </a:p>
                  </a:txBody>
                  <a:tcPr marL="9525" marR="9525" marT="9525" marB="0" anchor="ctr">
                    <a:lnL>
                      <a:noFill/>
                    </a:lnL>
                    <a:lnR w="6350" cap="flat" cmpd="sng" algn="ctr">
                      <a:solidFill>
                        <a:srgbClr val="D9D9D9"/>
                      </a:solidFill>
                      <a:prstDash val="solid"/>
                      <a:round/>
                      <a:headEnd type="none" w="med" len="med"/>
                      <a:tailEnd type="none" w="med" len="med"/>
                    </a:lnR>
                    <a:lnT>
                      <a:noFill/>
                    </a:lnT>
                    <a:lnB>
                      <a:noFill/>
                    </a:lnB>
                  </a:tcPr>
                </a:tc>
                <a:extLst>
                  <a:ext uri="{0D108BD9-81ED-4DB2-BD59-A6C34878D82A}">
                    <a16:rowId xmlns:a16="http://schemas.microsoft.com/office/drawing/2014/main" val="2470008982"/>
                  </a:ext>
                </a:extLst>
              </a:tr>
              <a:tr h="190500">
                <a:tc>
                  <a:txBody>
                    <a:bodyPr/>
                    <a:lstStyle/>
                    <a:p>
                      <a:pPr algn="l" rtl="0" fontAlgn="ctr"/>
                      <a:r>
                        <a:rPr lang="es-CO" sz="1600" b="1" i="0" u="none" strike="noStrike" dirty="0">
                          <a:solidFill>
                            <a:srgbClr val="1F4E78"/>
                          </a:solidFill>
                          <a:effectLst/>
                          <a:latin typeface="Arial" panose="020B0604020202020204" pitchFamily="34" charset="0"/>
                        </a:rPr>
                        <a:t>Inactivos</a:t>
                      </a:r>
                    </a:p>
                  </a:txBody>
                  <a:tcPr marL="9525" marR="9525" marT="9525" marB="0" anchor="ctr">
                    <a:lnL w="6350" cap="flat" cmpd="sng" algn="ctr">
                      <a:solidFill>
                        <a:srgbClr val="D9D9D9"/>
                      </a:solidFill>
                      <a:prstDash val="solid"/>
                      <a:round/>
                      <a:headEnd type="none" w="med" len="med"/>
                      <a:tailEnd type="none" w="med" len="med"/>
                    </a:lnL>
                    <a:lnR>
                      <a:noFill/>
                    </a:lnR>
                    <a:lnT>
                      <a:noFill/>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3.732</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3.804</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72</a:t>
                      </a:r>
                    </a:p>
                  </a:txBody>
                  <a:tcPr marL="9525" marR="9525" marT="9525" marB="0" anchor="ctr">
                    <a:lnL>
                      <a:noFill/>
                    </a:lnL>
                    <a:lnR w="6350" cap="flat" cmpd="sng" algn="ctr">
                      <a:solidFill>
                        <a:srgbClr val="D9D9D9"/>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3838238447"/>
                  </a:ext>
                </a:extLst>
              </a:tr>
              <a:tr h="190500">
                <a:tc>
                  <a:txBody>
                    <a:bodyPr/>
                    <a:lstStyle/>
                    <a:p>
                      <a:pPr algn="l" rtl="0" fontAlgn="ctr"/>
                      <a:r>
                        <a:rPr lang="es-CO" sz="1600" b="1" i="0" u="none" strike="noStrike" dirty="0">
                          <a:solidFill>
                            <a:srgbClr val="1F4E78"/>
                          </a:solidFill>
                          <a:effectLst/>
                          <a:latin typeface="Arial" panose="020B0604020202020204" pitchFamily="34" charset="0"/>
                        </a:rPr>
                        <a:t>Tasa de desempleo – TD</a:t>
                      </a:r>
                    </a:p>
                  </a:txBody>
                  <a:tcPr marL="9525" marR="9525" marT="9525" marB="0" anchor="ctr">
                    <a:lnL w="6350" cap="flat" cmpd="sng" algn="ctr">
                      <a:solidFill>
                        <a:srgbClr val="D9D9D9"/>
                      </a:solidFill>
                      <a:prstDash val="solid"/>
                      <a:round/>
                      <a:headEnd type="none" w="med" len="med"/>
                      <a:tailEnd type="none" w="med" len="med"/>
                    </a:lnL>
                    <a:lnR>
                      <a:noFill/>
                    </a:lnR>
                    <a:lnT>
                      <a:noFill/>
                    </a:lnT>
                    <a:lnB>
                      <a:noFill/>
                    </a:lnB>
                  </a:tcPr>
                </a:tc>
                <a:tc>
                  <a:txBody>
                    <a:bodyPr/>
                    <a:lstStyle/>
                    <a:p>
                      <a:pPr algn="r" rtl="0" fontAlgn="ctr"/>
                      <a:r>
                        <a:rPr lang="es-CO" sz="1600" b="0" i="0" u="none" strike="noStrike">
                          <a:solidFill>
                            <a:srgbClr val="1F4E78"/>
                          </a:solidFill>
                          <a:effectLst/>
                          <a:latin typeface="Arial" panose="020B0604020202020204" pitchFamily="34" charset="0"/>
                        </a:rPr>
                        <a:t>9,7</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1F4E78"/>
                          </a:solidFill>
                          <a:effectLst/>
                          <a:latin typeface="Arial" panose="020B0604020202020204" pitchFamily="34" charset="0"/>
                        </a:rPr>
                        <a:t>7,2</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1F4E78"/>
                          </a:solidFill>
                          <a:effectLst/>
                          <a:latin typeface="Arial" panose="020B0604020202020204" pitchFamily="34" charset="0"/>
                        </a:rPr>
                        <a:t>-2,5</a:t>
                      </a:r>
                    </a:p>
                  </a:txBody>
                  <a:tcPr marL="9525" marR="9525" marT="9525" marB="0" anchor="ctr">
                    <a:lnL>
                      <a:noFill/>
                    </a:lnL>
                    <a:lnR w="6350" cap="flat" cmpd="sng" algn="ctr">
                      <a:solidFill>
                        <a:srgbClr val="D9D9D9"/>
                      </a:solidFill>
                      <a:prstDash val="solid"/>
                      <a:round/>
                      <a:headEnd type="none" w="med" len="med"/>
                      <a:tailEnd type="none" w="med" len="med"/>
                    </a:lnR>
                    <a:lnT>
                      <a:noFill/>
                    </a:lnT>
                    <a:lnB>
                      <a:noFill/>
                    </a:lnB>
                  </a:tcPr>
                </a:tc>
                <a:extLst>
                  <a:ext uri="{0D108BD9-81ED-4DB2-BD59-A6C34878D82A}">
                    <a16:rowId xmlns:a16="http://schemas.microsoft.com/office/drawing/2014/main" val="3401195030"/>
                  </a:ext>
                </a:extLst>
              </a:tr>
              <a:tr h="116598">
                <a:tc>
                  <a:txBody>
                    <a:bodyPr/>
                    <a:lstStyle/>
                    <a:p>
                      <a:pPr algn="l" rtl="0" fontAlgn="ctr"/>
                      <a:r>
                        <a:rPr lang="es-CO" sz="1600" b="1" i="0" u="none" strike="noStrike" dirty="0">
                          <a:solidFill>
                            <a:srgbClr val="1F4E78"/>
                          </a:solidFill>
                          <a:effectLst/>
                          <a:latin typeface="Arial" panose="020B0604020202020204" pitchFamily="34" charset="0"/>
                        </a:rPr>
                        <a:t>Tasa de ocupación – TO</a:t>
                      </a:r>
                    </a:p>
                  </a:txBody>
                  <a:tcPr marL="9525" marR="9525" marT="9525" marB="0" anchor="ctr">
                    <a:lnL w="6350" cap="flat" cmpd="sng" algn="ctr">
                      <a:solidFill>
                        <a:srgbClr val="D9D9D9"/>
                      </a:solidFill>
                      <a:prstDash val="solid"/>
                      <a:round/>
                      <a:headEnd type="none" w="med" len="med"/>
                      <a:tailEnd type="none" w="med" len="med"/>
                    </a:lnL>
                    <a:lnR>
                      <a:noFill/>
                    </a:lnR>
                    <a:lnT>
                      <a:noFill/>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52,1</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53,1</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1,0</a:t>
                      </a:r>
                    </a:p>
                  </a:txBody>
                  <a:tcPr marL="9525" marR="9525" marT="9525" marB="0" anchor="ctr">
                    <a:lnL>
                      <a:noFill/>
                    </a:lnL>
                    <a:lnR w="6350" cap="flat" cmpd="sng" algn="ctr">
                      <a:solidFill>
                        <a:srgbClr val="D9D9D9"/>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985355350"/>
                  </a:ext>
                </a:extLst>
              </a:tr>
              <a:tr h="190500">
                <a:tc>
                  <a:txBody>
                    <a:bodyPr/>
                    <a:lstStyle/>
                    <a:p>
                      <a:pPr algn="l" rtl="0" fontAlgn="ctr"/>
                      <a:r>
                        <a:rPr lang="es-CO" sz="1600" b="1" i="0" u="none" strike="noStrike" dirty="0">
                          <a:solidFill>
                            <a:srgbClr val="1F4E78"/>
                          </a:solidFill>
                          <a:effectLst/>
                          <a:latin typeface="Arial" panose="020B0604020202020204" pitchFamily="34" charset="0"/>
                        </a:rPr>
                        <a:t>Tasa global de participación - TGP</a:t>
                      </a:r>
                    </a:p>
                  </a:txBody>
                  <a:tcPr marL="9525" marR="9525" marT="9525" marB="0" anchor="ctr">
                    <a:lnL w="6350" cap="flat" cmpd="sng" algn="ctr">
                      <a:solidFill>
                        <a:srgbClr val="D9D9D9"/>
                      </a:solidFill>
                      <a:prstDash val="solid"/>
                      <a:round/>
                      <a:headEnd type="none" w="med" len="med"/>
                      <a:tailEnd type="none" w="med" len="med"/>
                    </a:lnL>
                    <a:lnR>
                      <a:noFill/>
                    </a:lnR>
                    <a:lnT>
                      <a:noFill/>
                    </a:lnT>
                    <a:lnB w="6350" cap="flat" cmpd="sng" algn="ctr">
                      <a:solidFill>
                        <a:srgbClr val="D9D9D9"/>
                      </a:solidFill>
                      <a:prstDash val="solid"/>
                      <a:round/>
                      <a:headEnd type="none" w="med" len="med"/>
                      <a:tailEnd type="none" w="med" len="med"/>
                    </a:lnB>
                  </a:tcPr>
                </a:tc>
                <a:tc>
                  <a:txBody>
                    <a:bodyPr/>
                    <a:lstStyle/>
                    <a:p>
                      <a:pPr algn="r" rtl="0" fontAlgn="ctr"/>
                      <a:r>
                        <a:rPr lang="es-CO" sz="1600" b="0" i="0" u="none" strike="noStrike">
                          <a:solidFill>
                            <a:srgbClr val="1F4E78"/>
                          </a:solidFill>
                          <a:effectLst/>
                          <a:latin typeface="Arial" panose="020B0604020202020204" pitchFamily="34" charset="0"/>
                        </a:rPr>
                        <a:t>57,7</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r" rtl="0" fontAlgn="ctr"/>
                      <a:r>
                        <a:rPr lang="es-CO" sz="1600" b="0" i="0" u="none" strike="noStrike">
                          <a:solidFill>
                            <a:srgbClr val="1F4E78"/>
                          </a:solidFill>
                          <a:effectLst/>
                          <a:latin typeface="Arial" panose="020B0604020202020204" pitchFamily="34" charset="0"/>
                        </a:rPr>
                        <a:t>57,2</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r" rtl="0" fontAlgn="ctr"/>
                      <a:r>
                        <a:rPr lang="es-CO" sz="1600" b="0" i="0" u="none" strike="noStrike" dirty="0">
                          <a:solidFill>
                            <a:srgbClr val="1F4E78"/>
                          </a:solidFill>
                          <a:effectLst/>
                          <a:latin typeface="Arial" panose="020B0604020202020204" pitchFamily="34" charset="0"/>
                        </a:rPr>
                        <a:t>-0,5</a:t>
                      </a:r>
                    </a:p>
                  </a:txBody>
                  <a:tcPr marL="9525" marR="9525" marT="9525" marB="0" anchor="ctr">
                    <a:lnL>
                      <a:noFill/>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977560202"/>
                  </a:ext>
                </a:extLst>
              </a:tr>
            </a:tbl>
          </a:graphicData>
        </a:graphic>
      </p:graphicFrame>
      <p:graphicFrame>
        <p:nvGraphicFramePr>
          <p:cNvPr id="12" name="Gráfico 11">
            <a:extLst>
              <a:ext uri="{FF2B5EF4-FFF2-40B4-BE49-F238E27FC236}">
                <a16:creationId xmlns:a16="http://schemas.microsoft.com/office/drawing/2014/main" id="{00000000-0008-0000-0700-000004000000}"/>
              </a:ext>
            </a:extLst>
          </p:cNvPr>
          <p:cNvGraphicFramePr>
            <a:graphicFrameLocks/>
          </p:cNvGraphicFramePr>
          <p:nvPr>
            <p:extLst>
              <p:ext uri="{D42A27DB-BD31-4B8C-83A1-F6EECF244321}">
                <p14:modId xmlns:p14="http://schemas.microsoft.com/office/powerpoint/2010/main" val="2584824127"/>
              </p:ext>
            </p:extLst>
          </p:nvPr>
        </p:nvGraphicFramePr>
        <p:xfrm>
          <a:off x="6096000" y="1168753"/>
          <a:ext cx="6085595" cy="37141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16852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Tasa de desempleo total nacional, cabeceras y rural </a:t>
            </a:r>
          </a:p>
          <a:p>
            <a:pPr algn="ctr">
              <a:lnSpc>
                <a:spcPct val="100000"/>
              </a:lnSpc>
              <a:spcBef>
                <a:spcPct val="0"/>
              </a:spcBef>
              <a:buClrTx/>
              <a:buSzTx/>
              <a:buNone/>
            </a:pPr>
            <a:r>
              <a:rPr lang="es-ES" altLang="es-CO" sz="2400" b="1" dirty="0">
                <a:solidFill>
                  <a:srgbClr val="395F9B"/>
                </a:solidFill>
                <a:latin typeface="+mn-lt"/>
                <a:ea typeface="+mn-ea"/>
                <a:cs typeface="+mn-cs"/>
              </a:rPr>
              <a:t>trimestre móvil junio – agosto (2001-2021)</a:t>
            </a:r>
          </a:p>
        </p:txBody>
      </p:sp>
      <p:sp>
        <p:nvSpPr>
          <p:cNvPr id="20" name="Rectángulo 19">
            <a:extLst>
              <a:ext uri="{FF2B5EF4-FFF2-40B4-BE49-F238E27FC236}">
                <a16:creationId xmlns:a16="http://schemas.microsoft.com/office/drawing/2014/main" id="{3AF77547-FB99-469A-8718-978B8988598F}"/>
              </a:ext>
            </a:extLst>
          </p:cNvPr>
          <p:cNvSpPr/>
          <p:nvPr/>
        </p:nvSpPr>
        <p:spPr>
          <a:xfrm>
            <a:off x="20047" y="5196046"/>
            <a:ext cx="2030020" cy="923330"/>
          </a:xfrm>
          <a:prstGeom prst="rect">
            <a:avLst/>
          </a:prstGeom>
        </p:spPr>
        <p:txBody>
          <a:bodyPr wrap="square">
            <a:spAutoFit/>
          </a:bodyPr>
          <a:lstStyle/>
          <a:p>
            <a:r>
              <a:rPr lang="es-CO" dirty="0">
                <a:solidFill>
                  <a:srgbClr val="395F9B"/>
                </a:solidFill>
                <a:latin typeface="+mj-lt"/>
                <a:ea typeface="Calibri" panose="020F0502020204030204" pitchFamily="34" charset="0"/>
                <a:cs typeface="Arial" panose="020B0604020202020204" pitchFamily="34" charset="0"/>
              </a:rPr>
              <a:t>Tasa de desempleo nacional</a:t>
            </a:r>
            <a:endParaRPr lang="es-CO" dirty="0">
              <a:latin typeface="+mj-lt"/>
              <a:cs typeface="Arial" panose="020B0604020202020204" pitchFamily="34" charset="0"/>
            </a:endParaRPr>
          </a:p>
        </p:txBody>
      </p:sp>
      <p:sp>
        <p:nvSpPr>
          <p:cNvPr id="21" name="Rectángulo 20">
            <a:extLst>
              <a:ext uri="{FF2B5EF4-FFF2-40B4-BE49-F238E27FC236}">
                <a16:creationId xmlns:a16="http://schemas.microsoft.com/office/drawing/2014/main" id="{D2832B9C-17B6-4D04-B5C1-949B300C241E}"/>
              </a:ext>
            </a:extLst>
          </p:cNvPr>
          <p:cNvSpPr/>
          <p:nvPr/>
        </p:nvSpPr>
        <p:spPr>
          <a:xfrm>
            <a:off x="1429410" y="5479748"/>
            <a:ext cx="1095243" cy="461665"/>
          </a:xfrm>
          <a:prstGeom prst="rect">
            <a:avLst/>
          </a:prstGeom>
        </p:spPr>
        <p:txBody>
          <a:bodyPr wrap="square">
            <a:spAutoFit/>
          </a:bodyPr>
          <a:lstStyle/>
          <a:p>
            <a:pPr algn="r"/>
            <a:r>
              <a:rPr lang="es-CO" sz="2400" b="1" dirty="0">
                <a:solidFill>
                  <a:srgbClr val="00B050"/>
                </a:solidFill>
                <a:latin typeface="+mj-lt"/>
                <a:ea typeface="Calibri" panose="020F0502020204030204" pitchFamily="34" charset="0"/>
                <a:cs typeface="Arial" panose="020B0604020202020204" pitchFamily="34" charset="0"/>
              </a:rPr>
              <a:t>13,7%</a:t>
            </a:r>
            <a:endParaRPr lang="es-CO" sz="2400" b="1" dirty="0">
              <a:solidFill>
                <a:srgbClr val="00B050"/>
              </a:solidFill>
              <a:latin typeface="+mj-lt"/>
              <a:cs typeface="Arial" panose="020B0604020202020204" pitchFamily="34" charset="0"/>
            </a:endParaRPr>
          </a:p>
        </p:txBody>
      </p:sp>
      <p:sp>
        <p:nvSpPr>
          <p:cNvPr id="22" name="Rectángulo 21">
            <a:extLst>
              <a:ext uri="{FF2B5EF4-FFF2-40B4-BE49-F238E27FC236}">
                <a16:creationId xmlns:a16="http://schemas.microsoft.com/office/drawing/2014/main" id="{DEFF068D-953C-4C5F-8B50-C7E1F717CAE9}"/>
              </a:ext>
            </a:extLst>
          </p:cNvPr>
          <p:cNvSpPr/>
          <p:nvPr/>
        </p:nvSpPr>
        <p:spPr>
          <a:xfrm>
            <a:off x="2524653" y="5274908"/>
            <a:ext cx="3461521" cy="923330"/>
          </a:xfrm>
          <a:prstGeom prst="rect">
            <a:avLst/>
          </a:prstGeom>
        </p:spPr>
        <p:txBody>
          <a:bodyPr wrap="square">
            <a:spAutoFit/>
          </a:bodyPr>
          <a:lstStyle/>
          <a:p>
            <a:r>
              <a:rPr lang="es-CO" b="1" dirty="0">
                <a:solidFill>
                  <a:srgbClr val="27689D"/>
                </a:solidFill>
                <a:latin typeface="+mj-lt"/>
                <a:ea typeface="Calibri" panose="020F0502020204030204" pitchFamily="34" charset="0"/>
                <a:cs typeface="Arial" panose="020B0604020202020204" pitchFamily="34" charset="0"/>
              </a:rPr>
              <a:t>inferior en 5,2 p.p</a:t>
            </a:r>
          </a:p>
          <a:p>
            <a:r>
              <a:rPr lang="es-CO" b="1" dirty="0">
                <a:solidFill>
                  <a:srgbClr val="27689D"/>
                </a:solidFill>
                <a:ea typeface="Calibri" panose="020F0502020204030204" pitchFamily="34" charset="0"/>
                <a:cs typeface="Arial" panose="020B0604020202020204" pitchFamily="34" charset="0"/>
              </a:rPr>
              <a:t>a la tasa del mismo trimestre un año atrás (18,9%)</a:t>
            </a:r>
            <a:endParaRPr lang="es-CO" b="1" dirty="0">
              <a:solidFill>
                <a:srgbClr val="27689D"/>
              </a:solidFill>
              <a:latin typeface="+mj-lt"/>
              <a:cs typeface="Arial" panose="020B0604020202020204" pitchFamily="34" charset="0"/>
            </a:endParaRPr>
          </a:p>
        </p:txBody>
      </p:sp>
      <p:cxnSp>
        <p:nvCxnSpPr>
          <p:cNvPr id="23" name="Conector recto 22">
            <a:extLst>
              <a:ext uri="{FF2B5EF4-FFF2-40B4-BE49-F238E27FC236}">
                <a16:creationId xmlns:a16="http://schemas.microsoft.com/office/drawing/2014/main" id="{E3FAEE45-B7C7-4895-AF51-10F952241B9B}"/>
              </a:ext>
            </a:extLst>
          </p:cNvPr>
          <p:cNvCxnSpPr>
            <a:cxnSpLocks/>
          </p:cNvCxnSpPr>
          <p:nvPr/>
        </p:nvCxnSpPr>
        <p:spPr>
          <a:xfrm>
            <a:off x="6021616" y="5227515"/>
            <a:ext cx="0" cy="904541"/>
          </a:xfrm>
          <a:prstGeom prst="line">
            <a:avLst/>
          </a:prstGeom>
          <a:ln w="28575">
            <a:solidFill>
              <a:srgbClr val="395F9B"/>
            </a:solidFill>
          </a:ln>
        </p:spPr>
        <p:style>
          <a:lnRef idx="1">
            <a:schemeClr val="accent1"/>
          </a:lnRef>
          <a:fillRef idx="0">
            <a:schemeClr val="accent1"/>
          </a:fillRef>
          <a:effectRef idx="0">
            <a:schemeClr val="accent1"/>
          </a:effectRef>
          <a:fontRef idx="minor">
            <a:schemeClr val="tx1"/>
          </a:fontRef>
        </p:style>
      </p:cxnSp>
      <p:sp>
        <p:nvSpPr>
          <p:cNvPr id="25" name="Rectángulo 24">
            <a:extLst>
              <a:ext uri="{FF2B5EF4-FFF2-40B4-BE49-F238E27FC236}">
                <a16:creationId xmlns:a16="http://schemas.microsoft.com/office/drawing/2014/main" id="{2C2D054A-CB9D-4969-9533-9DAC201BD6C0}"/>
              </a:ext>
            </a:extLst>
          </p:cNvPr>
          <p:cNvSpPr/>
          <p:nvPr/>
        </p:nvSpPr>
        <p:spPr>
          <a:xfrm>
            <a:off x="6259744" y="5265726"/>
            <a:ext cx="1591481" cy="923330"/>
          </a:xfrm>
          <a:prstGeom prst="rect">
            <a:avLst/>
          </a:prstGeom>
        </p:spPr>
        <p:txBody>
          <a:bodyPr wrap="square">
            <a:spAutoFit/>
          </a:bodyPr>
          <a:lstStyle/>
          <a:p>
            <a:r>
              <a:rPr lang="es-CO" dirty="0">
                <a:solidFill>
                  <a:srgbClr val="395F9B"/>
                </a:solidFill>
                <a:latin typeface="+mj-lt"/>
                <a:ea typeface="Calibri" panose="020F0502020204030204" pitchFamily="34" charset="0"/>
                <a:cs typeface="Arial" panose="020B0604020202020204" pitchFamily="34" charset="0"/>
              </a:rPr>
              <a:t>Tasa de desempleo </a:t>
            </a:r>
          </a:p>
          <a:p>
            <a:r>
              <a:rPr lang="es-CO" dirty="0">
                <a:solidFill>
                  <a:srgbClr val="395F9B"/>
                </a:solidFill>
                <a:latin typeface="+mj-lt"/>
                <a:ea typeface="Calibri" panose="020F0502020204030204" pitchFamily="34" charset="0"/>
                <a:cs typeface="Arial" panose="020B0604020202020204" pitchFamily="34" charset="0"/>
              </a:rPr>
              <a:t>rural</a:t>
            </a:r>
            <a:endParaRPr lang="es-CO" dirty="0">
              <a:latin typeface="+mj-lt"/>
              <a:cs typeface="Arial" panose="020B0604020202020204" pitchFamily="34" charset="0"/>
            </a:endParaRPr>
          </a:p>
        </p:txBody>
      </p:sp>
      <p:sp>
        <p:nvSpPr>
          <p:cNvPr id="26" name="Rectángulo 25">
            <a:extLst>
              <a:ext uri="{FF2B5EF4-FFF2-40B4-BE49-F238E27FC236}">
                <a16:creationId xmlns:a16="http://schemas.microsoft.com/office/drawing/2014/main" id="{7E3EB898-F77B-41D8-8631-7FAAB1CA6C44}"/>
              </a:ext>
            </a:extLst>
          </p:cNvPr>
          <p:cNvSpPr/>
          <p:nvPr/>
        </p:nvSpPr>
        <p:spPr>
          <a:xfrm>
            <a:off x="7601940" y="5482342"/>
            <a:ext cx="951026" cy="461665"/>
          </a:xfrm>
          <a:prstGeom prst="rect">
            <a:avLst/>
          </a:prstGeom>
        </p:spPr>
        <p:txBody>
          <a:bodyPr wrap="square">
            <a:spAutoFit/>
          </a:bodyPr>
          <a:lstStyle/>
          <a:p>
            <a:pPr algn="r"/>
            <a:r>
              <a:rPr lang="es-CO" sz="2400" b="1" dirty="0">
                <a:solidFill>
                  <a:srgbClr val="00B050"/>
                </a:solidFill>
                <a:latin typeface="+mj-lt"/>
                <a:ea typeface="Calibri" panose="020F0502020204030204" pitchFamily="34" charset="0"/>
                <a:cs typeface="Arial" panose="020B0604020202020204" pitchFamily="34" charset="0"/>
              </a:rPr>
              <a:t>7,8%</a:t>
            </a:r>
            <a:endParaRPr lang="es-CO" sz="2400" b="1" dirty="0">
              <a:solidFill>
                <a:srgbClr val="00B050"/>
              </a:solidFill>
              <a:latin typeface="+mj-lt"/>
              <a:cs typeface="Arial" panose="020B0604020202020204" pitchFamily="34" charset="0"/>
            </a:endParaRPr>
          </a:p>
        </p:txBody>
      </p:sp>
      <p:sp>
        <p:nvSpPr>
          <p:cNvPr id="27" name="Rectángulo 26">
            <a:extLst>
              <a:ext uri="{FF2B5EF4-FFF2-40B4-BE49-F238E27FC236}">
                <a16:creationId xmlns:a16="http://schemas.microsoft.com/office/drawing/2014/main" id="{57715B8D-A7FE-4CAC-8D24-DCB4DCE6AC7A}"/>
              </a:ext>
            </a:extLst>
          </p:cNvPr>
          <p:cNvSpPr/>
          <p:nvPr/>
        </p:nvSpPr>
        <p:spPr>
          <a:xfrm>
            <a:off x="8813602" y="5282930"/>
            <a:ext cx="3378397" cy="923330"/>
          </a:xfrm>
          <a:prstGeom prst="rect">
            <a:avLst/>
          </a:prstGeom>
        </p:spPr>
        <p:txBody>
          <a:bodyPr wrap="square">
            <a:spAutoFit/>
          </a:bodyPr>
          <a:lstStyle/>
          <a:p>
            <a:r>
              <a:rPr lang="es-CO" b="1" dirty="0">
                <a:solidFill>
                  <a:srgbClr val="27689D"/>
                </a:solidFill>
                <a:latin typeface="+mj-lt"/>
                <a:ea typeface="Calibri" panose="020F0502020204030204" pitchFamily="34" charset="0"/>
                <a:cs typeface="Arial" panose="020B0604020202020204" pitchFamily="34" charset="0"/>
              </a:rPr>
              <a:t>inferior en 1,9 p.p </a:t>
            </a:r>
          </a:p>
          <a:p>
            <a:r>
              <a:rPr lang="es-CO" b="1" dirty="0">
                <a:solidFill>
                  <a:srgbClr val="27689D"/>
                </a:solidFill>
                <a:ea typeface="Calibri" panose="020F0502020204030204" pitchFamily="34" charset="0"/>
                <a:cs typeface="Arial" panose="020B0604020202020204" pitchFamily="34" charset="0"/>
              </a:rPr>
              <a:t>a la tasa del mismo trimestre un año atrás (9,7%)</a:t>
            </a:r>
            <a:endParaRPr lang="es-CO" b="1" dirty="0">
              <a:solidFill>
                <a:srgbClr val="27689D"/>
              </a:solidFill>
              <a:cs typeface="Arial" panose="020B0604020202020204" pitchFamily="34" charset="0"/>
            </a:endParaRPr>
          </a:p>
        </p:txBody>
      </p:sp>
      <p:sp>
        <p:nvSpPr>
          <p:cNvPr id="16" name="Rectángulo 15">
            <a:extLst>
              <a:ext uri="{FF2B5EF4-FFF2-40B4-BE49-F238E27FC236}">
                <a16:creationId xmlns:a16="http://schemas.microsoft.com/office/drawing/2014/main" id="{E2D86EF3-4A51-484F-BD0B-078C49634AE4}"/>
              </a:ext>
            </a:extLst>
          </p:cNvPr>
          <p:cNvSpPr/>
          <p:nvPr/>
        </p:nvSpPr>
        <p:spPr>
          <a:xfrm>
            <a:off x="33788" y="6578360"/>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graphicFrame>
        <p:nvGraphicFramePr>
          <p:cNvPr id="14" name="Gráfico 13">
            <a:extLst>
              <a:ext uri="{FF2B5EF4-FFF2-40B4-BE49-F238E27FC236}">
                <a16:creationId xmlns:a16="http://schemas.microsoft.com/office/drawing/2014/main" id="{00000000-0008-0000-0000-000011000000}"/>
              </a:ext>
            </a:extLst>
          </p:cNvPr>
          <p:cNvGraphicFramePr>
            <a:graphicFrameLocks/>
          </p:cNvGraphicFramePr>
          <p:nvPr>
            <p:extLst>
              <p:ext uri="{D42A27DB-BD31-4B8C-83A1-F6EECF244321}">
                <p14:modId xmlns:p14="http://schemas.microsoft.com/office/powerpoint/2010/main" val="1489804664"/>
              </p:ext>
            </p:extLst>
          </p:nvPr>
        </p:nvGraphicFramePr>
        <p:xfrm>
          <a:off x="33788" y="1232228"/>
          <a:ext cx="11954080" cy="41250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8655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147145" y="460244"/>
            <a:ext cx="124337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Población ocupada según rama de actividad económica </a:t>
            </a:r>
          </a:p>
          <a:p>
            <a:pPr algn="ctr">
              <a:lnSpc>
                <a:spcPct val="100000"/>
              </a:lnSpc>
              <a:spcBef>
                <a:spcPct val="0"/>
              </a:spcBef>
              <a:buClrTx/>
              <a:buSzTx/>
              <a:buNone/>
            </a:pPr>
            <a:r>
              <a:rPr lang="es-ES" altLang="es-CO" sz="2400" b="1" dirty="0">
                <a:solidFill>
                  <a:srgbClr val="395F9B"/>
                </a:solidFill>
                <a:latin typeface="+mn-lt"/>
                <a:ea typeface="+mn-ea"/>
                <a:cs typeface="+mn-cs"/>
              </a:rPr>
              <a:t>Total nacional (miles de personas) trimestre móvil junio – agosto de 2021</a:t>
            </a:r>
          </a:p>
        </p:txBody>
      </p:sp>
      <p:sp>
        <p:nvSpPr>
          <p:cNvPr id="21" name="Rectángulo 20">
            <a:extLst>
              <a:ext uri="{FF2B5EF4-FFF2-40B4-BE49-F238E27FC236}">
                <a16:creationId xmlns:a16="http://schemas.microsoft.com/office/drawing/2014/main" id="{B6BFD5BF-AA9F-4720-89B1-41A537027AD9}"/>
              </a:ext>
            </a:extLst>
          </p:cNvPr>
          <p:cNvSpPr/>
          <p:nvPr/>
        </p:nvSpPr>
        <p:spPr>
          <a:xfrm>
            <a:off x="2249896" y="6238986"/>
            <a:ext cx="9811606" cy="646331"/>
          </a:xfrm>
          <a:prstGeom prst="rect">
            <a:avLst/>
          </a:prstGeom>
        </p:spPr>
        <p:txBody>
          <a:bodyPr wrap="square">
            <a:spAutoFit/>
          </a:bodyPr>
          <a:lstStyle/>
          <a:p>
            <a:r>
              <a:rPr lang="es-ES" dirty="0">
                <a:solidFill>
                  <a:srgbClr val="395F9B"/>
                </a:solidFill>
                <a:latin typeface="+mj-lt"/>
                <a:ea typeface="Calibri" panose="020F0502020204030204" pitchFamily="34" charset="0"/>
                <a:cs typeface="Arial" panose="020B0604020202020204" pitchFamily="34" charset="0"/>
              </a:rPr>
              <a:t>La agricultura, ganadería, caza, silvicultura y pesca fue la segunda actividad económica que más personas ocupó en el trimestre con 3,5 millones de ocupados (16,6%). </a:t>
            </a:r>
            <a:endParaRPr lang="es-CO" b="1" dirty="0">
              <a:latin typeface="+mj-lt"/>
              <a:cs typeface="Arial" panose="020B0604020202020204" pitchFamily="34" charset="0"/>
            </a:endParaRPr>
          </a:p>
        </p:txBody>
      </p:sp>
      <p:sp>
        <p:nvSpPr>
          <p:cNvPr id="22" name="Rectángulo 21">
            <a:extLst>
              <a:ext uri="{FF2B5EF4-FFF2-40B4-BE49-F238E27FC236}">
                <a16:creationId xmlns:a16="http://schemas.microsoft.com/office/drawing/2014/main" id="{1BB8F261-014B-4753-B6FC-36D2325EAC9B}"/>
              </a:ext>
            </a:extLst>
          </p:cNvPr>
          <p:cNvSpPr/>
          <p:nvPr/>
        </p:nvSpPr>
        <p:spPr>
          <a:xfrm>
            <a:off x="13368" y="6628732"/>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graphicFrame>
        <p:nvGraphicFramePr>
          <p:cNvPr id="7" name="Gráfico 6">
            <a:extLst>
              <a:ext uri="{FF2B5EF4-FFF2-40B4-BE49-F238E27FC236}">
                <a16:creationId xmlns:a16="http://schemas.microsoft.com/office/drawing/2014/main" id="{00000000-0008-0000-0100-000004000000}"/>
              </a:ext>
            </a:extLst>
          </p:cNvPr>
          <p:cNvGraphicFramePr>
            <a:graphicFrameLocks/>
          </p:cNvGraphicFramePr>
          <p:nvPr>
            <p:extLst>
              <p:ext uri="{D42A27DB-BD31-4B8C-83A1-F6EECF244321}">
                <p14:modId xmlns:p14="http://schemas.microsoft.com/office/powerpoint/2010/main" val="566661561"/>
              </p:ext>
            </p:extLst>
          </p:nvPr>
        </p:nvGraphicFramePr>
        <p:xfrm>
          <a:off x="253549" y="1093475"/>
          <a:ext cx="11684901" cy="53016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63916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9" name="Rectángulo 18">
            <a:extLst>
              <a:ext uri="{FF2B5EF4-FFF2-40B4-BE49-F238E27FC236}">
                <a16:creationId xmlns:a16="http://schemas.microsoft.com/office/drawing/2014/main" id="{996E6BDD-E3F5-4C18-BDB4-BEEFAFB96589}"/>
              </a:ext>
            </a:extLst>
          </p:cNvPr>
          <p:cNvSpPr/>
          <p:nvPr/>
        </p:nvSpPr>
        <p:spPr>
          <a:xfrm>
            <a:off x="2249896" y="6238986"/>
            <a:ext cx="9811606" cy="369332"/>
          </a:xfrm>
          <a:prstGeom prst="rect">
            <a:avLst/>
          </a:prstGeom>
        </p:spPr>
        <p:txBody>
          <a:bodyPr wrap="square">
            <a:spAutoFit/>
          </a:bodyPr>
          <a:lstStyle/>
          <a:p>
            <a:r>
              <a:rPr lang="es-ES" dirty="0">
                <a:solidFill>
                  <a:srgbClr val="395F9B"/>
                </a:solidFill>
                <a:latin typeface="+mj-lt"/>
                <a:ea typeface="Calibri" panose="020F0502020204030204" pitchFamily="34" charset="0"/>
                <a:cs typeface="Arial" panose="020B0604020202020204" pitchFamily="34" charset="0"/>
              </a:rPr>
              <a:t>La agricultura, ganadería, caza, silvicultura y pesca </a:t>
            </a:r>
            <a:r>
              <a:rPr lang="es-ES" b="1" dirty="0">
                <a:solidFill>
                  <a:srgbClr val="395F9B"/>
                </a:solidFill>
                <a:latin typeface="+mj-lt"/>
                <a:ea typeface="Calibri" panose="020F0502020204030204" pitchFamily="34" charset="0"/>
                <a:cs typeface="Arial" panose="020B0604020202020204" pitchFamily="34" charset="0"/>
              </a:rPr>
              <a:t>aumentó en 40 mil ocupados.</a:t>
            </a:r>
            <a:endParaRPr lang="es-CO" b="1" dirty="0">
              <a:latin typeface="+mj-lt"/>
              <a:cs typeface="Arial" panose="020B0604020202020204" pitchFamily="34" charset="0"/>
            </a:endParaRPr>
          </a:p>
        </p:txBody>
      </p:sp>
      <p:sp>
        <p:nvSpPr>
          <p:cNvPr id="14" name="Rectángulo 13">
            <a:extLst>
              <a:ext uri="{FF2B5EF4-FFF2-40B4-BE49-F238E27FC236}">
                <a16:creationId xmlns:a16="http://schemas.microsoft.com/office/drawing/2014/main" id="{B1EF3C0D-4DED-4279-A318-0A909EFAAAA0}"/>
              </a:ext>
            </a:extLst>
          </p:cNvPr>
          <p:cNvSpPr/>
          <p:nvPr/>
        </p:nvSpPr>
        <p:spPr>
          <a:xfrm>
            <a:off x="13368" y="6628732"/>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sp>
        <p:nvSpPr>
          <p:cNvPr id="11" name="1 CuadroTexto">
            <a:extLst>
              <a:ext uri="{FF2B5EF4-FFF2-40B4-BE49-F238E27FC236}">
                <a16:creationId xmlns:a16="http://schemas.microsoft.com/office/drawing/2014/main" id="{6C759FD7-E75E-409A-A4BF-463D5F069D22}"/>
              </a:ext>
            </a:extLst>
          </p:cNvPr>
          <p:cNvSpPr txBox="1">
            <a:spLocks noChangeArrowheads="1"/>
          </p:cNvSpPr>
          <p:nvPr/>
        </p:nvSpPr>
        <p:spPr bwMode="auto">
          <a:xfrm>
            <a:off x="13368" y="460244"/>
            <a:ext cx="1217863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MX" altLang="es-CO" sz="2400" b="1" dirty="0">
                <a:solidFill>
                  <a:srgbClr val="395F9B"/>
                </a:solidFill>
                <a:latin typeface="+mn-lt"/>
                <a:ea typeface="+mn-ea"/>
                <a:cs typeface="+mn-cs"/>
              </a:rPr>
              <a:t>Variación de la población ocupada según rama de actividad económica </a:t>
            </a:r>
          </a:p>
          <a:p>
            <a:pPr algn="ctr">
              <a:lnSpc>
                <a:spcPct val="100000"/>
              </a:lnSpc>
              <a:spcBef>
                <a:spcPct val="0"/>
              </a:spcBef>
              <a:buClrTx/>
              <a:buSzTx/>
              <a:buNone/>
            </a:pPr>
            <a:r>
              <a:rPr lang="es-MX" altLang="es-CO" sz="2400" b="1" dirty="0">
                <a:solidFill>
                  <a:srgbClr val="395F9B"/>
                </a:solidFill>
                <a:latin typeface="+mn-lt"/>
                <a:ea typeface="+mn-ea"/>
                <a:cs typeface="+mn-cs"/>
              </a:rPr>
              <a:t>Total nacional (miles de personas) trimestre móvil junio – agosto (2020-2021)</a:t>
            </a:r>
          </a:p>
          <a:p>
            <a:pPr algn="ctr">
              <a:lnSpc>
                <a:spcPct val="100000"/>
              </a:lnSpc>
              <a:spcBef>
                <a:spcPct val="0"/>
              </a:spcBef>
              <a:buClrTx/>
              <a:buSzTx/>
              <a:buNone/>
            </a:pPr>
            <a:endParaRPr lang="es-MX" altLang="es-CO" sz="2400" b="1" dirty="0">
              <a:solidFill>
                <a:srgbClr val="395F9B"/>
              </a:solidFill>
              <a:latin typeface="+mn-lt"/>
              <a:ea typeface="+mn-ea"/>
              <a:cs typeface="+mn-cs"/>
            </a:endParaRPr>
          </a:p>
        </p:txBody>
      </p:sp>
      <p:graphicFrame>
        <p:nvGraphicFramePr>
          <p:cNvPr id="8" name="Gráfico 7">
            <a:extLst>
              <a:ext uri="{FF2B5EF4-FFF2-40B4-BE49-F238E27FC236}">
                <a16:creationId xmlns:a16="http://schemas.microsoft.com/office/drawing/2014/main" id="{00000000-0008-0000-0200-000010000000}"/>
              </a:ext>
            </a:extLst>
          </p:cNvPr>
          <p:cNvGraphicFramePr>
            <a:graphicFrameLocks/>
          </p:cNvGraphicFramePr>
          <p:nvPr>
            <p:extLst>
              <p:ext uri="{D42A27DB-BD31-4B8C-83A1-F6EECF244321}">
                <p14:modId xmlns:p14="http://schemas.microsoft.com/office/powerpoint/2010/main" val="1679519258"/>
              </p:ext>
            </p:extLst>
          </p:nvPr>
        </p:nvGraphicFramePr>
        <p:xfrm>
          <a:off x="1311542" y="1219160"/>
          <a:ext cx="9926265" cy="49872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4735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j-lt"/>
              </a:rPr>
              <a:t>Población ocupada según rama de actividad económica </a:t>
            </a:r>
          </a:p>
          <a:p>
            <a:pPr algn="ctr">
              <a:lnSpc>
                <a:spcPct val="100000"/>
              </a:lnSpc>
              <a:spcBef>
                <a:spcPct val="0"/>
              </a:spcBef>
              <a:buClrTx/>
              <a:buSzTx/>
              <a:buNone/>
            </a:pPr>
            <a:r>
              <a:rPr lang="es-ES" altLang="es-CO" sz="2400" b="1" dirty="0">
                <a:solidFill>
                  <a:srgbClr val="395F9B"/>
                </a:solidFill>
                <a:latin typeface="+mj-lt"/>
              </a:rPr>
              <a:t>Sector Rural (miles de personas) trimestre móvil </a:t>
            </a:r>
            <a:r>
              <a:rPr lang="es-MX" altLang="es-CO" sz="2400" b="1" dirty="0">
                <a:solidFill>
                  <a:srgbClr val="395F9B"/>
                </a:solidFill>
                <a:latin typeface="+mn-lt"/>
                <a:ea typeface="+mn-ea"/>
                <a:cs typeface="+mn-cs"/>
              </a:rPr>
              <a:t>junio – agosto de 2021</a:t>
            </a:r>
            <a:endParaRPr lang="es-ES" altLang="es-CO" sz="2400" b="1" dirty="0">
              <a:solidFill>
                <a:srgbClr val="395F9B"/>
              </a:solidFill>
              <a:latin typeface="+mj-lt"/>
              <a:ea typeface="+mn-ea"/>
              <a:cs typeface="+mn-cs"/>
            </a:endParaRPr>
          </a:p>
        </p:txBody>
      </p:sp>
      <p:sp>
        <p:nvSpPr>
          <p:cNvPr id="21" name="Rectángulo 20">
            <a:extLst>
              <a:ext uri="{FF2B5EF4-FFF2-40B4-BE49-F238E27FC236}">
                <a16:creationId xmlns:a16="http://schemas.microsoft.com/office/drawing/2014/main" id="{B6BFD5BF-AA9F-4720-89B1-41A537027AD9}"/>
              </a:ext>
            </a:extLst>
          </p:cNvPr>
          <p:cNvSpPr/>
          <p:nvPr/>
        </p:nvSpPr>
        <p:spPr>
          <a:xfrm>
            <a:off x="2249896" y="6238986"/>
            <a:ext cx="9811606" cy="646331"/>
          </a:xfrm>
          <a:prstGeom prst="rect">
            <a:avLst/>
          </a:prstGeom>
        </p:spPr>
        <p:txBody>
          <a:bodyPr wrap="square">
            <a:spAutoFit/>
          </a:bodyPr>
          <a:lstStyle/>
          <a:p>
            <a:r>
              <a:rPr lang="es-ES" dirty="0">
                <a:solidFill>
                  <a:srgbClr val="395F9B"/>
                </a:solidFill>
                <a:ea typeface="Calibri" panose="020F0502020204030204" pitchFamily="34" charset="0"/>
                <a:cs typeface="Arial" panose="020B0604020202020204" pitchFamily="34" charset="0"/>
              </a:rPr>
              <a:t>La agricultura, ganadería, caza, silvicultura y pesca es la actividad económica que ocupa a más personas en el sector rural. </a:t>
            </a:r>
            <a:endParaRPr lang="es-CO" b="1" dirty="0">
              <a:cs typeface="Arial" panose="020B0604020202020204" pitchFamily="34" charset="0"/>
            </a:endParaRPr>
          </a:p>
        </p:txBody>
      </p:sp>
      <p:sp>
        <p:nvSpPr>
          <p:cNvPr id="12" name="Rectángulo 11">
            <a:extLst>
              <a:ext uri="{FF2B5EF4-FFF2-40B4-BE49-F238E27FC236}">
                <a16:creationId xmlns:a16="http://schemas.microsoft.com/office/drawing/2014/main" id="{437AC9BD-9CD3-4988-ABCF-2EC670A4EA17}"/>
              </a:ext>
            </a:extLst>
          </p:cNvPr>
          <p:cNvSpPr/>
          <p:nvPr/>
        </p:nvSpPr>
        <p:spPr>
          <a:xfrm>
            <a:off x="13368" y="6628732"/>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graphicFrame>
        <p:nvGraphicFramePr>
          <p:cNvPr id="8" name="Gráfico 7">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759024334"/>
              </p:ext>
            </p:extLst>
          </p:nvPr>
        </p:nvGraphicFramePr>
        <p:xfrm>
          <a:off x="253549" y="1173378"/>
          <a:ext cx="11684901" cy="50577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89030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3368" y="6628732"/>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115618" y="472276"/>
            <a:ext cx="125493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MX" altLang="es-CO" sz="2400" b="1" dirty="0">
                <a:solidFill>
                  <a:srgbClr val="395F9B"/>
                </a:solidFill>
                <a:latin typeface="+mj-lt"/>
              </a:rPr>
              <a:t>Variación de la población ocupada según rama de actividad económica </a:t>
            </a:r>
          </a:p>
          <a:p>
            <a:pPr algn="ctr">
              <a:lnSpc>
                <a:spcPct val="100000"/>
              </a:lnSpc>
              <a:spcBef>
                <a:spcPct val="0"/>
              </a:spcBef>
              <a:buClrTx/>
              <a:buSzTx/>
              <a:buNone/>
            </a:pPr>
            <a:r>
              <a:rPr lang="es-MX" altLang="es-CO" sz="2400" b="1" dirty="0">
                <a:solidFill>
                  <a:srgbClr val="395F9B"/>
                </a:solidFill>
                <a:latin typeface="+mj-lt"/>
              </a:rPr>
              <a:t>Sector rural (miles de personas) trimestre móvil </a:t>
            </a:r>
            <a:r>
              <a:rPr lang="es-MX" altLang="es-CO" sz="2400" b="1" dirty="0">
                <a:solidFill>
                  <a:srgbClr val="395F9B"/>
                </a:solidFill>
                <a:latin typeface="+mn-lt"/>
                <a:ea typeface="+mn-ea"/>
                <a:cs typeface="+mn-cs"/>
              </a:rPr>
              <a:t>junio – agosto (2020-2021)</a:t>
            </a:r>
            <a:endParaRPr lang="es-MX" altLang="es-CO" sz="2400" b="1" dirty="0">
              <a:solidFill>
                <a:srgbClr val="395F9B"/>
              </a:solidFill>
              <a:latin typeface="+mj-lt"/>
            </a:endParaRPr>
          </a:p>
        </p:txBody>
      </p:sp>
      <p:sp>
        <p:nvSpPr>
          <p:cNvPr id="19" name="Rectángulo 18">
            <a:extLst>
              <a:ext uri="{FF2B5EF4-FFF2-40B4-BE49-F238E27FC236}">
                <a16:creationId xmlns:a16="http://schemas.microsoft.com/office/drawing/2014/main" id="{996E6BDD-E3F5-4C18-BDB4-BEEFAFB96589}"/>
              </a:ext>
            </a:extLst>
          </p:cNvPr>
          <p:cNvSpPr/>
          <p:nvPr/>
        </p:nvSpPr>
        <p:spPr>
          <a:xfrm>
            <a:off x="2249896" y="6238986"/>
            <a:ext cx="9811606" cy="369332"/>
          </a:xfrm>
          <a:prstGeom prst="rect">
            <a:avLst/>
          </a:prstGeom>
        </p:spPr>
        <p:txBody>
          <a:bodyPr wrap="square">
            <a:spAutoFit/>
          </a:bodyPr>
          <a:lstStyle/>
          <a:p>
            <a:r>
              <a:rPr lang="es-ES" dirty="0">
                <a:solidFill>
                  <a:srgbClr val="395F9B"/>
                </a:solidFill>
                <a:latin typeface="+mj-lt"/>
                <a:ea typeface="Calibri" panose="020F0502020204030204" pitchFamily="34" charset="0"/>
                <a:cs typeface="Arial" panose="020B0604020202020204" pitchFamily="34" charset="0"/>
              </a:rPr>
              <a:t>La agricultura, ganadería, caza, silvicultura y pesca </a:t>
            </a:r>
            <a:r>
              <a:rPr lang="es-ES" b="1" dirty="0">
                <a:solidFill>
                  <a:srgbClr val="395F9B"/>
                </a:solidFill>
                <a:latin typeface="+mj-lt"/>
                <a:ea typeface="Calibri" panose="020F0502020204030204" pitchFamily="34" charset="0"/>
                <a:cs typeface="Arial" panose="020B0604020202020204" pitchFamily="34" charset="0"/>
              </a:rPr>
              <a:t>aumentó en 57 mil ocupados.</a:t>
            </a:r>
            <a:endParaRPr lang="es-CO" b="1" dirty="0">
              <a:latin typeface="+mj-lt"/>
              <a:cs typeface="Arial" panose="020B0604020202020204" pitchFamily="34" charset="0"/>
            </a:endParaRPr>
          </a:p>
        </p:txBody>
      </p:sp>
      <p:graphicFrame>
        <p:nvGraphicFramePr>
          <p:cNvPr id="11" name="Gráfico 10">
            <a:extLst>
              <a:ext uri="{FF2B5EF4-FFF2-40B4-BE49-F238E27FC236}">
                <a16:creationId xmlns:a16="http://schemas.microsoft.com/office/drawing/2014/main" id="{00000000-0008-0000-0400-000005000000}"/>
              </a:ext>
            </a:extLst>
          </p:cNvPr>
          <p:cNvGraphicFramePr>
            <a:graphicFrameLocks/>
          </p:cNvGraphicFramePr>
          <p:nvPr>
            <p:extLst>
              <p:ext uri="{D42A27DB-BD31-4B8C-83A1-F6EECF244321}">
                <p14:modId xmlns:p14="http://schemas.microsoft.com/office/powerpoint/2010/main" val="2946268727"/>
              </p:ext>
            </p:extLst>
          </p:nvPr>
        </p:nvGraphicFramePr>
        <p:xfrm>
          <a:off x="1116031" y="1303908"/>
          <a:ext cx="10107078" cy="47967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9262098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DB6D223-9480-4A7C-923C-EB698C6D6EAD}"/>
</file>

<file path=customXml/itemProps2.xml><?xml version="1.0" encoding="utf-8"?>
<ds:datastoreItem xmlns:ds="http://schemas.openxmlformats.org/officeDocument/2006/customXml" ds:itemID="{7DD0E470-BCF8-40BE-B531-FD22869EBFBB}"/>
</file>

<file path=customXml/itemProps3.xml><?xml version="1.0" encoding="utf-8"?>
<ds:datastoreItem xmlns:ds="http://schemas.openxmlformats.org/officeDocument/2006/customXml" ds:itemID="{B017C260-E73E-4035-9A81-1A9691756779}"/>
</file>

<file path=docProps/app.xml><?xml version="1.0" encoding="utf-8"?>
<Properties xmlns="http://schemas.openxmlformats.org/officeDocument/2006/extended-properties" xmlns:vt="http://schemas.openxmlformats.org/officeDocument/2006/docPropsVTypes">
  <TotalTime>6572</TotalTime>
  <Words>1877</Words>
  <Application>Microsoft Office PowerPoint</Application>
  <PresentationFormat>Panorámica</PresentationFormat>
  <Paragraphs>490</Paragraphs>
  <Slides>16</Slides>
  <Notes>16</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16</vt:i4>
      </vt:variant>
    </vt:vector>
  </HeadingPairs>
  <TitlesOfParts>
    <vt:vector size="20" baseType="lpstr">
      <vt:lpstr>Arial</vt:lpstr>
      <vt:lpstr>Arial Black</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NESTOR JULIO HERNANDEZ BOCKER</cp:lastModifiedBy>
  <cp:revision>379</cp:revision>
  <dcterms:created xsi:type="dcterms:W3CDTF">2019-02-12T04:28:07Z</dcterms:created>
  <dcterms:modified xsi:type="dcterms:W3CDTF">2021-09-30T18:37:52Z</dcterms:modified>
</cp:coreProperties>
</file>