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drawings/drawing3.xml" ContentType="application/vnd.openxmlformats-officedocument.drawingml.chartshapes+xml"/>
  <Override PartName="/ppt/drawings/drawing4.xml" ContentType="application/vnd.openxmlformats-officedocument.drawingml.chartshapes+xml"/>
  <Override PartName="/ppt/presentation.xml" ContentType="application/vnd.openxmlformats-officedocument.presentationml.presentation.main+xml"/>
  <Override PartName="/ppt/drawings/drawing1.xml" ContentType="application/vnd.openxmlformats-officedocument.drawingml.chartshapes+xml"/>
  <Override PartName="/ppt/drawings/drawing2.xml" ContentType="application/vnd.openxmlformats-officedocument.drawingml.chartshapes+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charts/colors4.xml" ContentType="application/vnd.ms-office.chartcolorstyle+xml"/>
  <Override PartName="/ppt/theme/theme2.xml" ContentType="application/vnd.openxmlformats-officedocument.theme+xml"/>
  <Override PartName="/ppt/charts/chart3.xml" ContentType="application/vnd.openxmlformats-officedocument.drawingml.char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olors8.xml" ContentType="application/vnd.ms-office.chartcolorstyl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theme/themeOverride3.xml" ContentType="application/vnd.openxmlformats-officedocument.themeOverride+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Override2.xml" ContentType="application/vnd.openxmlformats-officedocument.themeOverride+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theme/themeOverride1.xml" ContentType="application/vnd.openxmlformats-officedocument.themeOverrid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2" r:id="rId3"/>
    <p:sldId id="292" r:id="rId4"/>
    <p:sldId id="284" r:id="rId5"/>
    <p:sldId id="275" r:id="rId6"/>
    <p:sldId id="276" r:id="rId7"/>
    <p:sldId id="279" r:id="rId8"/>
    <p:sldId id="280" r:id="rId9"/>
    <p:sldId id="281" r:id="rId10"/>
    <p:sldId id="273" r:id="rId11"/>
    <p:sldId id="278" r:id="rId12"/>
    <p:sldId id="285" r:id="rId13"/>
    <p:sldId id="288" r:id="rId14"/>
    <p:sldId id="287" r:id="rId15"/>
    <p:sldId id="29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65"/>
    <a:srgbClr val="009167"/>
    <a:srgbClr val="27689D"/>
    <a:srgbClr val="009267"/>
    <a:srgbClr val="595959"/>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918" autoAdjust="0"/>
  </p:normalViewPr>
  <p:slideViewPr>
    <p:cSldViewPr snapToGrid="0">
      <p:cViewPr varScale="1">
        <p:scale>
          <a:sx n="79" d="100"/>
          <a:sy n="79" d="100"/>
        </p:scale>
        <p:origin x="1056" y="96"/>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0" d="100"/>
          <a:sy n="70" d="100"/>
        </p:scale>
        <p:origin x="23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3-INDICADORES%20ECON&#211;MICOS\5-Empleo\CUADR&#211;%20Y%20GR&#193;FIC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F:\3-INDICADORES%20ECON&#211;MICOS\5-Empleo\CUADR&#211;%20Y%20GR&#193;FICOS.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oleObject" Target="file:///F:\3-INDICADORES%20ECON&#211;MICOS\5-Empleo\CUADR&#211;%20Y%20GR&#193;FICOS.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oleObject" Target="file:///F:\3-INDICADORES%20ECON&#211;MICOS\5-Empleo\CUADR&#211;%20Y%20GR&#193;FICO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4.xml"/><Relationship Id="rId4" Type="http://schemas.openxmlformats.org/officeDocument/2006/relationships/oleObject" Target="file:///F:\3-INDICADORES%20ECON&#211;MICOS\5-Empleo\CUADR&#211;%20Y%20GR&#193;FICOS.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3-INDICADORES%20ECON&#211;MICOS\5-Empleo\Gr&#225;ficos%20series%20desestacionalizada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68386687739168E-2"/>
          <c:y val="3.1225699035765862E-2"/>
          <c:w val="0.89424269095513009"/>
          <c:h val="0.79360275578500639"/>
        </c:manualLayout>
      </c:layout>
      <c:lineChart>
        <c:grouping val="standard"/>
        <c:varyColors val="0"/>
        <c:ser>
          <c:idx val="0"/>
          <c:order val="0"/>
          <c:tx>
            <c:strRef>
              <c:f>Hoja3!$F$20</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3A-4908-BD59-91EA14A393F9}"/>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3A-4908-BD59-91EA14A393F9}"/>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3A-4908-BD59-91EA14A393F9}"/>
                </c:ext>
              </c:extLst>
            </c:dLbl>
            <c:dLbl>
              <c:idx val="19"/>
              <c:layout>
                <c:manualLayout>
                  <c:x val="-1.3047564465643039E-2"/>
                  <c:y val="4.7927419245215271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B-9626-4260-AC10-0D88EA2D9A56}"/>
                </c:ext>
              </c:extLst>
            </c:dLbl>
            <c:numFmt formatCode="#,##0.0" sourceLinked="0"/>
            <c:spPr>
              <a:noFill/>
              <a:ln>
                <a:noFill/>
              </a:ln>
              <a:effectLst/>
            </c:spPr>
            <c:txPr>
              <a:bodyPr rot="0" spcFirstLastPara="1" vertOverflow="ellipsis" vert="horz" wrap="square" anchor="ctr" anchorCtr="1"/>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Hoja3!$E$21:$E$40</c:f>
              <c:strCache>
                <c:ptCount val="20"/>
                <c:pt idx="0">
                  <c:v>Jun-2002</c:v>
                </c:pt>
                <c:pt idx="1">
                  <c:v>Jun-2003</c:v>
                </c:pt>
                <c:pt idx="2">
                  <c:v>Jun-2004</c:v>
                </c:pt>
                <c:pt idx="3">
                  <c:v>Jun-2005</c:v>
                </c:pt>
                <c:pt idx="4">
                  <c:v>Jun-2006</c:v>
                </c:pt>
                <c:pt idx="5">
                  <c:v>Jun-2007</c:v>
                </c:pt>
                <c:pt idx="6">
                  <c:v>Jun-2008</c:v>
                </c:pt>
                <c:pt idx="7">
                  <c:v>Jun-2009</c:v>
                </c:pt>
                <c:pt idx="8">
                  <c:v>Jun-2010</c:v>
                </c:pt>
                <c:pt idx="9">
                  <c:v>Jun-2011</c:v>
                </c:pt>
                <c:pt idx="10">
                  <c:v>Jun-2012</c:v>
                </c:pt>
                <c:pt idx="11">
                  <c:v>Jun-2013</c:v>
                </c:pt>
                <c:pt idx="12">
                  <c:v>Jun-2014</c:v>
                </c:pt>
                <c:pt idx="13">
                  <c:v>Jun-2015</c:v>
                </c:pt>
                <c:pt idx="14">
                  <c:v>Jun-2016</c:v>
                </c:pt>
                <c:pt idx="15">
                  <c:v>Jun-2017</c:v>
                </c:pt>
                <c:pt idx="16">
                  <c:v>Jun-2018</c:v>
                </c:pt>
                <c:pt idx="17">
                  <c:v>Jun-2019</c:v>
                </c:pt>
                <c:pt idx="18">
                  <c:v>Jun-2020</c:v>
                </c:pt>
                <c:pt idx="19">
                  <c:v>Jun-2021</c:v>
                </c:pt>
              </c:strCache>
            </c:strRef>
          </c:cat>
          <c:val>
            <c:numRef>
              <c:f>Hoja3!$F$21:$F$40</c:f>
              <c:numCache>
                <c:formatCode>0.0</c:formatCode>
                <c:ptCount val="20"/>
                <c:pt idx="0">
                  <c:v>16.25253288910978</c:v>
                </c:pt>
                <c:pt idx="1">
                  <c:v>14.135680812672618</c:v>
                </c:pt>
                <c:pt idx="2">
                  <c:v>13.995689541049577</c:v>
                </c:pt>
                <c:pt idx="3">
                  <c:v>11.523293928514759</c:v>
                </c:pt>
                <c:pt idx="4">
                  <c:v>10.607096702023689</c:v>
                </c:pt>
                <c:pt idx="5">
                  <c:v>11.1648311325302</c:v>
                </c:pt>
                <c:pt idx="6">
                  <c:v>11.172488965793569</c:v>
                </c:pt>
                <c:pt idx="7">
                  <c:v>11.338238074436632</c:v>
                </c:pt>
                <c:pt idx="8">
                  <c:v>11.635618336858924</c:v>
                </c:pt>
                <c:pt idx="9">
                  <c:v>10.905926865556667</c:v>
                </c:pt>
                <c:pt idx="10">
                  <c:v>10.02614309766882</c:v>
                </c:pt>
                <c:pt idx="11">
                  <c:v>9.2366781279690233</c:v>
                </c:pt>
                <c:pt idx="12">
                  <c:v>9.1946135814646404</c:v>
                </c:pt>
                <c:pt idx="13">
                  <c:v>8.2457879368561589</c:v>
                </c:pt>
                <c:pt idx="14">
                  <c:v>8.8831583711341118</c:v>
                </c:pt>
                <c:pt idx="15">
                  <c:v>8.7155221974232191</c:v>
                </c:pt>
                <c:pt idx="16">
                  <c:v>9.0820867381631398</c:v>
                </c:pt>
                <c:pt idx="17">
                  <c:v>9.437093470954693</c:v>
                </c:pt>
                <c:pt idx="18">
                  <c:v>19.813176837393272</c:v>
                </c:pt>
                <c:pt idx="19">
                  <c:v>14.40152831264912</c:v>
                </c:pt>
              </c:numCache>
            </c:numRef>
          </c:val>
          <c:smooth val="1"/>
          <c:extLst>
            <c:ext xmlns:c16="http://schemas.microsoft.com/office/drawing/2014/chart" uri="{C3380CC4-5D6E-409C-BE32-E72D297353CC}">
              <c16:uniqueId val="{0000000C-9626-4260-AC10-0D88EA2D9A56}"/>
            </c:ext>
          </c:extLst>
        </c:ser>
        <c:dLbls>
          <c:showLegendKey val="0"/>
          <c:showVal val="0"/>
          <c:showCatName val="0"/>
          <c:showSerName val="0"/>
          <c:showPercent val="0"/>
          <c:showBubbleSize val="0"/>
        </c:dLbls>
        <c:marker val="1"/>
        <c:smooth val="0"/>
        <c:axId val="1700052352"/>
        <c:axId val="1887608784"/>
      </c:lineChart>
      <c:lineChart>
        <c:grouping val="standard"/>
        <c:varyColors val="0"/>
        <c:ser>
          <c:idx val="1"/>
          <c:order val="1"/>
          <c:tx>
            <c:strRef>
              <c:f>Hoja3!$G$20</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3A-4908-BD59-91EA14A393F9}"/>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626-4260-AC10-0D88EA2D9A56}"/>
                </c:ext>
              </c:extLst>
            </c:dLbl>
            <c:dLbl>
              <c:idx val="19"/>
              <c:layout>
                <c:manualLayout>
                  <c:x val="-1.4013222622824782E-2"/>
                  <c:y val="-4.1974488645605143E-2"/>
                </c:manualLayout>
              </c:layout>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F-9626-4260-AC10-0D88EA2D9A5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Hoja3!$G$21:$G$40</c:f>
              <c:numCache>
                <c:formatCode>_-* #,##0.0_-;\-* #,##0.0_-;_-* "-"??_-;_-@_-</c:formatCode>
                <c:ptCount val="20"/>
                <c:pt idx="0">
                  <c:v>15.519418999999999</c:v>
                </c:pt>
                <c:pt idx="1">
                  <c:v>16.177479999999999</c:v>
                </c:pt>
                <c:pt idx="2">
                  <c:v>16.176666000000001</c:v>
                </c:pt>
                <c:pt idx="3">
                  <c:v>16.761666000000002</c:v>
                </c:pt>
                <c:pt idx="4">
                  <c:v>17.604755000000001</c:v>
                </c:pt>
                <c:pt idx="5">
                  <c:v>17.014607999999999</c:v>
                </c:pt>
                <c:pt idx="6">
                  <c:v>17.048299999999998</c:v>
                </c:pt>
                <c:pt idx="7">
                  <c:v>18.500345000000003</c:v>
                </c:pt>
                <c:pt idx="8">
                  <c:v>19.129047999999997</c:v>
                </c:pt>
                <c:pt idx="9">
                  <c:v>19.742549</c:v>
                </c:pt>
                <c:pt idx="10">
                  <c:v>21.022271</c:v>
                </c:pt>
                <c:pt idx="11">
                  <c:v>20.988282999999999</c:v>
                </c:pt>
                <c:pt idx="12">
                  <c:v>21.475137</c:v>
                </c:pt>
                <c:pt idx="13">
                  <c:v>22.056405999999999</c:v>
                </c:pt>
                <c:pt idx="14">
                  <c:v>22.250852999999999</c:v>
                </c:pt>
                <c:pt idx="15">
                  <c:v>22.802816</c:v>
                </c:pt>
                <c:pt idx="16">
                  <c:v>22.644721000000001</c:v>
                </c:pt>
                <c:pt idx="17">
                  <c:v>22.618084</c:v>
                </c:pt>
                <c:pt idx="18">
                  <c:v>18.344624</c:v>
                </c:pt>
                <c:pt idx="19">
                  <c:v>20.628147999999999</c:v>
                </c:pt>
              </c:numCache>
            </c:numRef>
          </c:val>
          <c:smooth val="1"/>
          <c:extLst>
            <c:ext xmlns:c16="http://schemas.microsoft.com/office/drawing/2014/chart" uri="{C3380CC4-5D6E-409C-BE32-E72D297353CC}">
              <c16:uniqueId val="{00000010-9626-4260-AC10-0D88EA2D9A56}"/>
            </c:ext>
          </c:extLst>
        </c:ser>
        <c:dLbls>
          <c:showLegendKey val="0"/>
          <c:showVal val="0"/>
          <c:showCatName val="0"/>
          <c:showSerName val="0"/>
          <c:showPercent val="0"/>
          <c:showBubbleSize val="0"/>
        </c:dLbls>
        <c:marker val="1"/>
        <c:smooth val="0"/>
        <c:axId val="892710127"/>
        <c:axId val="892698895"/>
      </c:lineChart>
      <c:catAx>
        <c:axId val="170005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595959"/>
                </a:solidFill>
                <a:latin typeface="+mn-lt"/>
                <a:ea typeface="+mn-ea"/>
                <a:cs typeface="+mn-cs"/>
              </a:defRPr>
            </a:pPr>
            <a:endParaRPr lang="es-CO"/>
          </a:p>
        </c:txPr>
        <c:crossAx val="1887608784"/>
        <c:crosses val="autoZero"/>
        <c:auto val="1"/>
        <c:lblAlgn val="ctr"/>
        <c:lblOffset val="100"/>
        <c:noMultiLvlLbl val="0"/>
      </c:catAx>
      <c:valAx>
        <c:axId val="1887608784"/>
        <c:scaling>
          <c:orientation val="minMax"/>
          <c:min val="7"/>
        </c:scaling>
        <c:delete val="0"/>
        <c:axPos val="l"/>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Tasa de desempleo-TD (%)</a:t>
                </a:r>
              </a:p>
            </c:rich>
          </c:tx>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1700052352"/>
        <c:crosses val="autoZero"/>
        <c:crossBetween val="between"/>
      </c:valAx>
      <c:valAx>
        <c:axId val="892698895"/>
        <c:scaling>
          <c:orientation val="minMax"/>
          <c:min val="12"/>
        </c:scaling>
        <c:delete val="0"/>
        <c:axPos val="r"/>
        <c:title>
          <c:tx>
            <c:rich>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r>
                  <a:rPr lang="es-CO" sz="900" dirty="0"/>
                  <a:t>Ocupados (millones)</a:t>
                </a:r>
              </a:p>
            </c:rich>
          </c:tx>
          <c:layout>
            <c:manualLayout>
              <c:xMode val="edge"/>
              <c:yMode val="edge"/>
              <c:x val="0.97972575898857595"/>
              <c:y val="0.27717969835047573"/>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title>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595959"/>
                </a:solidFill>
                <a:latin typeface="+mn-lt"/>
                <a:ea typeface="+mn-ea"/>
                <a:cs typeface="+mn-cs"/>
              </a:defRPr>
            </a:pPr>
            <a:endParaRPr lang="es-CO"/>
          </a:p>
        </c:txPr>
        <c:crossAx val="892710127"/>
        <c:crosses val="max"/>
        <c:crossBetween val="between"/>
      </c:valAx>
      <c:catAx>
        <c:axId val="892710127"/>
        <c:scaling>
          <c:orientation val="minMax"/>
        </c:scaling>
        <c:delete val="1"/>
        <c:axPos val="b"/>
        <c:majorTickMark val="out"/>
        <c:minorTickMark val="none"/>
        <c:tickLblPos val="nextTo"/>
        <c:crossAx val="892698895"/>
        <c:crosses val="autoZero"/>
        <c:auto val="1"/>
        <c:lblAlgn val="ctr"/>
        <c:lblOffset val="100"/>
        <c:noMultiLvlLbl val="0"/>
      </c:catAx>
      <c:spPr>
        <a:noFill/>
        <a:ln>
          <a:noFill/>
        </a:ln>
        <a:effectLst/>
      </c:spPr>
    </c:plotArea>
    <c:legend>
      <c:legendPos val="b"/>
      <c:layout>
        <c:manualLayout>
          <c:xMode val="edge"/>
          <c:yMode val="edge"/>
          <c:x val="0.42614899415836344"/>
          <c:y val="0.9525267846721881"/>
          <c:w val="0.17882130928577461"/>
          <c:h val="4.747321532781195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595959"/>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rgbClr val="595959"/>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37267462581365E-2"/>
          <c:y val="2.7797750571003005E-2"/>
          <c:w val="0.88540296521419404"/>
          <c:h val="0.61642633650818668"/>
        </c:manualLayout>
      </c:layout>
      <c:lineChart>
        <c:grouping val="standard"/>
        <c:varyColors val="0"/>
        <c:ser>
          <c:idx val="0"/>
          <c:order val="0"/>
          <c:tx>
            <c:strRef>
              <c:f>Hoja2!$L$6</c:f>
              <c:strCache>
                <c:ptCount val="1"/>
                <c:pt idx="0">
                  <c:v>TD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5CB-4DDC-9DD0-4A81B6EEE6F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5CB-4DDC-9DD0-4A81B6EEE6F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5CB-4DDC-9DD0-4A81B6EEE6F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5CB-4DDC-9DD0-4A81B6EEE6F3}"/>
                </c:ext>
              </c:extLst>
            </c:dLbl>
            <c:dLbl>
              <c:idx val="2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5CB-4DDC-9DD0-4A81B6EEE6F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Abr 19 - Jun 19</c:v>
                </c:pt>
                <c:pt idx="1">
                  <c:v>May 19 - Jul 19</c:v>
                </c:pt>
                <c:pt idx="2">
                  <c:v>Jun 19 - Ago 19</c:v>
                </c:pt>
                <c:pt idx="3">
                  <c:v>Jul 19 - Sep 19</c:v>
                </c:pt>
                <c:pt idx="4">
                  <c:v>Ago 19 - Oct 19</c:v>
                </c:pt>
                <c:pt idx="5">
                  <c:v>Sep 19 - Nov 19</c:v>
                </c:pt>
                <c:pt idx="6">
                  <c:v>Oct 19 - Dic 19</c:v>
                </c:pt>
                <c:pt idx="7">
                  <c:v>Nov 19 - Ene 20</c:v>
                </c:pt>
                <c:pt idx="8">
                  <c:v>Dic 19 - Feb 20</c:v>
                </c:pt>
                <c:pt idx="9">
                  <c:v>Ene 20 - Mar 20</c:v>
                </c:pt>
                <c:pt idx="10">
                  <c:v>Feb 20 - Abr 20</c:v>
                </c:pt>
                <c:pt idx="11">
                  <c:v>Mar 20 - May 20</c:v>
                </c:pt>
                <c:pt idx="12">
                  <c:v>Abr 20 - Jun 20</c:v>
                </c:pt>
                <c:pt idx="13">
                  <c:v>May 20 - Jul 20</c:v>
                </c:pt>
                <c:pt idx="14">
                  <c:v>Jun 20 - Ago 20</c:v>
                </c:pt>
                <c:pt idx="15">
                  <c:v>Jul 20 - Sep 20</c:v>
                </c:pt>
                <c:pt idx="16">
                  <c:v>Ago 20 - Oct 20</c:v>
                </c:pt>
                <c:pt idx="17">
                  <c:v>Sep 20 - Nov 20</c:v>
                </c:pt>
                <c:pt idx="18">
                  <c:v>Oct 20 - Dic 20</c:v>
                </c:pt>
                <c:pt idx="19">
                  <c:v>Nov 20 - Ene 21</c:v>
                </c:pt>
                <c:pt idx="20">
                  <c:v>Dic 20 - Feb 21</c:v>
                </c:pt>
                <c:pt idx="21">
                  <c:v>Ene 21 - Mar 21</c:v>
                </c:pt>
                <c:pt idx="22">
                  <c:v>Feb 21 - Abr 21</c:v>
                </c:pt>
                <c:pt idx="23">
                  <c:v>Mar 21 - May 21</c:v>
                </c:pt>
                <c:pt idx="24">
                  <c:v>Abr 21 - Jun 21</c:v>
                </c:pt>
              </c:strCache>
            </c:strRef>
          </c:cat>
          <c:val>
            <c:numRef>
              <c:f>Hoja2!$L$7:$L$31</c:f>
              <c:numCache>
                <c:formatCode>0.0</c:formatCode>
                <c:ptCount val="25"/>
                <c:pt idx="0">
                  <c:v>6.0787128552768399</c:v>
                </c:pt>
                <c:pt idx="1">
                  <c:v>6.0318991265547677</c:v>
                </c:pt>
                <c:pt idx="2">
                  <c:v>6.2646426874910537</c:v>
                </c:pt>
                <c:pt idx="3">
                  <c:v>7.1270784328431658</c:v>
                </c:pt>
                <c:pt idx="4">
                  <c:v>7.2209102210181202</c:v>
                </c:pt>
                <c:pt idx="5">
                  <c:v>7.0821135062775289</c:v>
                </c:pt>
                <c:pt idx="6">
                  <c:v>6.3251560559044488</c:v>
                </c:pt>
                <c:pt idx="7">
                  <c:v>6.4873026721307125</c:v>
                </c:pt>
                <c:pt idx="8">
                  <c:v>6.6182866943316192</c:v>
                </c:pt>
                <c:pt idx="9">
                  <c:v>7.21410063518986</c:v>
                </c:pt>
                <c:pt idx="10">
                  <c:v>8.2005937491650371</c:v>
                </c:pt>
                <c:pt idx="11">
                  <c:v>9.4196762572028128</c:v>
                </c:pt>
                <c:pt idx="12">
                  <c:v>11.041245713917224</c:v>
                </c:pt>
                <c:pt idx="13">
                  <c:v>10.281370387217653</c:v>
                </c:pt>
                <c:pt idx="14">
                  <c:v>9.8775904311417513</c:v>
                </c:pt>
                <c:pt idx="15">
                  <c:v>8.4890728901667689</c:v>
                </c:pt>
                <c:pt idx="16">
                  <c:v>8.6183586288736187</c:v>
                </c:pt>
                <c:pt idx="17">
                  <c:v>8.3909960693833767</c:v>
                </c:pt>
                <c:pt idx="18">
                  <c:v>8.3824812822116019</c:v>
                </c:pt>
                <c:pt idx="19">
                  <c:v>7.8265729710317045</c:v>
                </c:pt>
                <c:pt idx="20">
                  <c:v>7.6620303457339318</c:v>
                </c:pt>
                <c:pt idx="21">
                  <c:v>7.5734953672081771</c:v>
                </c:pt>
                <c:pt idx="22">
                  <c:v>7.9267856081104791</c:v>
                </c:pt>
                <c:pt idx="23">
                  <c:v>8.4387466561913573</c:v>
                </c:pt>
                <c:pt idx="24">
                  <c:v>8.8602521575406108</c:v>
                </c:pt>
              </c:numCache>
            </c:numRef>
          </c:val>
          <c:smooth val="1"/>
          <c:extLst>
            <c:ext xmlns:c16="http://schemas.microsoft.com/office/drawing/2014/chart" uri="{C3380CC4-5D6E-409C-BE32-E72D297353CC}">
              <c16:uniqueId val="{00000002-A5CB-4DDC-9DD0-4A81B6EEE6F3}"/>
            </c:ext>
          </c:extLst>
        </c:ser>
        <c:dLbls>
          <c:showLegendKey val="0"/>
          <c:showVal val="0"/>
          <c:showCatName val="0"/>
          <c:showSerName val="0"/>
          <c:showPercent val="0"/>
          <c:showBubbleSize val="0"/>
        </c:dLbls>
        <c:marker val="1"/>
        <c:smooth val="0"/>
        <c:axId val="247333247"/>
        <c:axId val="247334495"/>
      </c:lineChart>
      <c:lineChart>
        <c:grouping val="standard"/>
        <c:varyColors val="0"/>
        <c:ser>
          <c:idx val="1"/>
          <c:order val="1"/>
          <c:tx>
            <c:strRef>
              <c:f>Hoja2!$M$6</c:f>
              <c:strCache>
                <c:ptCount val="1"/>
                <c:pt idx="0">
                  <c:v>Ocupados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5CB-4DDC-9DD0-4A81B6EEE6F3}"/>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5CB-4DDC-9DD0-4A81B6EEE6F3}"/>
                </c:ext>
              </c:extLst>
            </c:dLbl>
            <c:dLbl>
              <c:idx val="1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5CB-4DDC-9DD0-4A81B6EEE6F3}"/>
                </c:ext>
              </c:extLst>
            </c:dLbl>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5CB-4DDC-9DD0-4A81B6EEE6F3}"/>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5CB-4DDC-9DD0-4A81B6EEE6F3}"/>
                </c:ext>
              </c:extLst>
            </c:dLbl>
            <c:dLbl>
              <c:idx val="2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5CB-4DDC-9DD0-4A81B6EEE6F3}"/>
                </c:ext>
              </c:extLst>
            </c:dLbl>
            <c:dLbl>
              <c:idx val="2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5CB-4DDC-9DD0-4A81B6EEE6F3}"/>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Hoja2!$K$7:$K$31</c:f>
              <c:strCache>
                <c:ptCount val="25"/>
                <c:pt idx="0">
                  <c:v>Abr 19 - Jun 19</c:v>
                </c:pt>
                <c:pt idx="1">
                  <c:v>May 19 - Jul 19</c:v>
                </c:pt>
                <c:pt idx="2">
                  <c:v>Jun 19 - Ago 19</c:v>
                </c:pt>
                <c:pt idx="3">
                  <c:v>Jul 19 - Sep 19</c:v>
                </c:pt>
                <c:pt idx="4">
                  <c:v>Ago 19 - Oct 19</c:v>
                </c:pt>
                <c:pt idx="5">
                  <c:v>Sep 19 - Nov 19</c:v>
                </c:pt>
                <c:pt idx="6">
                  <c:v>Oct 19 - Dic 19</c:v>
                </c:pt>
                <c:pt idx="7">
                  <c:v>Nov 19 - Ene 20</c:v>
                </c:pt>
                <c:pt idx="8">
                  <c:v>Dic 19 - Feb 20</c:v>
                </c:pt>
                <c:pt idx="9">
                  <c:v>Ene 20 - Mar 20</c:v>
                </c:pt>
                <c:pt idx="10">
                  <c:v>Feb 20 - Abr 20</c:v>
                </c:pt>
                <c:pt idx="11">
                  <c:v>Mar 20 - May 20</c:v>
                </c:pt>
                <c:pt idx="12">
                  <c:v>Abr 20 - Jun 20</c:v>
                </c:pt>
                <c:pt idx="13">
                  <c:v>May 20 - Jul 20</c:v>
                </c:pt>
                <c:pt idx="14">
                  <c:v>Jun 20 - Ago 20</c:v>
                </c:pt>
                <c:pt idx="15">
                  <c:v>Jul 20 - Sep 20</c:v>
                </c:pt>
                <c:pt idx="16">
                  <c:v>Ago 20 - Oct 20</c:v>
                </c:pt>
                <c:pt idx="17">
                  <c:v>Sep 20 - Nov 20</c:v>
                </c:pt>
                <c:pt idx="18">
                  <c:v>Oct 20 - Dic 20</c:v>
                </c:pt>
                <c:pt idx="19">
                  <c:v>Nov 20 - Ene 21</c:v>
                </c:pt>
                <c:pt idx="20">
                  <c:v>Dic 20 - Feb 21</c:v>
                </c:pt>
                <c:pt idx="21">
                  <c:v>Ene 21 - Mar 21</c:v>
                </c:pt>
                <c:pt idx="22">
                  <c:v>Feb 21 - Abr 21</c:v>
                </c:pt>
                <c:pt idx="23">
                  <c:v>Mar 21 - May 21</c:v>
                </c:pt>
                <c:pt idx="24">
                  <c:v>Abr 21 - Jun 21</c:v>
                </c:pt>
              </c:strCache>
            </c:strRef>
          </c:cat>
          <c:val>
            <c:numRef>
              <c:f>Hoja2!$M$7:$M$31</c:f>
              <c:numCache>
                <c:formatCode>_-* #,##0_-;\-* #,##0_-;_-* "-"??_-;_-@_-</c:formatCode>
                <c:ptCount val="25"/>
                <c:pt idx="0">
                  <c:v>4740.49055573644</c:v>
                </c:pt>
                <c:pt idx="1">
                  <c:v>4801.7697018578265</c:v>
                </c:pt>
                <c:pt idx="2">
                  <c:v>4773.48721098019</c:v>
                </c:pt>
                <c:pt idx="3">
                  <c:v>4716.0058528458867</c:v>
                </c:pt>
                <c:pt idx="4">
                  <c:v>4692.772618432843</c:v>
                </c:pt>
                <c:pt idx="5">
                  <c:v>4666.9290460846305</c:v>
                </c:pt>
                <c:pt idx="6">
                  <c:v>4707.273816181907</c:v>
                </c:pt>
                <c:pt idx="7">
                  <c:v>4734.8285543633638</c:v>
                </c:pt>
                <c:pt idx="8">
                  <c:v>4774.7964523858163</c:v>
                </c:pt>
                <c:pt idx="9">
                  <c:v>4749.9141516782802</c:v>
                </c:pt>
                <c:pt idx="10">
                  <c:v>4438.5007781098639</c:v>
                </c:pt>
                <c:pt idx="11">
                  <c:v>4161.6986597218265</c:v>
                </c:pt>
                <c:pt idx="12">
                  <c:v>3987.0182273381238</c:v>
                </c:pt>
                <c:pt idx="13">
                  <c:v>4129.3748365350402</c:v>
                </c:pt>
                <c:pt idx="14">
                  <c:v>4303.1908261423869</c:v>
                </c:pt>
                <c:pt idx="15">
                  <c:v>4409.7725742548264</c:v>
                </c:pt>
                <c:pt idx="16">
                  <c:v>4522.2188822562766</c:v>
                </c:pt>
                <c:pt idx="17">
                  <c:v>4534.0622465280367</c:v>
                </c:pt>
                <c:pt idx="18">
                  <c:v>4565.0077133954364</c:v>
                </c:pt>
                <c:pt idx="19">
                  <c:v>4536.2802722454435</c:v>
                </c:pt>
                <c:pt idx="20">
                  <c:v>4546.8785199737868</c:v>
                </c:pt>
                <c:pt idx="21">
                  <c:v>4571.3375605428337</c:v>
                </c:pt>
                <c:pt idx="22">
                  <c:v>4535.2517954482273</c:v>
                </c:pt>
                <c:pt idx="23">
                  <c:v>4470.8561392709371</c:v>
                </c:pt>
                <c:pt idx="24">
                  <c:v>4359.4512129800469</c:v>
                </c:pt>
              </c:numCache>
            </c:numRef>
          </c:val>
          <c:smooth val="1"/>
          <c:extLst>
            <c:ext xmlns:c16="http://schemas.microsoft.com/office/drawing/2014/chart" uri="{C3380CC4-5D6E-409C-BE32-E72D297353CC}">
              <c16:uniqueId val="{00000007-A5CB-4DDC-9DD0-4A81B6EEE6F3}"/>
            </c:ext>
          </c:extLst>
        </c:ser>
        <c:dLbls>
          <c:showLegendKey val="0"/>
          <c:showVal val="0"/>
          <c:showCatName val="0"/>
          <c:showSerName val="0"/>
          <c:showPercent val="0"/>
          <c:showBubbleSize val="0"/>
        </c:dLbls>
        <c:marker val="1"/>
        <c:smooth val="0"/>
        <c:axId val="679822447"/>
        <c:axId val="679822031"/>
      </c:lineChart>
      <c:catAx>
        <c:axId val="24733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47334495"/>
        <c:crosses val="autoZero"/>
        <c:auto val="1"/>
        <c:lblAlgn val="ctr"/>
        <c:lblOffset val="100"/>
        <c:noMultiLvlLbl val="0"/>
      </c:catAx>
      <c:valAx>
        <c:axId val="247334495"/>
        <c:scaling>
          <c:orientation val="minMax"/>
          <c:min val="4"/>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Tasa de desempleo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247333247"/>
        <c:crosses val="autoZero"/>
        <c:crossBetween val="between"/>
      </c:valAx>
      <c:valAx>
        <c:axId val="679822031"/>
        <c:scaling>
          <c:orientation val="minMax"/>
          <c:min val="350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CO" sz="900" dirty="0"/>
                  <a:t>Ocupados (miles)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679822447"/>
        <c:crosses val="max"/>
        <c:crossBetween val="between"/>
      </c:valAx>
      <c:catAx>
        <c:axId val="679822447"/>
        <c:scaling>
          <c:orientation val="minMax"/>
        </c:scaling>
        <c:delete val="1"/>
        <c:axPos val="b"/>
        <c:numFmt formatCode="General" sourceLinked="1"/>
        <c:majorTickMark val="out"/>
        <c:minorTickMark val="none"/>
        <c:tickLblPos val="nextTo"/>
        <c:crossAx val="67982203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rgbClr val="27689D"/>
                </a:solidFill>
                <a:latin typeface="+mn-lt"/>
                <a:ea typeface="+mn-ea"/>
                <a:cs typeface="+mn-cs"/>
              </a:defRPr>
            </a:pPr>
            <a:r>
              <a:rPr lang="es-MX" sz="1100" b="1" dirty="0"/>
              <a:t>Tasa de desempleo rural enero – junio (2019-2021)</a:t>
            </a:r>
          </a:p>
        </c:rich>
      </c:tx>
      <c:layout>
        <c:manualLayout>
          <c:xMode val="edge"/>
          <c:yMode val="edge"/>
          <c:x val="0.26489681713445273"/>
          <c:y val="2.1798628282418377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rgbClr val="27689D"/>
              </a:solidFill>
              <a:latin typeface="+mn-lt"/>
              <a:ea typeface="+mn-ea"/>
              <a:cs typeface="+mn-cs"/>
            </a:defRPr>
          </a:pPr>
          <a:endParaRPr lang="es-CO"/>
        </a:p>
      </c:txPr>
    </c:title>
    <c:autoTitleDeleted val="0"/>
    <c:plotArea>
      <c:layout>
        <c:manualLayout>
          <c:layoutTarget val="inner"/>
          <c:xMode val="edge"/>
          <c:yMode val="edge"/>
          <c:x val="9.140927436238927E-2"/>
          <c:y val="7.5680059502524571E-2"/>
          <c:w val="0.895360184887525"/>
          <c:h val="0.75958577088667345"/>
        </c:manualLayout>
      </c:layout>
      <c:barChart>
        <c:barDir val="col"/>
        <c:grouping val="clustered"/>
        <c:varyColors val="0"/>
        <c:ser>
          <c:idx val="0"/>
          <c:order val="0"/>
          <c:tx>
            <c:strRef>
              <c:f>CUADROS!$IE$48</c:f>
              <c:strCache>
                <c:ptCount val="1"/>
                <c:pt idx="0">
                  <c:v>2019</c:v>
                </c:pt>
              </c:strCache>
            </c:strRef>
          </c:tx>
          <c:spPr>
            <a:solidFill>
              <a:srgbClr val="27689D"/>
            </a:solidFill>
            <a:ln>
              <a:noFill/>
            </a:ln>
            <a:effectLst/>
          </c:spPr>
          <c:invertIfNegative val="0"/>
          <c:dLbls>
            <c:dLbl>
              <c:idx val="0"/>
              <c:layout>
                <c:manualLayout>
                  <c:x val="-6.615214994487321E-3"/>
                  <c:y val="4.7144736568575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BA-4E38-943C-98E3879F4A67}"/>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CUADROS!$ID$49:$ID$54</c:f>
              <c:strCache>
                <c:ptCount val="6"/>
                <c:pt idx="0">
                  <c:v>Enero</c:v>
                </c:pt>
                <c:pt idx="1">
                  <c:v>Febrero</c:v>
                </c:pt>
                <c:pt idx="2">
                  <c:v>Marzo</c:v>
                </c:pt>
                <c:pt idx="3">
                  <c:v>Abril</c:v>
                </c:pt>
                <c:pt idx="4">
                  <c:v>Mayo</c:v>
                </c:pt>
                <c:pt idx="5">
                  <c:v>Junio</c:v>
                </c:pt>
              </c:strCache>
            </c:strRef>
          </c:cat>
          <c:val>
            <c:numRef>
              <c:f>CUADROS!$IE$49:$IE$54</c:f>
              <c:numCache>
                <c:formatCode>General</c:formatCode>
                <c:ptCount val="6"/>
                <c:pt idx="0">
                  <c:v>7.4</c:v>
                </c:pt>
                <c:pt idx="1">
                  <c:v>7.3</c:v>
                </c:pt>
                <c:pt idx="2">
                  <c:v>6.4</c:v>
                </c:pt>
                <c:pt idx="3">
                  <c:v>7.3</c:v>
                </c:pt>
                <c:pt idx="4" formatCode="#,##0.0">
                  <c:v>6.4</c:v>
                </c:pt>
                <c:pt idx="5">
                  <c:v>4.0999999999999996</c:v>
                </c:pt>
              </c:numCache>
            </c:numRef>
          </c:val>
          <c:extLst>
            <c:ext xmlns:c16="http://schemas.microsoft.com/office/drawing/2014/chart" uri="{C3380CC4-5D6E-409C-BE32-E72D297353CC}">
              <c16:uniqueId val="{00000001-8ABA-4E38-943C-98E3879F4A67}"/>
            </c:ext>
          </c:extLst>
        </c:ser>
        <c:ser>
          <c:idx val="1"/>
          <c:order val="1"/>
          <c:tx>
            <c:strRef>
              <c:f>CUADROS!$IF$48</c:f>
              <c:strCache>
                <c:ptCount val="1"/>
                <c:pt idx="0">
                  <c:v>2020</c:v>
                </c:pt>
              </c:strCache>
            </c:strRef>
          </c:tx>
          <c:spPr>
            <a:solidFill>
              <a:srgbClr val="009267"/>
            </a:solidFill>
            <a:ln>
              <a:noFill/>
            </a:ln>
            <a:effectLst/>
          </c:spPr>
          <c:invertIfNegative val="0"/>
          <c:dLbls>
            <c:dLbl>
              <c:idx val="0"/>
              <c:layout>
                <c:manualLayout>
                  <c:x val="-8.3519759410482022E-3"/>
                  <c:y val="-1.81654341824839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ABA-4E38-943C-98E3879F4A67}"/>
                </c:ext>
              </c:extLst>
            </c:dLbl>
            <c:dLbl>
              <c:idx val="1"/>
              <c:layout>
                <c:manualLayout>
                  <c:x val="1.0439969926310253E-2"/>
                  <c:y val="1.08992605094903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BA-4E38-943C-98E3879F4A67}"/>
                </c:ext>
              </c:extLst>
            </c:dLbl>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CUADROS!$ID$49:$ID$54</c:f>
              <c:strCache>
                <c:ptCount val="6"/>
                <c:pt idx="0">
                  <c:v>Enero</c:v>
                </c:pt>
                <c:pt idx="1">
                  <c:v>Febrero</c:v>
                </c:pt>
                <c:pt idx="2">
                  <c:v>Marzo</c:v>
                </c:pt>
                <c:pt idx="3">
                  <c:v>Abril</c:v>
                </c:pt>
                <c:pt idx="4">
                  <c:v>Mayo</c:v>
                </c:pt>
                <c:pt idx="5">
                  <c:v>Junio</c:v>
                </c:pt>
              </c:strCache>
            </c:strRef>
          </c:cat>
          <c:val>
            <c:numRef>
              <c:f>CUADROS!$IF$49:$IF$54</c:f>
              <c:numCache>
                <c:formatCode>General</c:formatCode>
                <c:ptCount val="6"/>
                <c:pt idx="0" formatCode="0.0">
                  <c:v>9</c:v>
                </c:pt>
                <c:pt idx="1">
                  <c:v>7.4</c:v>
                </c:pt>
                <c:pt idx="2">
                  <c:v>7.7</c:v>
                </c:pt>
                <c:pt idx="3">
                  <c:v>11.7</c:v>
                </c:pt>
                <c:pt idx="4" formatCode="#,##0.0">
                  <c:v>11.1</c:v>
                </c:pt>
                <c:pt idx="5">
                  <c:v>9.1999999999999993</c:v>
                </c:pt>
              </c:numCache>
            </c:numRef>
          </c:val>
          <c:extLst>
            <c:ext xmlns:c16="http://schemas.microsoft.com/office/drawing/2014/chart" uri="{C3380CC4-5D6E-409C-BE32-E72D297353CC}">
              <c16:uniqueId val="{00000004-8ABA-4E38-943C-98E3879F4A67}"/>
            </c:ext>
          </c:extLst>
        </c:ser>
        <c:ser>
          <c:idx val="2"/>
          <c:order val="2"/>
          <c:tx>
            <c:strRef>
              <c:f>CUADROS!$IG$48</c:f>
              <c:strCache>
                <c:ptCount val="1"/>
                <c:pt idx="0">
                  <c:v>2021</c:v>
                </c:pt>
              </c:strCache>
            </c:strRef>
          </c:tx>
          <c:spPr>
            <a:solidFill>
              <a:schemeClr val="accent3"/>
            </a:solidFill>
            <a:ln>
              <a:noFill/>
            </a:ln>
            <a:effectLst/>
          </c:spPr>
          <c:invertIfNegative val="0"/>
          <c:dLbls>
            <c:dLbl>
              <c:idx val="0"/>
              <c:layout>
                <c:manualLayout>
                  <c:x val="1.5659954889465359E-2"/>
                  <c:y val="3.6330868364967887E-3"/>
                </c:manualLayout>
              </c:layout>
              <c:spPr>
                <a:solidFill>
                  <a:schemeClr val="lt1"/>
                </a:solid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520905176630319E-2"/>
                      <c:h val="6.563214280605896E-2"/>
                    </c:manualLayout>
                  </c15:layout>
                </c:ext>
                <c:ext xmlns:c16="http://schemas.microsoft.com/office/drawing/2014/chart" uri="{C3380CC4-5D6E-409C-BE32-E72D297353CC}">
                  <c16:uniqueId val="{00000005-8ABA-4E38-943C-98E3879F4A67}"/>
                </c:ext>
              </c:extLst>
            </c:dLbl>
            <c:dLbl>
              <c:idx val="2"/>
              <c:spPr>
                <a:solidFill>
                  <a:schemeClr val="bg1"/>
                </a:solidFill>
                <a:ln>
                  <a:noFill/>
                </a:ln>
                <a:effectLst/>
              </c:spPr>
              <c:txPr>
                <a:bodyPr rot="0" spcFirstLastPara="1" vertOverflow="clip" horzOverflow="clip" vert="horz" wrap="square" lIns="36576" tIns="18288" rIns="36576" bIns="18288"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5.0840162633924477E-2"/>
                      <c:h val="6.1269912700157553E-2"/>
                    </c:manualLayout>
                  </c15:layout>
                </c:ext>
                <c:ext xmlns:c16="http://schemas.microsoft.com/office/drawing/2014/chart" uri="{C3380CC4-5D6E-409C-BE32-E72D297353CC}">
                  <c16:uniqueId val="{00000006-8ABA-4E38-943C-98E3879F4A67}"/>
                </c:ext>
              </c:extLst>
            </c:dLbl>
            <c:spPr>
              <a:noFill/>
              <a:ln>
                <a:noFill/>
              </a:ln>
              <a:effectLst/>
            </c:spPr>
            <c:txPr>
              <a:bodyPr rot="0" spcFirstLastPara="1" vertOverflow="ellipsis" vert="horz" wrap="square" lIns="38100" tIns="19050" rIns="38100" bIns="19050" anchor="ctr" anchorCtr="0">
                <a:spAutoFit/>
              </a:bodyPr>
              <a:lstStyle/>
              <a:p>
                <a:pPr algn="ctr">
                  <a:defRPr lang="en-US" sz="800" b="0" i="0" u="none" strike="noStrike" kern="1200" baseline="0">
                    <a:solidFill>
                      <a:srgbClr val="27689D"/>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CUADROS!$ID$49:$ID$54</c:f>
              <c:strCache>
                <c:ptCount val="6"/>
                <c:pt idx="0">
                  <c:v>Enero</c:v>
                </c:pt>
                <c:pt idx="1">
                  <c:v>Febrero</c:v>
                </c:pt>
                <c:pt idx="2">
                  <c:v>Marzo</c:v>
                </c:pt>
                <c:pt idx="3">
                  <c:v>Abril</c:v>
                </c:pt>
                <c:pt idx="4">
                  <c:v>Mayo</c:v>
                </c:pt>
                <c:pt idx="5">
                  <c:v>Junio</c:v>
                </c:pt>
              </c:strCache>
            </c:strRef>
          </c:cat>
          <c:val>
            <c:numRef>
              <c:f>CUADROS!$IG$49:$IG$54</c:f>
              <c:numCache>
                <c:formatCode>General</c:formatCode>
                <c:ptCount val="6"/>
                <c:pt idx="0" formatCode="0.0">
                  <c:v>8.9</c:v>
                </c:pt>
                <c:pt idx="1">
                  <c:v>8.8000000000000007</c:v>
                </c:pt>
                <c:pt idx="2" formatCode="0.0">
                  <c:v>7.7</c:v>
                </c:pt>
                <c:pt idx="3" formatCode="0.0">
                  <c:v>9.1999999999999993</c:v>
                </c:pt>
                <c:pt idx="4" formatCode="0.0">
                  <c:v>10.3</c:v>
                </c:pt>
                <c:pt idx="5">
                  <c:v>6.7</c:v>
                </c:pt>
              </c:numCache>
            </c:numRef>
          </c:val>
          <c:extLst>
            <c:ext xmlns:c16="http://schemas.microsoft.com/office/drawing/2014/chart" uri="{C3380CC4-5D6E-409C-BE32-E72D297353CC}">
              <c16:uniqueId val="{00000007-8ABA-4E38-943C-98E3879F4A67}"/>
            </c:ext>
          </c:extLst>
        </c:ser>
        <c:dLbls>
          <c:dLblPos val="outEnd"/>
          <c:showLegendKey val="0"/>
          <c:showVal val="1"/>
          <c:showCatName val="0"/>
          <c:showSerName val="0"/>
          <c:showPercent val="0"/>
          <c:showBubbleSize val="0"/>
        </c:dLbls>
        <c:gapWidth val="136"/>
        <c:overlap val="-27"/>
        <c:axId val="199358464"/>
        <c:axId val="296564736"/>
      </c:barChart>
      <c:catAx>
        <c:axId val="19935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700" b="0" i="0" u="none" strike="noStrike" kern="1200" baseline="0">
                <a:solidFill>
                  <a:srgbClr val="27689D"/>
                </a:solidFill>
                <a:latin typeface="+mn-lt"/>
                <a:ea typeface="+mn-ea"/>
                <a:cs typeface="+mn-cs"/>
              </a:defRPr>
            </a:pPr>
            <a:endParaRPr lang="es-CO"/>
          </a:p>
        </c:txPr>
        <c:crossAx val="296564736"/>
        <c:crosses val="autoZero"/>
        <c:auto val="1"/>
        <c:lblAlgn val="ctr"/>
        <c:lblOffset val="100"/>
        <c:noMultiLvlLbl val="0"/>
      </c:catAx>
      <c:valAx>
        <c:axId val="296564736"/>
        <c:scaling>
          <c:orientation val="minMax"/>
        </c:scaling>
        <c:delete val="0"/>
        <c:axPos val="l"/>
        <c:title>
          <c:tx>
            <c:rich>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r>
                  <a:rPr lang="es-CO" dirty="0"/>
                  <a:t>Porcentaje (%)</a:t>
                </a:r>
              </a:p>
            </c:rich>
          </c:tx>
          <c:overlay val="0"/>
          <c:spPr>
            <a:noFill/>
            <a:ln>
              <a:noFill/>
            </a:ln>
            <a:effectLst/>
          </c:spPr>
          <c:txPr>
            <a:bodyPr rot="-54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crossAx val="199358464"/>
        <c:crosses val="autoZero"/>
        <c:crossBetween val="between"/>
      </c:valAx>
      <c:spPr>
        <a:noFill/>
        <a:ln>
          <a:noFill/>
        </a:ln>
        <a:effectLst/>
      </c:spPr>
    </c:plotArea>
    <c:legend>
      <c:legendPos val="b"/>
      <c:layout>
        <c:manualLayout>
          <c:xMode val="edge"/>
          <c:yMode val="edge"/>
          <c:x val="0.40287761741143657"/>
          <c:y val="0.94606468038848279"/>
          <c:w val="0.19424476517712683"/>
          <c:h val="5.3935319611517173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27689D"/>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sz="800">
          <a:solidFill>
            <a:srgbClr val="27689D"/>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9582538041666E-2"/>
          <c:y val="2.7708446057982651E-2"/>
          <c:w val="0.91240662276881013"/>
          <c:h val="0.6925089743365973"/>
        </c:manualLayout>
      </c:layout>
      <c:lineChart>
        <c:grouping val="standard"/>
        <c:varyColors val="0"/>
        <c:ser>
          <c:idx val="0"/>
          <c:order val="0"/>
          <c:tx>
            <c:strRef>
              <c:f>'TASA DE DESEMPLEO'!$D$250</c:f>
              <c:strCache>
                <c:ptCount val="1"/>
                <c:pt idx="0">
                  <c:v> TD Nacional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ysClr val="windowText" lastClr="000000"/>
                      </a:solidFill>
                      <a:latin typeface="+mn-lt"/>
                      <a:ea typeface="+mn-ea"/>
                      <a:cs typeface="+mn-cs"/>
                    </a:defRPr>
                  </a:pPr>
                  <a:endParaRPr lang="es-CO"/>
                </a:p>
              </c:txPr>
              <c:dLblPos val="b"/>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0-9D12-4C1A-A6B3-08203668E487}"/>
                </c:ext>
              </c:extLst>
            </c:dLbl>
            <c:dLbl>
              <c:idx val="20"/>
              <c:layout>
                <c:manualLayout>
                  <c:x val="0"/>
                  <c:y val="1.8472297371988404E-2"/>
                </c:manualLayout>
              </c:layout>
              <c:spPr>
                <a:solidFill>
                  <a:srgbClr val="0070C0"/>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1-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Abr 01 - Jun 01</c:v>
                </c:pt>
                <c:pt idx="1">
                  <c:v>Abr 02 - Jun 02</c:v>
                </c:pt>
                <c:pt idx="2">
                  <c:v>Abr 03 - Jun 03</c:v>
                </c:pt>
                <c:pt idx="3">
                  <c:v>Abr 04 - Jun 04</c:v>
                </c:pt>
                <c:pt idx="4">
                  <c:v>Abr 05 - Jun 05</c:v>
                </c:pt>
                <c:pt idx="5">
                  <c:v>Abr 06 - Jun 06</c:v>
                </c:pt>
                <c:pt idx="6">
                  <c:v>Abr 07 - Jun 07</c:v>
                </c:pt>
                <c:pt idx="7">
                  <c:v>Abr 08 - Jun 08</c:v>
                </c:pt>
                <c:pt idx="8">
                  <c:v>Abr 09 - Jun 09</c:v>
                </c:pt>
                <c:pt idx="9">
                  <c:v>Abr 10 - Jun 10</c:v>
                </c:pt>
                <c:pt idx="10">
                  <c:v>Abr 11 - Jun 11</c:v>
                </c:pt>
                <c:pt idx="11">
                  <c:v>Abr 12 - Jun 12</c:v>
                </c:pt>
                <c:pt idx="12">
                  <c:v>Abr 13 - Jun 13</c:v>
                </c:pt>
                <c:pt idx="13">
                  <c:v>Abr 14 - Jun 14</c:v>
                </c:pt>
                <c:pt idx="14">
                  <c:v>Abr 15 - Jun 15</c:v>
                </c:pt>
                <c:pt idx="15">
                  <c:v>Abr 16 - Jun 16</c:v>
                </c:pt>
                <c:pt idx="16">
                  <c:v>Abr 17 - Jun 17</c:v>
                </c:pt>
                <c:pt idx="17">
                  <c:v>Abr 18 - Jun 18</c:v>
                </c:pt>
                <c:pt idx="18">
                  <c:v>Abr 19 - Jun 19</c:v>
                </c:pt>
                <c:pt idx="19">
                  <c:v>Abr 20 - Jun 20</c:v>
                </c:pt>
                <c:pt idx="20">
                  <c:v>Abr 21 - Jun 21</c:v>
                </c:pt>
              </c:strCache>
            </c:strRef>
          </c:cat>
          <c:val>
            <c:numRef>
              <c:f>'TASA DE DESEMPLEO'!$D$251:$D$271</c:f>
              <c:numCache>
                <c:formatCode>_-* #,##0.0_-;\-* #,##0.0_-;_-* "-"??_-;_-@_-</c:formatCode>
                <c:ptCount val="21"/>
                <c:pt idx="0">
                  <c:v>14.686839347717045</c:v>
                </c:pt>
                <c:pt idx="1">
                  <c:v>15.656004459490738</c:v>
                </c:pt>
                <c:pt idx="2">
                  <c:v>13.939199716104806</c:v>
                </c:pt>
                <c:pt idx="3">
                  <c:v>14.143143379318687</c:v>
                </c:pt>
                <c:pt idx="4">
                  <c:v>11.965128750184373</c:v>
                </c:pt>
                <c:pt idx="5">
                  <c:v>11.493390376823958</c:v>
                </c:pt>
                <c:pt idx="6">
                  <c:v>11.197588911303878</c:v>
                </c:pt>
                <c:pt idx="7">
                  <c:v>11.045439445437529</c:v>
                </c:pt>
                <c:pt idx="8">
                  <c:v>11.714820429051571</c:v>
                </c:pt>
                <c:pt idx="9">
                  <c:v>11.971798750164551</c:v>
                </c:pt>
                <c:pt idx="10">
                  <c:v>11.113508803560546</c:v>
                </c:pt>
                <c:pt idx="11">
                  <c:v>10.531394869873155</c:v>
                </c:pt>
                <c:pt idx="12">
                  <c:v>9.608231798834451</c:v>
                </c:pt>
                <c:pt idx="13">
                  <c:v>8.9863861347574083</c:v>
                </c:pt>
                <c:pt idx="14">
                  <c:v>8.8974905860806981</c:v>
                </c:pt>
                <c:pt idx="15">
                  <c:v>8.9156771513476141</c:v>
                </c:pt>
                <c:pt idx="16">
                  <c:v>9.0113653985465785</c:v>
                </c:pt>
                <c:pt idx="17">
                  <c:v>9.4248042906547678</c:v>
                </c:pt>
                <c:pt idx="18">
                  <c:v>10.100121963814257</c:v>
                </c:pt>
                <c:pt idx="19">
                  <c:v>20.337721385373506</c:v>
                </c:pt>
                <c:pt idx="20">
                  <c:v>15.030176534996805</c:v>
                </c:pt>
              </c:numCache>
            </c:numRef>
          </c:val>
          <c:smooth val="1"/>
          <c:extLst>
            <c:ext xmlns:c16="http://schemas.microsoft.com/office/drawing/2014/chart" uri="{C3380CC4-5D6E-409C-BE32-E72D297353CC}">
              <c16:uniqueId val="{00000002-9D12-4C1A-A6B3-08203668E487}"/>
            </c:ext>
          </c:extLst>
        </c:ser>
        <c:ser>
          <c:idx val="1"/>
          <c:order val="1"/>
          <c:tx>
            <c:strRef>
              <c:f>'TASA DE DESEMPLEO'!$E$250</c:f>
              <c:strCache>
                <c:ptCount val="1"/>
                <c:pt idx="0">
                  <c:v> TD Cabeceras </c:v>
                </c:pt>
              </c:strCache>
            </c:strRef>
          </c:tx>
          <c:spPr>
            <a:ln w="28575" cap="rnd">
              <a:solidFill>
                <a:schemeClr val="accent2"/>
              </a:solidFill>
              <a:round/>
            </a:ln>
            <a:effectLst/>
          </c:spPr>
          <c:marker>
            <c:symbol val="diamond"/>
            <c:size val="5"/>
            <c:spPr>
              <a:solidFill>
                <a:schemeClr val="accent2"/>
              </a:solidFill>
              <a:ln w="9525">
                <a:solidFill>
                  <a:schemeClr val="accent2"/>
                </a:solidFill>
              </a:ln>
              <a:effectLst/>
            </c:spPr>
          </c:marker>
          <c:dLbls>
            <c:dLbl>
              <c:idx val="18"/>
              <c:spPr>
                <a:noFill/>
                <a:ln>
                  <a:noFill/>
                </a:ln>
                <a:effectLst/>
              </c:spPr>
              <c:txPr>
                <a:bodyPr rot="0" spcFirstLastPara="1" vertOverflow="ellipsis" vert="horz" wrap="square" lIns="38100" tIns="19050" rIns="38100" bIns="19050" anchor="ctr" anchorCtr="0">
                  <a:spAutoFit/>
                </a:bodyPr>
                <a:lstStyle/>
                <a:p>
                  <a:pPr algn="ctr">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6="http://schemas.microsoft.com/office/drawing/2014/chart" uri="{C3380CC4-5D6E-409C-BE32-E72D297353CC}">
                  <c16:uniqueId val="{00000003-9D12-4C1A-A6B3-08203668E487}"/>
                </c:ext>
              </c:extLst>
            </c:dLbl>
            <c:dLbl>
              <c:idx val="19"/>
              <c:spPr>
                <a:noFill/>
                <a:ln>
                  <a:noFill/>
                </a:ln>
                <a:effectLst/>
              </c:spPr>
              <c:txPr>
                <a:bodyPr rot="0" spcFirstLastPara="1" vertOverflow="clip" horzOverflow="clip" vert="horz" wrap="square" lIns="36576" tIns="18288" rIns="36576" bIns="18288" anchor="ctr" anchorCtr="0">
                  <a:spAutoFit/>
                </a:bodyPr>
                <a:lstStyle/>
                <a:p>
                  <a:pPr algn="ctr">
                    <a:defRPr lang="en-US" sz="700" b="1" i="0" u="none" strike="noStrike" kern="1200" baseline="0">
                      <a:solidFill>
                        <a:sysClr val="windowText" lastClr="000000"/>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4-9D12-4C1A-A6B3-08203668E487}"/>
                </c:ext>
              </c:extLst>
            </c:dLbl>
            <c:dLbl>
              <c:idx val="20"/>
              <c:spPr>
                <a:solidFill>
                  <a:schemeClr val="accent2"/>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ext>
                <c:ext xmlns:c16="http://schemas.microsoft.com/office/drawing/2014/chart" uri="{C3380CC4-5D6E-409C-BE32-E72D297353CC}">
                  <c16:uniqueId val="{00000005-9D12-4C1A-A6B3-08203668E487}"/>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Abr 01 - Jun 01</c:v>
                </c:pt>
                <c:pt idx="1">
                  <c:v>Abr 02 - Jun 02</c:v>
                </c:pt>
                <c:pt idx="2">
                  <c:v>Abr 03 - Jun 03</c:v>
                </c:pt>
                <c:pt idx="3">
                  <c:v>Abr 04 - Jun 04</c:v>
                </c:pt>
                <c:pt idx="4">
                  <c:v>Abr 05 - Jun 05</c:v>
                </c:pt>
                <c:pt idx="5">
                  <c:v>Abr 06 - Jun 06</c:v>
                </c:pt>
                <c:pt idx="6">
                  <c:v>Abr 07 - Jun 07</c:v>
                </c:pt>
                <c:pt idx="7">
                  <c:v>Abr 08 - Jun 08</c:v>
                </c:pt>
                <c:pt idx="8">
                  <c:v>Abr 09 - Jun 09</c:v>
                </c:pt>
                <c:pt idx="9">
                  <c:v>Abr 10 - Jun 10</c:v>
                </c:pt>
                <c:pt idx="10">
                  <c:v>Abr 11 - Jun 11</c:v>
                </c:pt>
                <c:pt idx="11">
                  <c:v>Abr 12 - Jun 12</c:v>
                </c:pt>
                <c:pt idx="12">
                  <c:v>Abr 13 - Jun 13</c:v>
                </c:pt>
                <c:pt idx="13">
                  <c:v>Abr 14 - Jun 14</c:v>
                </c:pt>
                <c:pt idx="14">
                  <c:v>Abr 15 - Jun 15</c:v>
                </c:pt>
                <c:pt idx="15">
                  <c:v>Abr 16 - Jun 16</c:v>
                </c:pt>
                <c:pt idx="16">
                  <c:v>Abr 17 - Jun 17</c:v>
                </c:pt>
                <c:pt idx="17">
                  <c:v>Abr 18 - Jun 18</c:v>
                </c:pt>
                <c:pt idx="18">
                  <c:v>Abr 19 - Jun 19</c:v>
                </c:pt>
                <c:pt idx="19">
                  <c:v>Abr 20 - Jun 20</c:v>
                </c:pt>
                <c:pt idx="20">
                  <c:v>Abr 21 - Jun 21</c:v>
                </c:pt>
              </c:strCache>
            </c:strRef>
          </c:cat>
          <c:val>
            <c:numRef>
              <c:f>'TASA DE DESEMPLEO'!$E$251:$E$271</c:f>
              <c:numCache>
                <c:formatCode>_-* #,##0.0_-;\-* #,##0.0_-;_-* "-"??_-;_-@_-</c:formatCode>
                <c:ptCount val="21"/>
                <c:pt idx="0">
                  <c:v>17.277967341771394</c:v>
                </c:pt>
                <c:pt idx="1">
                  <c:v>17.318953542678557</c:v>
                </c:pt>
                <c:pt idx="2">
                  <c:v>15.44144003446679</c:v>
                </c:pt>
                <c:pt idx="3">
                  <c:v>15.351317564351492</c:v>
                </c:pt>
                <c:pt idx="4">
                  <c:v>13.514900835723632</c:v>
                </c:pt>
                <c:pt idx="5">
                  <c:v>13.020258428463455</c:v>
                </c:pt>
                <c:pt idx="6">
                  <c:v>12.166941311376949</c:v>
                </c:pt>
                <c:pt idx="7">
                  <c:v>11.98569804629447</c:v>
                </c:pt>
                <c:pt idx="8">
                  <c:v>12.886867791641206</c:v>
                </c:pt>
                <c:pt idx="9">
                  <c:v>13.006966148551818</c:v>
                </c:pt>
                <c:pt idx="10">
                  <c:v>11.902808551536221</c:v>
                </c:pt>
                <c:pt idx="11">
                  <c:v>11.665936141232294</c:v>
                </c:pt>
                <c:pt idx="12">
                  <c:v>10.638696081465431</c:v>
                </c:pt>
                <c:pt idx="13">
                  <c:v>10.006738850338907</c:v>
                </c:pt>
                <c:pt idx="14">
                  <c:v>9.924788151389798</c:v>
                </c:pt>
                <c:pt idx="15">
                  <c:v>9.9235901250485501</c:v>
                </c:pt>
                <c:pt idx="16">
                  <c:v>10.248836759168814</c:v>
                </c:pt>
                <c:pt idx="17">
                  <c:v>10.656322575206879</c:v>
                </c:pt>
                <c:pt idx="18">
                  <c:v>11.193363234711033</c:v>
                </c:pt>
                <c:pt idx="19">
                  <c:v>22.860090791606332</c:v>
                </c:pt>
                <c:pt idx="20">
                  <c:v>16.588473718503664</c:v>
                </c:pt>
              </c:numCache>
            </c:numRef>
          </c:val>
          <c:smooth val="1"/>
          <c:extLst>
            <c:ext xmlns:c16="http://schemas.microsoft.com/office/drawing/2014/chart" uri="{C3380CC4-5D6E-409C-BE32-E72D297353CC}">
              <c16:uniqueId val="{00000006-9D12-4C1A-A6B3-08203668E487}"/>
            </c:ext>
          </c:extLst>
        </c:ser>
        <c:ser>
          <c:idx val="2"/>
          <c:order val="2"/>
          <c:tx>
            <c:strRef>
              <c:f>'TASA DE DESEMPLEO'!$F$250</c:f>
              <c:strCache>
                <c:ptCount val="1"/>
                <c:pt idx="0">
                  <c:v> TD Rural </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19"/>
              <c:spPr>
                <a:noFill/>
                <a:ln>
                  <a:noFill/>
                </a:ln>
                <a:effectLst/>
              </c:spPr>
              <c:txPr>
                <a:bodyPr rot="0" spcFirstLastPara="1" vertOverflow="clip" horzOverflow="clip" vert="horz" wrap="square" lIns="36576" tIns="18288" rIns="36576" bIns="18288"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2.9959994530874893E-2"/>
                      <c:h val="6.5334479488477343E-2"/>
                    </c:manualLayout>
                  </c15:layout>
                </c:ext>
                <c:ext xmlns:c16="http://schemas.microsoft.com/office/drawing/2014/chart" uri="{C3380CC4-5D6E-409C-BE32-E72D297353CC}">
                  <c16:uniqueId val="{00000007-9D12-4C1A-A6B3-08203668E487}"/>
                </c:ext>
              </c:extLst>
            </c:dLbl>
            <c:dLbl>
              <c:idx val="20"/>
              <c:spPr>
                <a:solidFill>
                  <a:schemeClr val="bg1">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chemeClr val="bg1"/>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oundRect">
                      <a:avLst/>
                    </a:prstGeom>
                    <a:noFill/>
                    <a:ln>
                      <a:noFill/>
                    </a:ln>
                  </c15:spPr>
                  <c15:layout>
                    <c:manualLayout>
                      <c:w val="3.3346769844031579E-2"/>
                      <c:h val="5.3019614573818395E-2"/>
                    </c:manualLayout>
                  </c15:layout>
                </c:ext>
                <c:ext xmlns:c16="http://schemas.microsoft.com/office/drawing/2014/chart" uri="{C3380CC4-5D6E-409C-BE32-E72D297353CC}">
                  <c16:uniqueId val="{00000008-9D12-4C1A-A6B3-08203668E487}"/>
                </c:ext>
              </c:extLst>
            </c:dLbl>
            <c:spPr>
              <a:noFill/>
              <a:ln>
                <a:noFill/>
              </a:ln>
              <a:effectLst/>
            </c:spPr>
            <c:txPr>
              <a:bodyPr rot="0" spcFirstLastPara="1" vertOverflow="ellipsis" vert="horz" wrap="square" lIns="38100" tIns="19050" rIns="38100" bIns="19050" anchor="ctr" anchorCtr="0">
                <a:spAutoFit/>
              </a:bodyPr>
              <a:lstStyle/>
              <a:p>
                <a:pPr algn="ctr" rtl="0">
                  <a:defRPr lang="en-US" sz="700" b="1" i="0" u="none" strike="noStrike" kern="1200" baseline="0">
                    <a:solidFill>
                      <a:schemeClr val="tx1">
                        <a:lumMod val="75000"/>
                        <a:lumOff val="25000"/>
                      </a:schemeClr>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'TASA DE DESEMPLEO'!$C$251:$C$271</c:f>
              <c:strCache>
                <c:ptCount val="21"/>
                <c:pt idx="0">
                  <c:v>Abr 01 - Jun 01</c:v>
                </c:pt>
                <c:pt idx="1">
                  <c:v>Abr 02 - Jun 02</c:v>
                </c:pt>
                <c:pt idx="2">
                  <c:v>Abr 03 - Jun 03</c:v>
                </c:pt>
                <c:pt idx="3">
                  <c:v>Abr 04 - Jun 04</c:v>
                </c:pt>
                <c:pt idx="4">
                  <c:v>Abr 05 - Jun 05</c:v>
                </c:pt>
                <c:pt idx="5">
                  <c:v>Abr 06 - Jun 06</c:v>
                </c:pt>
                <c:pt idx="6">
                  <c:v>Abr 07 - Jun 07</c:v>
                </c:pt>
                <c:pt idx="7">
                  <c:v>Abr 08 - Jun 08</c:v>
                </c:pt>
                <c:pt idx="8">
                  <c:v>Abr 09 - Jun 09</c:v>
                </c:pt>
                <c:pt idx="9">
                  <c:v>Abr 10 - Jun 10</c:v>
                </c:pt>
                <c:pt idx="10">
                  <c:v>Abr 11 - Jun 11</c:v>
                </c:pt>
                <c:pt idx="11">
                  <c:v>Abr 12 - Jun 12</c:v>
                </c:pt>
                <c:pt idx="12">
                  <c:v>Abr 13 - Jun 13</c:v>
                </c:pt>
                <c:pt idx="13">
                  <c:v>Abr 14 - Jun 14</c:v>
                </c:pt>
                <c:pt idx="14">
                  <c:v>Abr 15 - Jun 15</c:v>
                </c:pt>
                <c:pt idx="15">
                  <c:v>Abr 16 - Jun 16</c:v>
                </c:pt>
                <c:pt idx="16">
                  <c:v>Abr 17 - Jun 17</c:v>
                </c:pt>
                <c:pt idx="17">
                  <c:v>Abr 18 - Jun 18</c:v>
                </c:pt>
                <c:pt idx="18">
                  <c:v>Abr 19 - Jun 19</c:v>
                </c:pt>
                <c:pt idx="19">
                  <c:v>Abr 20 - Jun 20</c:v>
                </c:pt>
                <c:pt idx="20">
                  <c:v>Abr 21 - Jun 21</c:v>
                </c:pt>
              </c:strCache>
            </c:strRef>
          </c:cat>
          <c:val>
            <c:numRef>
              <c:f>'TASA DE DESEMPLEO'!$F$251:$F$271</c:f>
              <c:numCache>
                <c:formatCode>_-* #,##0.0_-;\-* #,##0.0_-;_-* "-"??_-;_-@_-</c:formatCode>
                <c:ptCount val="21"/>
                <c:pt idx="0">
                  <c:v>6.6376898305383003</c:v>
                </c:pt>
                <c:pt idx="1">
                  <c:v>10.507285580584695</c:v>
                </c:pt>
                <c:pt idx="2">
                  <c:v>9.2448533981281109</c:v>
                </c:pt>
                <c:pt idx="3">
                  <c:v>10.387445521010088</c:v>
                </c:pt>
                <c:pt idx="4">
                  <c:v>6.981729018846619</c:v>
                </c:pt>
                <c:pt idx="5">
                  <c:v>6.5506341204969054</c:v>
                </c:pt>
                <c:pt idx="6">
                  <c:v>7.735454142296752</c:v>
                </c:pt>
                <c:pt idx="7">
                  <c:v>7.5499023270538421</c:v>
                </c:pt>
                <c:pt idx="8">
                  <c:v>7.4917282999830777</c:v>
                </c:pt>
                <c:pt idx="9">
                  <c:v>8.3042303175197993</c:v>
                </c:pt>
                <c:pt idx="10">
                  <c:v>8.2208502028830832</c:v>
                </c:pt>
                <c:pt idx="11">
                  <c:v>6.4035329726896864</c:v>
                </c:pt>
                <c:pt idx="12">
                  <c:v>5.73633426886121</c:v>
                </c:pt>
                <c:pt idx="13">
                  <c:v>5.0872922004490597</c:v>
                </c:pt>
                <c:pt idx="14">
                  <c:v>5.0353721478709197</c:v>
                </c:pt>
                <c:pt idx="15">
                  <c:v>5.1758688945391169</c:v>
                </c:pt>
                <c:pt idx="16">
                  <c:v>4.4102789277772176</c:v>
                </c:pt>
                <c:pt idx="17">
                  <c:v>4.7888596996083823</c:v>
                </c:pt>
                <c:pt idx="18">
                  <c:v>5.8828468357496133</c:v>
                </c:pt>
                <c:pt idx="19">
                  <c:v>10.637675888222937</c:v>
                </c:pt>
                <c:pt idx="20">
                  <c:v>8.7763509463692913</c:v>
                </c:pt>
              </c:numCache>
            </c:numRef>
          </c:val>
          <c:smooth val="1"/>
          <c:extLst>
            <c:ext xmlns:c16="http://schemas.microsoft.com/office/drawing/2014/chart" uri="{C3380CC4-5D6E-409C-BE32-E72D297353CC}">
              <c16:uniqueId val="{00000009-9D12-4C1A-A6B3-08203668E487}"/>
            </c:ext>
          </c:extLst>
        </c:ser>
        <c:dLbls>
          <c:showLegendKey val="0"/>
          <c:showVal val="0"/>
          <c:showCatName val="0"/>
          <c:showSerName val="0"/>
          <c:showPercent val="0"/>
          <c:showBubbleSize val="0"/>
        </c:dLbls>
        <c:marker val="1"/>
        <c:smooth val="0"/>
        <c:axId val="-97250928"/>
        <c:axId val="-97252016"/>
      </c:lineChart>
      <c:catAx>
        <c:axId val="-972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2016"/>
        <c:crosses val="autoZero"/>
        <c:auto val="1"/>
        <c:lblAlgn val="ctr"/>
        <c:lblOffset val="100"/>
        <c:noMultiLvlLbl val="0"/>
      </c:catAx>
      <c:valAx>
        <c:axId val="-97252016"/>
        <c:scaling>
          <c:orientation val="minMax"/>
          <c:min val="3"/>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Tasa de desempleo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9725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tx>
            <c:strRef>
              <c:f>'OCUPADOS NACIONAL'!$C$4</c:f>
              <c:strCache>
                <c:ptCount val="1"/>
                <c:pt idx="0">
                  <c:v>Ocupados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BFD1-497D-8452-4A236B96147C}"/>
              </c:ext>
            </c:extLst>
          </c:dPt>
          <c:dPt>
            <c:idx val="14"/>
            <c:invertIfNegative val="0"/>
            <c:bubble3D val="0"/>
            <c:spPr>
              <a:solidFill>
                <a:srgbClr val="0070C0"/>
              </a:solidFill>
              <a:ln>
                <a:noFill/>
              </a:ln>
              <a:effectLst/>
            </c:spPr>
            <c:extLst>
              <c:ext xmlns:c16="http://schemas.microsoft.com/office/drawing/2014/chart" uri="{C3380CC4-5D6E-409C-BE32-E72D297353CC}">
                <c16:uniqueId val="{00000003-BFD1-497D-8452-4A236B96147C}"/>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NACIONAL'!$B$5:$B$20</c:f>
              <c:strCache>
                <c:ptCount val="16"/>
                <c:pt idx="0">
                  <c:v>Ocupados Total Nacional</c:v>
                </c:pt>
                <c:pt idx="1">
                  <c:v>No informa</c:v>
                </c:pt>
                <c:pt idx="2">
                  <c:v>Explotación de minas y canteras</c:v>
                </c:pt>
                <c:pt idx="3">
                  <c:v>Suministro de electricidad gas, agua y gestión de desechos</c:v>
                </c:pt>
                <c:pt idx="4">
                  <c:v>Actividades financieras y de seguros</c:v>
                </c:pt>
                <c:pt idx="5">
                  <c:v>Actividades inmobiliarias</c:v>
                </c:pt>
                <c:pt idx="6">
                  <c:v>Información y comunicaciones</c:v>
                </c:pt>
                <c:pt idx="7">
                  <c:v>Actividades profesionales, científicas, técnicas y servicios administrativos</c:v>
                </c:pt>
                <c:pt idx="8">
                  <c:v>Alojamiento y servicios de comida</c:v>
                </c:pt>
                <c:pt idx="9">
                  <c:v>Construcción</c:v>
                </c:pt>
                <c:pt idx="10">
                  <c:v>Transporte y almacenamiento</c:v>
                </c:pt>
                <c:pt idx="11">
                  <c:v>Actividades artísticas, entretenimiento, recreación y otras actividades de servicios</c:v>
                </c:pt>
                <c:pt idx="12">
                  <c:v>Industrias manufactureras</c:v>
                </c:pt>
                <c:pt idx="13">
                  <c:v>Administración pública y defensa, educación y atención de la salud humana</c:v>
                </c:pt>
                <c:pt idx="14">
                  <c:v>Agricultura, ganadería, caza, silvicultura y pesca</c:v>
                </c:pt>
                <c:pt idx="15">
                  <c:v>Comercio y reparación de vehículos</c:v>
                </c:pt>
              </c:strCache>
            </c:strRef>
          </c:cat>
          <c:val>
            <c:numRef>
              <c:f>'OCUPADOS NACIONAL'!$C$5:$C$20</c:f>
              <c:numCache>
                <c:formatCode>#,##0</c:formatCode>
                <c:ptCount val="16"/>
                <c:pt idx="0">
                  <c:v>20520.259699999999</c:v>
                </c:pt>
                <c:pt idx="1">
                  <c:v>1.3413333333333333</c:v>
                </c:pt>
                <c:pt idx="2">
                  <c:v>264.06029999999998</c:v>
                </c:pt>
                <c:pt idx="3">
                  <c:v>269.74426666666665</c:v>
                </c:pt>
                <c:pt idx="4">
                  <c:v>286.6173</c:v>
                </c:pt>
                <c:pt idx="5">
                  <c:v>286.97916666666669</c:v>
                </c:pt>
                <c:pt idx="6">
                  <c:v>313.92169999999999</c:v>
                </c:pt>
                <c:pt idx="7">
                  <c:v>1295.8601666666666</c:v>
                </c:pt>
                <c:pt idx="8">
                  <c:v>1450.9973</c:v>
                </c:pt>
                <c:pt idx="9">
                  <c:v>1456.8522</c:v>
                </c:pt>
                <c:pt idx="10">
                  <c:v>1529.3818333333331</c:v>
                </c:pt>
                <c:pt idx="11">
                  <c:v>1618.6404333333332</c:v>
                </c:pt>
                <c:pt idx="12">
                  <c:v>2179.7416333333331</c:v>
                </c:pt>
                <c:pt idx="13">
                  <c:v>2357.4675000000002</c:v>
                </c:pt>
                <c:pt idx="14">
                  <c:v>3174.6594333333337</c:v>
                </c:pt>
                <c:pt idx="15">
                  <c:v>4033.9951333333333</c:v>
                </c:pt>
              </c:numCache>
            </c:numRef>
          </c:val>
          <c:extLst>
            <c:ext xmlns:c16="http://schemas.microsoft.com/office/drawing/2014/chart" uri="{C3380CC4-5D6E-409C-BE32-E72D297353CC}">
              <c16:uniqueId val="{00000004-BFD1-497D-8452-4A236B96147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NACIONAL'!$C$4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5A94-43CB-B14F-2685EA2A012C}"/>
              </c:ext>
            </c:extLst>
          </c:dPt>
          <c:dPt>
            <c:idx val="11"/>
            <c:invertIfNegative val="0"/>
            <c:bubble3D val="0"/>
            <c:spPr>
              <a:solidFill>
                <a:srgbClr val="0070C0"/>
              </a:solidFill>
              <a:ln>
                <a:noFill/>
              </a:ln>
              <a:effectLst/>
            </c:spPr>
            <c:extLst>
              <c:ext xmlns:c16="http://schemas.microsoft.com/office/drawing/2014/chart" uri="{C3380CC4-5D6E-409C-BE32-E72D297353CC}">
                <c16:uniqueId val="{00000003-5A94-43CB-B14F-2685EA2A012C}"/>
              </c:ext>
            </c:extLst>
          </c:dPt>
          <c:dPt>
            <c:idx val="12"/>
            <c:invertIfNegative val="0"/>
            <c:bubble3D val="0"/>
            <c:spPr>
              <a:solidFill>
                <a:srgbClr val="0070C0"/>
              </a:solidFill>
              <a:ln>
                <a:noFill/>
              </a:ln>
              <a:effectLst/>
            </c:spPr>
            <c:extLst>
              <c:ext xmlns:c16="http://schemas.microsoft.com/office/drawing/2014/chart" uri="{C3380CC4-5D6E-409C-BE32-E72D297353CC}">
                <c16:uniqueId val="{00000005-5A94-43CB-B14F-2685EA2A012C}"/>
              </c:ext>
            </c:extLst>
          </c:dPt>
          <c:dPt>
            <c:idx val="13"/>
            <c:invertIfNegative val="0"/>
            <c:bubble3D val="0"/>
            <c:spPr>
              <a:solidFill>
                <a:srgbClr val="0070C0"/>
              </a:solidFill>
              <a:ln>
                <a:noFill/>
              </a:ln>
              <a:effectLst/>
            </c:spPr>
            <c:extLst>
              <c:ext xmlns:c16="http://schemas.microsoft.com/office/drawing/2014/chart" uri="{C3380CC4-5D6E-409C-BE32-E72D297353CC}">
                <c16:uniqueId val="{00000007-5A94-43CB-B14F-2685EA2A012C}"/>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NACIONAL'!$B$5:$B$20</c:f>
              <c:strCache>
                <c:ptCount val="16"/>
                <c:pt idx="0">
                  <c:v>Ocupados Total Nacional</c:v>
                </c:pt>
                <c:pt idx="1">
                  <c:v>No informa</c:v>
                </c:pt>
                <c:pt idx="2">
                  <c:v>Actividades financieras y de seguros</c:v>
                </c:pt>
                <c:pt idx="3">
                  <c:v>Explotación de minas y canteras</c:v>
                </c:pt>
                <c:pt idx="4">
                  <c:v>Información y comunicaciones</c:v>
                </c:pt>
                <c:pt idx="5">
                  <c:v>Suministro de electricidad gas, agua y gestión de desechos</c:v>
                </c:pt>
                <c:pt idx="6">
                  <c:v>Actividades inmobiliarias</c:v>
                </c:pt>
                <c:pt idx="7">
                  <c:v>Actividades profesionales, científicas, técnicas y servicios administrativos</c:v>
                </c:pt>
                <c:pt idx="8">
                  <c:v>Agricultura, ganadería, caza, silvicultura y pesca</c:v>
                </c:pt>
                <c:pt idx="9">
                  <c:v>Actividades artísticas, entretenimiento, recreación y otras actividades de servicios</c:v>
                </c:pt>
                <c:pt idx="10">
                  <c:v>Transporte y almacenamiento</c:v>
                </c:pt>
                <c:pt idx="11">
                  <c:v>Administración pública y defensa, educación y atención de la salud humana</c:v>
                </c:pt>
                <c:pt idx="12">
                  <c:v>Alojamiento y servicios de comida</c:v>
                </c:pt>
                <c:pt idx="13">
                  <c:v>Industrias manufactureras</c:v>
                </c:pt>
                <c:pt idx="14">
                  <c:v>Construcción</c:v>
                </c:pt>
                <c:pt idx="15">
                  <c:v>Comercio y reparación de vehículos</c:v>
                </c:pt>
              </c:strCache>
            </c:strRef>
          </c:cat>
          <c:val>
            <c:numRef>
              <c:f>'BALANCE NACIONAL'!$C$5:$C$20</c:f>
              <c:numCache>
                <c:formatCode>#,##0</c:formatCode>
                <c:ptCount val="16"/>
                <c:pt idx="0">
                  <c:v>3143.0471666666635</c:v>
                </c:pt>
                <c:pt idx="1">
                  <c:v>-13.169533333333332</c:v>
                </c:pt>
                <c:pt idx="2">
                  <c:v>2.3478666666666754</c:v>
                </c:pt>
                <c:pt idx="3">
                  <c:v>22.11463333333333</c:v>
                </c:pt>
                <c:pt idx="4">
                  <c:v>37.201033333333328</c:v>
                </c:pt>
                <c:pt idx="5">
                  <c:v>51.436766666666642</c:v>
                </c:pt>
                <c:pt idx="6">
                  <c:v>107.09650000000005</c:v>
                </c:pt>
                <c:pt idx="7">
                  <c:v>117.28173333333325</c:v>
                </c:pt>
                <c:pt idx="8">
                  <c:v>166.31403333333401</c:v>
                </c:pt>
                <c:pt idx="9">
                  <c:v>284.94563333333326</c:v>
                </c:pt>
                <c:pt idx="10">
                  <c:v>293.29983333333303</c:v>
                </c:pt>
                <c:pt idx="11">
                  <c:v>312.9550333333334</c:v>
                </c:pt>
                <c:pt idx="12">
                  <c:v>324.13499999999999</c:v>
                </c:pt>
                <c:pt idx="13">
                  <c:v>363.73689999999988</c:v>
                </c:pt>
                <c:pt idx="14">
                  <c:v>391.49783333333335</c:v>
                </c:pt>
                <c:pt idx="15">
                  <c:v>681.85390000000007</c:v>
                </c:pt>
              </c:numCache>
            </c:numRef>
          </c:val>
          <c:extLst>
            <c:ext xmlns:c16="http://schemas.microsoft.com/office/drawing/2014/chart" uri="{C3380CC4-5D6E-409C-BE32-E72D297353CC}">
              <c16:uniqueId val="{00000008-5A94-43CB-B14F-2685EA2A012C}"/>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63934713695906"/>
          <c:y val="3.470932400593852E-2"/>
          <c:w val="0.46886963088241562"/>
          <c:h val="0.93651626131566579"/>
        </c:manualLayout>
      </c:layout>
      <c:barChart>
        <c:barDir val="bar"/>
        <c:grouping val="clustered"/>
        <c:varyColors val="0"/>
        <c:ser>
          <c:idx val="0"/>
          <c:order val="0"/>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4F8C-4D09-B375-6130CD85CE2E}"/>
              </c:ext>
            </c:extLst>
          </c:dPt>
          <c:dPt>
            <c:idx val="2"/>
            <c:invertIfNegative val="0"/>
            <c:bubble3D val="0"/>
            <c:spPr>
              <a:solidFill>
                <a:srgbClr val="0070C0"/>
              </a:solidFill>
              <a:ln>
                <a:noFill/>
              </a:ln>
              <a:effectLst/>
            </c:spPr>
            <c:extLst>
              <c:ext xmlns:c16="http://schemas.microsoft.com/office/drawing/2014/chart" uri="{C3380CC4-5D6E-409C-BE32-E72D297353CC}">
                <c16:uniqueId val="{00000003-4F8C-4D09-B375-6130CD85CE2E}"/>
              </c:ext>
            </c:extLst>
          </c:dPt>
          <c:dPt>
            <c:idx val="12"/>
            <c:invertIfNegative val="0"/>
            <c:bubble3D val="0"/>
            <c:spPr>
              <a:solidFill>
                <a:srgbClr val="0070C0"/>
              </a:solidFill>
              <a:ln>
                <a:noFill/>
              </a:ln>
              <a:effectLst/>
            </c:spPr>
            <c:extLst>
              <c:ext xmlns:c16="http://schemas.microsoft.com/office/drawing/2014/chart" uri="{C3380CC4-5D6E-409C-BE32-E72D297353CC}">
                <c16:uniqueId val="{00000005-4F8C-4D09-B375-6130CD85CE2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'OCUPADOS RURAL'!$B$5:$B$20</c:f>
              <c:strCache>
                <c:ptCount val="16"/>
                <c:pt idx="0">
                  <c:v>Ocupados Centros poblados y rural disperso</c:v>
                </c:pt>
                <c:pt idx="1">
                  <c:v>No informa</c:v>
                </c:pt>
                <c:pt idx="2">
                  <c:v>Actividades financieras y de seguros</c:v>
                </c:pt>
                <c:pt idx="3">
                  <c:v>Actividades inmobiliarias</c:v>
                </c:pt>
                <c:pt idx="4">
                  <c:v>Información y comunicaciones</c:v>
                </c:pt>
                <c:pt idx="5">
                  <c:v>Suministro de electricidad gas, agua y gestión de desechos</c:v>
                </c:pt>
                <c:pt idx="6">
                  <c:v>Actividades profesionales, científicas, técnicas y servicios administrativos</c:v>
                </c:pt>
                <c:pt idx="7">
                  <c:v>Administración pública y defensa, educación y atención de la salud humana</c:v>
                </c:pt>
                <c:pt idx="8">
                  <c:v>Transporte y almacenamiento</c:v>
                </c:pt>
                <c:pt idx="9">
                  <c:v>Explotación de minas y canteras</c:v>
                </c:pt>
                <c:pt idx="10">
                  <c:v>Construcción</c:v>
                </c:pt>
                <c:pt idx="11">
                  <c:v>Actividades artísticas, entretenimiento, recreación y otras actividades de servicios</c:v>
                </c:pt>
                <c:pt idx="12">
                  <c:v>Alojamiento y servicios de comida</c:v>
                </c:pt>
                <c:pt idx="13">
                  <c:v>Industrias manufactureras</c:v>
                </c:pt>
                <c:pt idx="14">
                  <c:v>Comercio y reparación de vehículos</c:v>
                </c:pt>
                <c:pt idx="15">
                  <c:v>Agricultura, ganadería, caza, silvicultura y pesca</c:v>
                </c:pt>
              </c:strCache>
            </c:strRef>
          </c:cat>
          <c:val>
            <c:numRef>
              <c:f>'OCUPADOS RURAL'!$C$5:$C$20</c:f>
              <c:numCache>
                <c:formatCode>#,##0</c:formatCode>
                <c:ptCount val="16"/>
                <c:pt idx="0">
                  <c:v>4394.4735333333338</c:v>
                </c:pt>
                <c:pt idx="1">
                  <c:v>1.3413333333333333</c:v>
                </c:pt>
                <c:pt idx="2">
                  <c:v>7.8571999999999997</c:v>
                </c:pt>
                <c:pt idx="3">
                  <c:v>12.459433333333331</c:v>
                </c:pt>
                <c:pt idx="4">
                  <c:v>17.559466666666665</c:v>
                </c:pt>
                <c:pt idx="5">
                  <c:v>23.836399999999998</c:v>
                </c:pt>
                <c:pt idx="6">
                  <c:v>60.275900000000007</c:v>
                </c:pt>
                <c:pt idx="7">
                  <c:v>138.81966666666668</c:v>
                </c:pt>
                <c:pt idx="8">
                  <c:v>159.4854</c:v>
                </c:pt>
                <c:pt idx="9">
                  <c:v>166.27826666666667</c:v>
                </c:pt>
                <c:pt idx="10">
                  <c:v>178.33763333333332</c:v>
                </c:pt>
                <c:pt idx="11">
                  <c:v>189.86706666666669</c:v>
                </c:pt>
                <c:pt idx="12">
                  <c:v>202.69873333333331</c:v>
                </c:pt>
                <c:pt idx="13">
                  <c:v>272.88216666666665</c:v>
                </c:pt>
                <c:pt idx="14">
                  <c:v>372.34026666666665</c:v>
                </c:pt>
                <c:pt idx="15">
                  <c:v>2590.4346</c:v>
                </c:pt>
              </c:numCache>
            </c:numRef>
          </c:val>
          <c:extLst>
            <c:ext xmlns:c16="http://schemas.microsoft.com/office/drawing/2014/chart" uri="{C3380CC4-5D6E-409C-BE32-E72D297353CC}">
              <c16:uniqueId val="{00000006-4F8C-4D09-B375-6130CD85CE2E}"/>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0"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892824838534254"/>
          <c:y val="2.051689146210893E-2"/>
          <c:w val="0.46886963088241562"/>
          <c:h val="0.97248250673485492"/>
        </c:manualLayout>
      </c:layout>
      <c:barChart>
        <c:barDir val="bar"/>
        <c:grouping val="clustered"/>
        <c:varyColors val="0"/>
        <c:ser>
          <c:idx val="0"/>
          <c:order val="0"/>
          <c:tx>
            <c:strRef>
              <c:f>'BALANCE RURAL'!$C$4</c:f>
              <c:strCache>
                <c:ptCount val="1"/>
                <c:pt idx="0">
                  <c:v>Empleos Nuevos Credos (Miles)</c:v>
                </c:pt>
              </c:strCache>
            </c:strRef>
          </c:tx>
          <c:spPr>
            <a:solidFill>
              <a:srgbClr val="0070C0"/>
            </a:solidFill>
            <a:ln>
              <a:noFill/>
            </a:ln>
            <a:effectLst/>
          </c:spPr>
          <c:invertIfNegative val="0"/>
          <c:dPt>
            <c:idx val="0"/>
            <c:invertIfNegative val="0"/>
            <c:bubble3D val="0"/>
            <c:spPr>
              <a:solidFill>
                <a:srgbClr val="ED7D31"/>
              </a:solidFill>
              <a:ln>
                <a:noFill/>
              </a:ln>
              <a:effectLst/>
            </c:spPr>
            <c:extLst>
              <c:ext xmlns:c16="http://schemas.microsoft.com/office/drawing/2014/chart" uri="{C3380CC4-5D6E-409C-BE32-E72D297353CC}">
                <c16:uniqueId val="{00000001-CEFD-4159-A27A-73B2872FF6EB}"/>
              </c:ext>
            </c:extLst>
          </c:dPt>
          <c:dPt>
            <c:idx val="13"/>
            <c:invertIfNegative val="0"/>
            <c:bubble3D val="0"/>
            <c:spPr>
              <a:solidFill>
                <a:srgbClr val="0070C0"/>
              </a:solidFill>
              <a:ln>
                <a:noFill/>
              </a:ln>
              <a:effectLst/>
            </c:spPr>
            <c:extLst>
              <c:ext xmlns:c16="http://schemas.microsoft.com/office/drawing/2014/chart" uri="{C3380CC4-5D6E-409C-BE32-E72D297353CC}">
                <c16:uniqueId val="{00000003-CEFD-4159-A27A-73B2872FF6EB}"/>
              </c:ext>
            </c:extLst>
          </c:dPt>
          <c:dPt>
            <c:idx val="14"/>
            <c:invertIfNegative val="0"/>
            <c:bubble3D val="0"/>
            <c:spPr>
              <a:solidFill>
                <a:srgbClr val="0070C0"/>
              </a:solidFill>
              <a:ln>
                <a:noFill/>
              </a:ln>
              <a:effectLst/>
            </c:spPr>
            <c:extLst>
              <c:ext xmlns:c16="http://schemas.microsoft.com/office/drawing/2014/chart" uri="{C3380CC4-5D6E-409C-BE32-E72D297353CC}">
                <c16:uniqueId val="{00000005-CEFD-4159-A27A-73B2872FF6EB}"/>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RURAL'!$B$5:$B$20</c:f>
              <c:strCache>
                <c:ptCount val="16"/>
                <c:pt idx="0">
                  <c:v>Ocupados Centros poblados y rural disperso</c:v>
                </c:pt>
                <c:pt idx="1">
                  <c:v>Administración pública y defensa, educación y atención de la salud humana</c:v>
                </c:pt>
                <c:pt idx="2">
                  <c:v>Actividades profesionales, científicas, técnicas y servicios administrativos</c:v>
                </c:pt>
                <c:pt idx="3">
                  <c:v>Actividades financieras y de seguros</c:v>
                </c:pt>
                <c:pt idx="4">
                  <c:v>No informa</c:v>
                </c:pt>
                <c:pt idx="5">
                  <c:v>Actividades artísticas, entretenimiento, recreación y otras actividades de servicios</c:v>
                </c:pt>
                <c:pt idx="6">
                  <c:v>Actividades inmobiliarias</c:v>
                </c:pt>
                <c:pt idx="7">
                  <c:v>Suministro de electricidad gas, agua y gestión de desechos</c:v>
                </c:pt>
                <c:pt idx="8">
                  <c:v>Información y comunicaciones</c:v>
                </c:pt>
                <c:pt idx="9">
                  <c:v>Industrias manufactureras</c:v>
                </c:pt>
                <c:pt idx="10">
                  <c:v>Transporte y almacenamiento</c:v>
                </c:pt>
                <c:pt idx="11">
                  <c:v>Construcción</c:v>
                </c:pt>
                <c:pt idx="12">
                  <c:v>Explotación de minas y canteras</c:v>
                </c:pt>
                <c:pt idx="13">
                  <c:v>Comercio y reparación de vehículos</c:v>
                </c:pt>
                <c:pt idx="14">
                  <c:v>Alojamiento y servicios de comida</c:v>
                </c:pt>
                <c:pt idx="15">
                  <c:v>Agricultura, ganadería, caza, silvicultura y pesca</c:v>
                </c:pt>
              </c:strCache>
            </c:strRef>
          </c:cat>
          <c:val>
            <c:numRef>
              <c:f>'BALANCE RURAL'!$C$5:$C$20</c:f>
              <c:numCache>
                <c:formatCode>_-* #,##0_-;\-* #,##0_-;_-* "-"??_-;_-@_-</c:formatCode>
                <c:ptCount val="16"/>
                <c:pt idx="0">
                  <c:v>371.62893333333341</c:v>
                </c:pt>
                <c:pt idx="1">
                  <c:v>-18.137900000000002</c:v>
                </c:pt>
                <c:pt idx="2">
                  <c:v>-7.0101999999999833</c:v>
                </c:pt>
                <c:pt idx="3">
                  <c:v>-0.99466666666666637</c:v>
                </c:pt>
                <c:pt idx="4">
                  <c:v>1.3413333333333333</c:v>
                </c:pt>
                <c:pt idx="5">
                  <c:v>2.2959666666666863</c:v>
                </c:pt>
                <c:pt idx="6">
                  <c:v>4.0435999999999979</c:v>
                </c:pt>
                <c:pt idx="7">
                  <c:v>9.8848999999999965</c:v>
                </c:pt>
                <c:pt idx="8">
                  <c:v>10.031133333333333</c:v>
                </c:pt>
                <c:pt idx="9">
                  <c:v>18.6231333333333</c:v>
                </c:pt>
                <c:pt idx="10">
                  <c:v>22.427133333333302</c:v>
                </c:pt>
                <c:pt idx="11">
                  <c:v>25.417099999999976</c:v>
                </c:pt>
                <c:pt idx="12">
                  <c:v>27.600366666666673</c:v>
                </c:pt>
                <c:pt idx="13">
                  <c:v>61.339699999999993</c:v>
                </c:pt>
                <c:pt idx="14">
                  <c:v>72.433833333333325</c:v>
                </c:pt>
                <c:pt idx="15">
                  <c:v>142.33350000000019</c:v>
                </c:pt>
              </c:numCache>
            </c:numRef>
          </c:val>
          <c:extLst>
            <c:ext xmlns:c16="http://schemas.microsoft.com/office/drawing/2014/chart" uri="{C3380CC4-5D6E-409C-BE32-E72D297353CC}">
              <c16:uniqueId val="{00000006-CEFD-4159-A27A-73B2872FF6EB}"/>
            </c:ext>
          </c:extLst>
        </c:ser>
        <c:dLbls>
          <c:showLegendKey val="0"/>
          <c:showVal val="0"/>
          <c:showCatName val="0"/>
          <c:showSerName val="0"/>
          <c:showPercent val="0"/>
          <c:showBubbleSize val="0"/>
        </c:dLbls>
        <c:gapWidth val="55"/>
        <c:axId val="-97254736"/>
        <c:axId val="-97253648"/>
      </c:barChart>
      <c:catAx>
        <c:axId val="-97254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27689D"/>
                </a:solidFill>
                <a:latin typeface="+mn-lt"/>
                <a:ea typeface="+mn-ea"/>
                <a:cs typeface="+mn-cs"/>
              </a:defRPr>
            </a:pPr>
            <a:endParaRPr lang="es-CO"/>
          </a:p>
        </c:txPr>
        <c:crossAx val="-97253648"/>
        <c:crosses val="autoZero"/>
        <c:auto val="1"/>
        <c:lblAlgn val="ctr"/>
        <c:lblOffset val="100"/>
        <c:noMultiLvlLbl val="0"/>
      </c:catAx>
      <c:valAx>
        <c:axId val="-97253648"/>
        <c:scaling>
          <c:orientation val="minMax"/>
        </c:scaling>
        <c:delete val="1"/>
        <c:axPos val="b"/>
        <c:numFmt formatCode="_-* #,##0_-;\-* #,##0_-;_-* &quot;-&quot;??_-;_-@_-" sourceLinked="1"/>
        <c:majorTickMark val="none"/>
        <c:minorTickMark val="none"/>
        <c:tickLblPos val="nextTo"/>
        <c:crossAx val="-9725473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CO"/>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9845264408036711"/>
        </c:manualLayout>
      </c:layout>
      <c:lineChart>
        <c:grouping val="standard"/>
        <c:varyColors val="0"/>
        <c:ser>
          <c:idx val="0"/>
          <c:order val="0"/>
          <c:tx>
            <c:strRef>
              <c:f>Hoja1!$E$1</c:f>
              <c:strCache>
                <c:ptCount val="1"/>
                <c:pt idx="0">
                  <c:v>TD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7"/>
              <c:layout>
                <c:manualLayout>
                  <c:x val="-7.7853071632889622E-3"/>
                  <c:y val="3.517449411165071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1123518608970228E-2"/>
                      <c:h val="4.6144597404846263E-2"/>
                    </c:manualLayout>
                  </c15:layout>
                </c:ext>
                <c:ext xmlns:c16="http://schemas.microsoft.com/office/drawing/2014/chart" uri="{C3380CC4-5D6E-409C-BE32-E72D297353CC}">
                  <c16:uniqueId val="{00000000-72BD-474B-99C0-A2062E8AB7AD}"/>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Hoja1!$D$223:$D$247</c:f>
              <c:strCache>
                <c:ptCount val="25"/>
                <c:pt idx="0">
                  <c:v>Jun-2019</c:v>
                </c:pt>
                <c:pt idx="1">
                  <c:v>Jul-2019</c:v>
                </c:pt>
                <c:pt idx="2">
                  <c:v>Ago-2019</c:v>
                </c:pt>
                <c:pt idx="3">
                  <c:v>Sep-2019</c:v>
                </c:pt>
                <c:pt idx="4">
                  <c:v>Oct-2019</c:v>
                </c:pt>
                <c:pt idx="5">
                  <c:v>Nov-2019</c:v>
                </c:pt>
                <c:pt idx="6">
                  <c:v>Dic-2019</c:v>
                </c:pt>
                <c:pt idx="7">
                  <c:v>Ene-2020</c:v>
                </c:pt>
                <c:pt idx="8">
                  <c:v>Feb-2020</c:v>
                </c:pt>
                <c:pt idx="9">
                  <c:v>Mar-2020</c:v>
                </c:pt>
                <c:pt idx="10">
                  <c:v>Abr-2020</c:v>
                </c:pt>
                <c:pt idx="11">
                  <c:v>May-2020</c:v>
                </c:pt>
                <c:pt idx="12">
                  <c:v>Jun-2020</c:v>
                </c:pt>
                <c:pt idx="13">
                  <c:v>Jul-2020</c:v>
                </c:pt>
                <c:pt idx="14">
                  <c:v>Ago-2020</c:v>
                </c:pt>
                <c:pt idx="15">
                  <c:v>Sep-2020</c:v>
                </c:pt>
                <c:pt idx="16">
                  <c:v>Oct-2020</c:v>
                </c:pt>
                <c:pt idx="17">
                  <c:v>Nov-2020</c:v>
                </c:pt>
                <c:pt idx="18">
                  <c:v>Dic-2020</c:v>
                </c:pt>
                <c:pt idx="19">
                  <c:v>Ene-2021</c:v>
                </c:pt>
                <c:pt idx="20">
                  <c:v>Feb-2021</c:v>
                </c:pt>
                <c:pt idx="21">
                  <c:v>Mar-2021</c:v>
                </c:pt>
                <c:pt idx="22">
                  <c:v>Abr-2021</c:v>
                </c:pt>
                <c:pt idx="23">
                  <c:v>May-2021</c:v>
                </c:pt>
                <c:pt idx="24">
                  <c:v>Jun-2021</c:v>
                </c:pt>
              </c:strCache>
            </c:strRef>
          </c:cat>
          <c:val>
            <c:numRef>
              <c:f>Hoja1!$E$223:$E$247</c:f>
              <c:numCache>
                <c:formatCode>_-* #,##0.0_-;\-* #,##0.0_-;_-* "-"??_-;_-@_-</c:formatCode>
                <c:ptCount val="25"/>
                <c:pt idx="0">
                  <c:v>9.9868461679426908</c:v>
                </c:pt>
                <c:pt idx="1">
                  <c:v>10.310290320919689</c:v>
                </c:pt>
                <c:pt idx="2">
                  <c:v>10.981384822341852</c:v>
                </c:pt>
                <c:pt idx="3">
                  <c:v>10.533621920772168</c:v>
                </c:pt>
                <c:pt idx="4">
                  <c:v>10.641113650722081</c:v>
                </c:pt>
                <c:pt idx="5">
                  <c:v>10.700560836181278</c:v>
                </c:pt>
                <c:pt idx="6">
                  <c:v>10.477646845049943</c:v>
                </c:pt>
                <c:pt idx="7">
                  <c:v>10.687648281168725</c:v>
                </c:pt>
                <c:pt idx="8">
                  <c:v>10.870783833874</c:v>
                </c:pt>
                <c:pt idx="9">
                  <c:v>12.420136043308755</c:v>
                </c:pt>
                <c:pt idx="10">
                  <c:v>19.874658868126893</c:v>
                </c:pt>
                <c:pt idx="11">
                  <c:v>20.937081458971139</c:v>
                </c:pt>
                <c:pt idx="12">
                  <c:v>20.646885898365227</c:v>
                </c:pt>
                <c:pt idx="13">
                  <c:v>19.681666659126002</c:v>
                </c:pt>
                <c:pt idx="14">
                  <c:v>16.876617901096186</c:v>
                </c:pt>
                <c:pt idx="15">
                  <c:v>16.037891152914916</c:v>
                </c:pt>
                <c:pt idx="16">
                  <c:v>15.547294824117419</c:v>
                </c:pt>
                <c:pt idx="17">
                  <c:v>14.875716307606815</c:v>
                </c:pt>
                <c:pt idx="18" formatCode="_-* #,##0.0_-;\-* #,##0.0_-;_-* &quot;-&quot;?_-;_-@_-">
                  <c:v>14.43186169156691</c:v>
                </c:pt>
                <c:pt idx="19" formatCode="_-* #,##0.0_-;\-* #,##0.0_-;_-* &quot;-&quot;?_-;_-@_-">
                  <c:v>14.915842132596493</c:v>
                </c:pt>
                <c:pt idx="20" formatCode="_-* #,##0.0_-;\-* #,##0.0_-;_-* &quot;-&quot;?_-;_-@_-">
                  <c:v>14.56534287570471</c:v>
                </c:pt>
                <c:pt idx="21" formatCode="_-* #,##0.0_-;\-* #,##0.0_-;_-* &quot;-&quot;?_-;_-@_-">
                  <c:v>13.948557858480411</c:v>
                </c:pt>
                <c:pt idx="22" formatCode="_-* #,##0.0_-;\-* #,##0.0_-;_-* &quot;-&quot;?_-;_-@_-">
                  <c:v>15.120392939562796</c:v>
                </c:pt>
                <c:pt idx="23" formatCode="_-* #,##0.0_-;\-* #,##0.0_-;_-* &quot;-&quot;?_-;_-@_-">
                  <c:v>15.190223586687335</c:v>
                </c:pt>
                <c:pt idx="24" formatCode="_-* #,##0.0_-;\-* #,##0.0_-;_-* &quot;-&quot;?_-;_-@_-">
                  <c:v>15.091644811613952</c:v>
                </c:pt>
              </c:numCache>
            </c:numRef>
          </c:val>
          <c:smooth val="1"/>
          <c:extLst>
            <c:ext xmlns:c16="http://schemas.microsoft.com/office/drawing/2014/chart" uri="{C3380CC4-5D6E-409C-BE32-E72D297353CC}">
              <c16:uniqueId val="{00000001-72BD-474B-99C0-A2062E8AB7AD}"/>
            </c:ext>
          </c:extLst>
        </c:ser>
        <c:ser>
          <c:idx val="1"/>
          <c:order val="1"/>
          <c:tx>
            <c:strRef>
              <c:f>Hoja1!$F$1</c:f>
              <c:strCache>
                <c:ptCount val="1"/>
                <c:pt idx="0">
                  <c:v>TD Trece ciudades y A.M.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16"/>
              <c:layout>
                <c:manualLayout>
                  <c:x val="-3.2610031892209887E-2"/>
                  <c:y val="-3.1716821233452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BD-474B-99C0-A2062E8AB7A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Hoja1!$D$223:$D$247</c:f>
              <c:strCache>
                <c:ptCount val="25"/>
                <c:pt idx="0">
                  <c:v>Jun-2019</c:v>
                </c:pt>
                <c:pt idx="1">
                  <c:v>Jul-2019</c:v>
                </c:pt>
                <c:pt idx="2">
                  <c:v>Ago-2019</c:v>
                </c:pt>
                <c:pt idx="3">
                  <c:v>Sep-2019</c:v>
                </c:pt>
                <c:pt idx="4">
                  <c:v>Oct-2019</c:v>
                </c:pt>
                <c:pt idx="5">
                  <c:v>Nov-2019</c:v>
                </c:pt>
                <c:pt idx="6">
                  <c:v>Dic-2019</c:v>
                </c:pt>
                <c:pt idx="7">
                  <c:v>Ene-2020</c:v>
                </c:pt>
                <c:pt idx="8">
                  <c:v>Feb-2020</c:v>
                </c:pt>
                <c:pt idx="9">
                  <c:v>Mar-2020</c:v>
                </c:pt>
                <c:pt idx="10">
                  <c:v>Abr-2020</c:v>
                </c:pt>
                <c:pt idx="11">
                  <c:v>May-2020</c:v>
                </c:pt>
                <c:pt idx="12">
                  <c:v>Jun-2020</c:v>
                </c:pt>
                <c:pt idx="13">
                  <c:v>Jul-2020</c:v>
                </c:pt>
                <c:pt idx="14">
                  <c:v>Ago-2020</c:v>
                </c:pt>
                <c:pt idx="15">
                  <c:v>Sep-2020</c:v>
                </c:pt>
                <c:pt idx="16">
                  <c:v>Oct-2020</c:v>
                </c:pt>
                <c:pt idx="17">
                  <c:v>Nov-2020</c:v>
                </c:pt>
                <c:pt idx="18">
                  <c:v>Dic-2020</c:v>
                </c:pt>
                <c:pt idx="19">
                  <c:v>Ene-2021</c:v>
                </c:pt>
                <c:pt idx="20">
                  <c:v>Feb-2021</c:v>
                </c:pt>
                <c:pt idx="21">
                  <c:v>Mar-2021</c:v>
                </c:pt>
                <c:pt idx="22">
                  <c:v>Abr-2021</c:v>
                </c:pt>
                <c:pt idx="23">
                  <c:v>May-2021</c:v>
                </c:pt>
                <c:pt idx="24">
                  <c:v>Jun-2021</c:v>
                </c:pt>
              </c:strCache>
            </c:strRef>
          </c:cat>
          <c:val>
            <c:numRef>
              <c:f>Hoja1!$F$223:$F$247</c:f>
              <c:numCache>
                <c:formatCode>_-* #,##0.0_-;\-* #,##0.0_-;_-* "-"??_-;_-@_-</c:formatCode>
                <c:ptCount val="25"/>
                <c:pt idx="0">
                  <c:v>10.411125570900314</c:v>
                </c:pt>
                <c:pt idx="1">
                  <c:v>10.212311790095528</c:v>
                </c:pt>
                <c:pt idx="2">
                  <c:v>11.795236202680689</c:v>
                </c:pt>
                <c:pt idx="3">
                  <c:v>10.674945217100081</c:v>
                </c:pt>
                <c:pt idx="4">
                  <c:v>11.354610886067841</c:v>
                </c:pt>
                <c:pt idx="5">
                  <c:v>11.612301985820505</c:v>
                </c:pt>
                <c:pt idx="6">
                  <c:v>11.283428807765047</c:v>
                </c:pt>
                <c:pt idx="7">
                  <c:v>10.54343783997926</c:v>
                </c:pt>
                <c:pt idx="8">
                  <c:v>10.674523145656092</c:v>
                </c:pt>
                <c:pt idx="9">
                  <c:v>12.821590700703405</c:v>
                </c:pt>
                <c:pt idx="10">
                  <c:v>23.2777457102525</c:v>
                </c:pt>
                <c:pt idx="11">
                  <c:v>24.474040029424742</c:v>
                </c:pt>
                <c:pt idx="12">
                  <c:v>23.981054865885792</c:v>
                </c:pt>
                <c:pt idx="13">
                  <c:v>24.336592843805349</c:v>
                </c:pt>
                <c:pt idx="14">
                  <c:v>20.051872423432648</c:v>
                </c:pt>
                <c:pt idx="15">
                  <c:v>19.173128330022944</c:v>
                </c:pt>
                <c:pt idx="16">
                  <c:v>18.097196603536201</c:v>
                </c:pt>
                <c:pt idx="17">
                  <c:v>16.988068563241796</c:v>
                </c:pt>
                <c:pt idx="18" formatCode="_-* #,##0.0_-;\-* #,##0.0_-;_-* &quot;-&quot;?_-;_-@_-">
                  <c:v>16.504804974689925</c:v>
                </c:pt>
                <c:pt idx="19" formatCode="_-* #,##0.0_-;\-* #,##0.0_-;_-* &quot;-&quot;?_-;_-@_-">
                  <c:v>16.166707236869861</c:v>
                </c:pt>
                <c:pt idx="20" formatCode="_-* #,##0.0_-;\-* #,##0.0_-;_-* &quot;-&quot;?_-;_-@_-">
                  <c:v>16.727963323976766</c:v>
                </c:pt>
                <c:pt idx="21" formatCode="_-* #,##0.0_-;\-* #,##0.0_-;_-* &quot;-&quot;?_-;_-@_-">
                  <c:v>16.057174840051569</c:v>
                </c:pt>
                <c:pt idx="22" formatCode="_-* #,##0.0_-;\-* #,##0.0_-;_-* &quot;-&quot;?_-;_-@_-">
                  <c:v>17.240644821698702</c:v>
                </c:pt>
                <c:pt idx="23" formatCode="_-* #,##0.0_-;\-* #,##0.0_-;_-* &quot;-&quot;?_-;_-@_-">
                  <c:v>16.45759887215193</c:v>
                </c:pt>
                <c:pt idx="24" formatCode="_-* #,##0.0_-;\-* #,##0.0_-;_-* &quot;-&quot;?_-;_-@_-">
                  <c:v>16.305879665776061</c:v>
                </c:pt>
              </c:numCache>
            </c:numRef>
          </c:val>
          <c:smooth val="1"/>
          <c:extLst>
            <c:ext xmlns:c16="http://schemas.microsoft.com/office/drawing/2014/chart" uri="{C3380CC4-5D6E-409C-BE32-E72D297353CC}">
              <c16:uniqueId val="{00000003-72BD-474B-99C0-A2062E8AB7AD}"/>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6"/>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Tasa</a:t>
                </a:r>
                <a:r>
                  <a:rPr lang="es-CO" baseline="0">
                    <a:solidFill>
                      <a:sysClr val="windowText" lastClr="000000"/>
                    </a:solidFill>
                  </a:rPr>
                  <a:t> de desempleo (%)</a:t>
                </a:r>
                <a:endParaRPr lang="es-CO">
                  <a:solidFill>
                    <a:sysClr val="windowText" lastClr="000000"/>
                  </a:solidFill>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73732934545973E-2"/>
          <c:y val="5.0925925925925923E-2"/>
          <c:w val="0.90552239109646182"/>
          <c:h val="0.62929644211140279"/>
        </c:manualLayout>
      </c:layout>
      <c:lineChart>
        <c:grouping val="standard"/>
        <c:varyColors val="0"/>
        <c:ser>
          <c:idx val="0"/>
          <c:order val="0"/>
          <c:tx>
            <c:strRef>
              <c:f>Hoja1!$G$1</c:f>
              <c:strCache>
                <c:ptCount val="1"/>
                <c:pt idx="0">
                  <c:v>Ocupados total nacional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08-40B1-8B9B-36F73CE23A2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70C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Hoja1!$D$223:$D$247</c:f>
              <c:strCache>
                <c:ptCount val="25"/>
                <c:pt idx="0">
                  <c:v>Jun-2019</c:v>
                </c:pt>
                <c:pt idx="1">
                  <c:v>Jul-2019</c:v>
                </c:pt>
                <c:pt idx="2">
                  <c:v>Ago-2019</c:v>
                </c:pt>
                <c:pt idx="3">
                  <c:v>Sep-2019</c:v>
                </c:pt>
                <c:pt idx="4">
                  <c:v>Oct-2019</c:v>
                </c:pt>
                <c:pt idx="5">
                  <c:v>Nov-2019</c:v>
                </c:pt>
                <c:pt idx="6">
                  <c:v>Dic-2019</c:v>
                </c:pt>
                <c:pt idx="7">
                  <c:v>Ene-2020</c:v>
                </c:pt>
                <c:pt idx="8">
                  <c:v>Feb-2020</c:v>
                </c:pt>
                <c:pt idx="9">
                  <c:v>Mar-2020</c:v>
                </c:pt>
                <c:pt idx="10">
                  <c:v>Abr-2020</c:v>
                </c:pt>
                <c:pt idx="11">
                  <c:v>May-2020</c:v>
                </c:pt>
                <c:pt idx="12">
                  <c:v>Jun-2020</c:v>
                </c:pt>
                <c:pt idx="13">
                  <c:v>Jul-2020</c:v>
                </c:pt>
                <c:pt idx="14">
                  <c:v>Ago-2020</c:v>
                </c:pt>
                <c:pt idx="15">
                  <c:v>Sep-2020</c:v>
                </c:pt>
                <c:pt idx="16">
                  <c:v>Oct-2020</c:v>
                </c:pt>
                <c:pt idx="17">
                  <c:v>Nov-2020</c:v>
                </c:pt>
                <c:pt idx="18">
                  <c:v>Dic-2020</c:v>
                </c:pt>
                <c:pt idx="19">
                  <c:v>Ene-2021</c:v>
                </c:pt>
                <c:pt idx="20">
                  <c:v>Feb-2021</c:v>
                </c:pt>
                <c:pt idx="21">
                  <c:v>Mar-2021</c:v>
                </c:pt>
                <c:pt idx="22">
                  <c:v>Abr-2021</c:v>
                </c:pt>
                <c:pt idx="23">
                  <c:v>May-2021</c:v>
                </c:pt>
                <c:pt idx="24">
                  <c:v>Jun-2021</c:v>
                </c:pt>
              </c:strCache>
            </c:strRef>
          </c:cat>
          <c:val>
            <c:numRef>
              <c:f>Hoja1!$G$223:$G$247</c:f>
              <c:numCache>
                <c:formatCode>_-* #,##0.0_-;\-* #,##0.0_-;_-* "-"??_-;_-@_-</c:formatCode>
                <c:ptCount val="25"/>
                <c:pt idx="0">
                  <c:v>22.52527409809942</c:v>
                </c:pt>
                <c:pt idx="1">
                  <c:v>22.416716345339729</c:v>
                </c:pt>
                <c:pt idx="2">
                  <c:v>22.037660417508619</c:v>
                </c:pt>
                <c:pt idx="3">
                  <c:v>22.196923803829911</c:v>
                </c:pt>
                <c:pt idx="4">
                  <c:v>22.137313560808899</c:v>
                </c:pt>
                <c:pt idx="5">
                  <c:v>22.30611171170748</c:v>
                </c:pt>
                <c:pt idx="6">
                  <c:v>22.298506731080241</c:v>
                </c:pt>
                <c:pt idx="7">
                  <c:v>22.365590169124268</c:v>
                </c:pt>
                <c:pt idx="8">
                  <c:v>22.353653103271739</c:v>
                </c:pt>
                <c:pt idx="9">
                  <c:v>20.82687868125393</c:v>
                </c:pt>
                <c:pt idx="10">
                  <c:v>16.451489821862818</c:v>
                </c:pt>
                <c:pt idx="11">
                  <c:v>17.427044154683429</c:v>
                </c:pt>
                <c:pt idx="12">
                  <c:v>18.279053054117721</c:v>
                </c:pt>
                <c:pt idx="13">
                  <c:v>18.211185558214169</c:v>
                </c:pt>
                <c:pt idx="14">
                  <c:v>19.633034150751168</c:v>
                </c:pt>
                <c:pt idx="15">
                  <c:v>20.208683841311839</c:v>
                </c:pt>
                <c:pt idx="16">
                  <c:v>20.63349907824632</c:v>
                </c:pt>
                <c:pt idx="17">
                  <c:v>20.78277406119965</c:v>
                </c:pt>
                <c:pt idx="18" formatCode="_-* #,##0.0_-;\-* #,##0.0_-;_-* &quot;-&quot;?_-;_-@_-">
                  <c:v>20.94881532596294</c:v>
                </c:pt>
                <c:pt idx="19" formatCode="_-* #,##0.0_-;\-* #,##0.0_-;_-* &quot;-&quot;?_-;_-@_-">
                  <c:v>20.730539470810442</c:v>
                </c:pt>
                <c:pt idx="20" formatCode="_-* #,##0.0_-;\-* #,##0.0_-;_-* &quot;-&quot;?_-;_-@_-">
                  <c:v>21.125376313981377</c:v>
                </c:pt>
                <c:pt idx="21" formatCode="_-* #,##0.0_-;\-* #,##0.0_-;_-* &quot;-&quot;?_-;_-@_-">
                  <c:v>21.084239341288281</c:v>
                </c:pt>
                <c:pt idx="22" formatCode="_-* #,##0.0_-;\-* #,##0.0_-;_-* &quot;-&quot;?_-;_-@_-">
                  <c:v>20.386011150167121</c:v>
                </c:pt>
                <c:pt idx="23" formatCode="_-* #,##0.0_-;\-* #,##0.0_-;_-* &quot;-&quot;?_-;_-@_-">
                  <c:v>20.67559111600071</c:v>
                </c:pt>
                <c:pt idx="24" formatCode="_-* #,##0.0_-;\-* #,##0.0_-;_-* &quot;-&quot;?_-;_-@_-">
                  <c:v>20.570198891317411</c:v>
                </c:pt>
              </c:numCache>
            </c:numRef>
          </c:val>
          <c:smooth val="1"/>
          <c:extLst>
            <c:ext xmlns:c16="http://schemas.microsoft.com/office/drawing/2014/chart" uri="{C3380CC4-5D6E-409C-BE32-E72D297353CC}">
              <c16:uniqueId val="{00000000-AE08-40B1-8B9B-36F73CE23A28}"/>
            </c:ext>
          </c:extLst>
        </c:ser>
        <c:dLbls>
          <c:showLegendKey val="0"/>
          <c:showVal val="0"/>
          <c:showCatName val="0"/>
          <c:showSerName val="0"/>
          <c:showPercent val="0"/>
          <c:showBubbleSize val="0"/>
        </c:dLbls>
        <c:marker val="1"/>
        <c:smooth val="0"/>
        <c:axId val="81839359"/>
        <c:axId val="375175615"/>
      </c:lineChart>
      <c:catAx>
        <c:axId val="81839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s-CO"/>
          </a:p>
        </c:txPr>
        <c:crossAx val="375175615"/>
        <c:crosses val="autoZero"/>
        <c:auto val="1"/>
        <c:lblAlgn val="ctr"/>
        <c:lblOffset val="100"/>
        <c:noMultiLvlLbl val="0"/>
      </c:catAx>
      <c:valAx>
        <c:axId val="375175615"/>
        <c:scaling>
          <c:orientation val="minMax"/>
          <c:min val="15"/>
        </c:scaling>
        <c:delete val="0"/>
        <c:axPos val="l"/>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s-CO">
                    <a:solidFill>
                      <a:sysClr val="windowText" lastClr="000000"/>
                    </a:solidFill>
                  </a:rPr>
                  <a:t>Ocupados (millones)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s-CO"/>
            </a:p>
          </c:txPr>
        </c:title>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CO"/>
          </a:p>
        </c:txPr>
        <c:crossAx val="81839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0.05511</cdr:x>
      <cdr:y>0.10027</cdr:y>
    </cdr:from>
    <cdr:to>
      <cdr:x>0.91603</cdr:x>
      <cdr:y>0.14489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43923" y="491714"/>
          <a:ext cx="10059853" cy="21880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2.xml><?xml version="1.0" encoding="utf-8"?>
<c:userShapes xmlns:c="http://schemas.openxmlformats.org/drawingml/2006/chart">
  <cdr:relSizeAnchor xmlns:cdr="http://schemas.openxmlformats.org/drawingml/2006/chartDrawing">
    <cdr:from>
      <cdr:x>0.02204</cdr:x>
      <cdr:y>0.44436</cdr:y>
    </cdr:from>
    <cdr:to>
      <cdr:x>1</cdr:x>
      <cdr:y>0.50845</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218774" y="2216115"/>
          <a:ext cx="9707491" cy="319632"/>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3.xml><?xml version="1.0" encoding="utf-8"?>
<c:userShapes xmlns:c="http://schemas.openxmlformats.org/drawingml/2006/chart">
  <cdr:relSizeAnchor xmlns:cdr="http://schemas.openxmlformats.org/drawingml/2006/chartDrawing">
    <cdr:from>
      <cdr:x>0.05855</cdr:x>
      <cdr:y>0.03332</cdr:y>
    </cdr:from>
    <cdr:to>
      <cdr:x>0.96518</cdr:x>
      <cdr:y>0.0919</cdr:y>
    </cdr:to>
    <cdr:sp macro="" textlink="">
      <cdr:nvSpPr>
        <cdr:cNvPr id="5" name="Rectángulo 4">
          <a:extLst xmlns:a="http://schemas.openxmlformats.org/drawingml/2006/main">
            <a:ext uri="{FF2B5EF4-FFF2-40B4-BE49-F238E27FC236}">
              <a16:creationId xmlns:a16="http://schemas.microsoft.com/office/drawing/2014/main" id="{A0190109-F0EA-453C-A67E-383E24F82A64}"/>
            </a:ext>
          </a:extLst>
        </cdr:cNvPr>
        <cdr:cNvSpPr/>
      </cdr:nvSpPr>
      <cdr:spPr>
        <a:xfrm xmlns:a="http://schemas.openxmlformats.org/drawingml/2006/main">
          <a:off x="684139" y="168510"/>
          <a:ext cx="10593882" cy="296284"/>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drawings/drawing4.xml><?xml version="1.0" encoding="utf-8"?>
<c:userShapes xmlns:c="http://schemas.openxmlformats.org/drawingml/2006/chart">
  <cdr:relSizeAnchor xmlns:cdr="http://schemas.openxmlformats.org/drawingml/2006/chartDrawing">
    <cdr:from>
      <cdr:x>0.01238</cdr:x>
      <cdr:y>0.01831</cdr:y>
    </cdr:from>
    <cdr:to>
      <cdr:x>0.97306</cdr:x>
      <cdr:y>0.0824</cdr:y>
    </cdr:to>
    <cdr:sp macro="" textlink="">
      <cdr:nvSpPr>
        <cdr:cNvPr id="2" name="Rectángulo 1">
          <a:extLst xmlns:a="http://schemas.openxmlformats.org/drawingml/2006/main">
            <a:ext uri="{FF2B5EF4-FFF2-40B4-BE49-F238E27FC236}">
              <a16:creationId xmlns:a16="http://schemas.microsoft.com/office/drawing/2014/main" id="{5FB5D2C9-AEBB-4D7D-A90D-758072196CA8}"/>
            </a:ext>
          </a:extLst>
        </cdr:cNvPr>
        <cdr:cNvSpPr/>
      </cdr:nvSpPr>
      <cdr:spPr>
        <a:xfrm xmlns:a="http://schemas.openxmlformats.org/drawingml/2006/main">
          <a:off x="125135" y="87848"/>
          <a:ext cx="9709667" cy="307423"/>
        </a:xfrm>
        <a:prstGeom xmlns:a="http://schemas.openxmlformats.org/drawingml/2006/main" prst="rect">
          <a:avLst/>
        </a:prstGeom>
        <a:solidFill xmlns:a="http://schemas.openxmlformats.org/drawingml/2006/main">
          <a:schemeClr val="bg1">
            <a:lumMod val="65000"/>
            <a:alpha val="14000"/>
          </a:schemeClr>
        </a:solidFill>
        <a:ln xmlns:a="http://schemas.openxmlformats.org/drawingml/2006/main">
          <a:noFill/>
        </a:ln>
        <a:effectLst xmlns:a="http://schemas.openxmlformats.org/drawingml/2006/main"/>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CO"/>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F08BD4-7D12-41EE-B6F2-011DE6E9A97D}" type="datetimeFigureOut">
              <a:rPr lang="es-CO" smtClean="0"/>
              <a:pPr/>
              <a:t>30/07/2021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1DC31-9DF6-4E87-BB41-49CE280BEA01}" type="slidenum">
              <a:rPr lang="es-CO" smtClean="0"/>
              <a:pPr/>
              <a:t>‹Nº›</a:t>
            </a:fld>
            <a:endParaRPr lang="es-CO"/>
          </a:p>
        </p:txBody>
      </p:sp>
    </p:spTree>
    <p:extLst>
      <p:ext uri="{BB962C8B-B14F-4D97-AF65-F5344CB8AC3E}">
        <p14:creationId xmlns:p14="http://schemas.microsoft.com/office/powerpoint/2010/main" val="361730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a:t>
            </a:fld>
            <a:endParaRPr lang="es-CO"/>
          </a:p>
        </p:txBody>
      </p:sp>
    </p:spTree>
    <p:extLst>
      <p:ext uri="{BB962C8B-B14F-4D97-AF65-F5344CB8AC3E}">
        <p14:creationId xmlns:p14="http://schemas.microsoft.com/office/powerpoint/2010/main" val="386342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10</a:t>
            </a:fld>
            <a:endParaRPr lang="es-ES"/>
          </a:p>
        </p:txBody>
      </p:sp>
    </p:spTree>
    <p:extLst>
      <p:ext uri="{BB962C8B-B14F-4D97-AF65-F5344CB8AC3E}">
        <p14:creationId xmlns:p14="http://schemas.microsoft.com/office/powerpoint/2010/main" val="788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11</a:t>
            </a:fld>
            <a:endParaRPr lang="es-ES"/>
          </a:p>
        </p:txBody>
      </p:sp>
    </p:spTree>
    <p:extLst>
      <p:ext uri="{BB962C8B-B14F-4D97-AF65-F5344CB8AC3E}">
        <p14:creationId xmlns:p14="http://schemas.microsoft.com/office/powerpoint/2010/main" val="394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FF1DC31-9DF6-4E87-BB41-49CE280BEA01}" type="slidenum">
              <a:rPr lang="es-CO" smtClean="0"/>
              <a:pPr/>
              <a:t>12</a:t>
            </a:fld>
            <a:endParaRPr lang="es-CO"/>
          </a:p>
        </p:txBody>
      </p:sp>
    </p:spTree>
    <p:extLst>
      <p:ext uri="{BB962C8B-B14F-4D97-AF65-F5344CB8AC3E}">
        <p14:creationId xmlns:p14="http://schemas.microsoft.com/office/powerpoint/2010/main" val="11456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13</a:t>
            </a:fld>
            <a:endParaRPr lang="es-ES"/>
          </a:p>
        </p:txBody>
      </p:sp>
    </p:spTree>
    <p:extLst>
      <p:ext uri="{BB962C8B-B14F-4D97-AF65-F5344CB8AC3E}">
        <p14:creationId xmlns:p14="http://schemas.microsoft.com/office/powerpoint/2010/main" val="1422440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14</a:t>
            </a:fld>
            <a:endParaRPr lang="es-ES"/>
          </a:p>
        </p:txBody>
      </p:sp>
    </p:spTree>
    <p:extLst>
      <p:ext uri="{BB962C8B-B14F-4D97-AF65-F5344CB8AC3E}">
        <p14:creationId xmlns:p14="http://schemas.microsoft.com/office/powerpoint/2010/main" val="1618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15</a:t>
            </a:fld>
            <a:endParaRPr lang="es-ES"/>
          </a:p>
        </p:txBody>
      </p:sp>
    </p:spTree>
    <p:extLst>
      <p:ext uri="{BB962C8B-B14F-4D97-AF65-F5344CB8AC3E}">
        <p14:creationId xmlns:p14="http://schemas.microsoft.com/office/powerpoint/2010/main" val="185223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FF1DC31-9DF6-4E87-BB41-49CE280BEA01}" type="slidenum">
              <a:rPr lang="es-CO" smtClean="0"/>
              <a:pPr/>
              <a:t>16</a:t>
            </a:fld>
            <a:endParaRPr lang="es-CO"/>
          </a:p>
        </p:txBody>
      </p:sp>
    </p:spTree>
    <p:extLst>
      <p:ext uri="{BB962C8B-B14F-4D97-AF65-F5344CB8AC3E}">
        <p14:creationId xmlns:p14="http://schemas.microsoft.com/office/powerpoint/2010/main" val="196185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2</a:t>
            </a:fld>
            <a:endParaRPr lang="es-ES"/>
          </a:p>
        </p:txBody>
      </p:sp>
    </p:spTree>
    <p:extLst>
      <p:ext uri="{BB962C8B-B14F-4D97-AF65-F5344CB8AC3E}">
        <p14:creationId xmlns:p14="http://schemas.microsoft.com/office/powerpoint/2010/main" val="413156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3</a:t>
            </a:fld>
            <a:endParaRPr lang="es-ES"/>
          </a:p>
        </p:txBody>
      </p:sp>
    </p:spTree>
    <p:extLst>
      <p:ext uri="{BB962C8B-B14F-4D97-AF65-F5344CB8AC3E}">
        <p14:creationId xmlns:p14="http://schemas.microsoft.com/office/powerpoint/2010/main" val="167508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4</a:t>
            </a:fld>
            <a:endParaRPr lang="es-ES"/>
          </a:p>
        </p:txBody>
      </p:sp>
    </p:spTree>
    <p:extLst>
      <p:ext uri="{BB962C8B-B14F-4D97-AF65-F5344CB8AC3E}">
        <p14:creationId xmlns:p14="http://schemas.microsoft.com/office/powerpoint/2010/main" val="290924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5</a:t>
            </a:fld>
            <a:endParaRPr lang="es-ES"/>
          </a:p>
        </p:txBody>
      </p:sp>
    </p:spTree>
    <p:extLst>
      <p:ext uri="{BB962C8B-B14F-4D97-AF65-F5344CB8AC3E}">
        <p14:creationId xmlns:p14="http://schemas.microsoft.com/office/powerpoint/2010/main" val="331096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6</a:t>
            </a:fld>
            <a:endParaRPr lang="es-ES"/>
          </a:p>
        </p:txBody>
      </p:sp>
    </p:spTree>
    <p:extLst>
      <p:ext uri="{BB962C8B-B14F-4D97-AF65-F5344CB8AC3E}">
        <p14:creationId xmlns:p14="http://schemas.microsoft.com/office/powerpoint/2010/main" val="2849296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7</a:t>
            </a:fld>
            <a:endParaRPr lang="es-ES"/>
          </a:p>
        </p:txBody>
      </p:sp>
    </p:spTree>
    <p:extLst>
      <p:ext uri="{BB962C8B-B14F-4D97-AF65-F5344CB8AC3E}">
        <p14:creationId xmlns:p14="http://schemas.microsoft.com/office/powerpoint/2010/main" val="302247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8</a:t>
            </a:fld>
            <a:endParaRPr lang="es-ES"/>
          </a:p>
        </p:txBody>
      </p:sp>
    </p:spTree>
    <p:extLst>
      <p:ext uri="{BB962C8B-B14F-4D97-AF65-F5344CB8AC3E}">
        <p14:creationId xmlns:p14="http://schemas.microsoft.com/office/powerpoint/2010/main" val="3962990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2E9A0BFF-752F-4F01-B705-5E9002A6E3F0}" type="slidenum">
              <a:rPr lang="es-ES" smtClean="0"/>
              <a:pPr/>
              <a:t>9</a:t>
            </a:fld>
            <a:endParaRPr lang="es-ES"/>
          </a:p>
        </p:txBody>
      </p:sp>
    </p:spTree>
    <p:extLst>
      <p:ext uri="{BB962C8B-B14F-4D97-AF65-F5344CB8AC3E}">
        <p14:creationId xmlns:p14="http://schemas.microsoft.com/office/powerpoint/2010/main" val="117779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71452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5981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1210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n-US" dirty="0"/>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99006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423876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DFF54713-5269-4F50-8B2F-CA7ED317C641}" type="datetimeFigureOut">
              <a:rPr lang="en-US" smtClean="0"/>
              <a:pPr/>
              <a:t>7/30/2021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63047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FF54713-5269-4F50-8B2F-CA7ED317C641}" type="datetimeFigureOut">
              <a:rPr lang="en-US" smtClean="0"/>
              <a:pPr/>
              <a:t>7/30/2021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2314593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DFF54713-5269-4F50-8B2F-CA7ED317C641}" type="datetimeFigureOut">
              <a:rPr lang="en-US" smtClean="0"/>
              <a:pPr/>
              <a:t>7/30/2021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87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F54713-5269-4F50-8B2F-CA7ED317C641}" type="datetimeFigureOut">
              <a:rPr lang="en-US" smtClean="0"/>
              <a:pPr/>
              <a:t>7/30/2021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73408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7/30/2021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319042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FF54713-5269-4F50-8B2F-CA7ED317C641}" type="datetimeFigureOut">
              <a:rPr lang="en-US" smtClean="0"/>
              <a:pPr/>
              <a:t>7/30/2021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DFBFF117-CA8F-4489-8F53-44BE72E1A5B7}" type="slidenum">
              <a:rPr lang="en-US" smtClean="0"/>
              <a:pPr/>
              <a:t>‹Nº›</a:t>
            </a:fld>
            <a:endParaRPr lang="en-US"/>
          </a:p>
        </p:txBody>
      </p:sp>
    </p:spTree>
    <p:extLst>
      <p:ext uri="{BB962C8B-B14F-4D97-AF65-F5344CB8AC3E}">
        <p14:creationId xmlns:p14="http://schemas.microsoft.com/office/powerpoint/2010/main" val="181341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1825625"/>
            <a:ext cx="10515600" cy="4123762"/>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2"/>
          </p:nvPr>
        </p:nvSpPr>
        <p:spPr>
          <a:xfrm>
            <a:off x="838200" y="64836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F54713-5269-4F50-8B2F-CA7ED317C641}" type="datetimeFigureOut">
              <a:rPr lang="en-US" smtClean="0"/>
              <a:pPr/>
              <a:t>7/30/2021</a:t>
            </a:fld>
            <a:endParaRPr lang="en-US"/>
          </a:p>
        </p:txBody>
      </p:sp>
      <p:sp>
        <p:nvSpPr>
          <p:cNvPr id="5" name="Marcador de pie de página 4"/>
          <p:cNvSpPr>
            <a:spLocks noGrp="1"/>
          </p:cNvSpPr>
          <p:nvPr>
            <p:ph type="ftr" sz="quarter" idx="3"/>
          </p:nvPr>
        </p:nvSpPr>
        <p:spPr>
          <a:xfrm>
            <a:off x="4038600" y="648367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4836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FF117-CA8F-4489-8F53-44BE72E1A5B7}" type="slidenum">
              <a:rPr lang="en-US" smtClean="0"/>
              <a:pPr/>
              <a:t>‹Nº›</a:t>
            </a:fld>
            <a:endParaRPr lang="en-US"/>
          </a:p>
        </p:txBody>
      </p:sp>
    </p:spTree>
    <p:extLst>
      <p:ext uri="{BB962C8B-B14F-4D97-AF65-F5344CB8AC3E}">
        <p14:creationId xmlns:p14="http://schemas.microsoft.com/office/powerpoint/2010/main" val="3990497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b="0" kern="1200">
          <a:solidFill>
            <a:schemeClr val="accent1">
              <a:lumMod val="50000"/>
            </a:schemeClr>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5" y="2414575"/>
            <a:ext cx="6087595" cy="2185214"/>
          </a:xfrm>
          <a:prstGeom prst="rect">
            <a:avLst/>
          </a:prstGeom>
          <a:noFill/>
        </p:spPr>
        <p:txBody>
          <a:bodyPr wrap="square" rtlCol="0">
            <a:spAutoFit/>
          </a:bodyPr>
          <a:lstStyle/>
          <a:p>
            <a:r>
              <a:rPr lang="es-ES" sz="3200" dirty="0">
                <a:solidFill>
                  <a:prstClr val="white"/>
                </a:solidFill>
                <a:latin typeface="Arial Black" panose="020B0A04020102020204" pitchFamily="34" charset="0"/>
              </a:rPr>
              <a:t>Mercado laboral</a:t>
            </a:r>
            <a:br>
              <a:rPr lang="es-ES" sz="3200" dirty="0">
                <a:solidFill>
                  <a:prstClr val="white"/>
                </a:solidFill>
                <a:latin typeface="Arial Black" panose="020B0A04020102020204" pitchFamily="34" charset="0"/>
              </a:rPr>
            </a:br>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Junio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Abril 2021 – junio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julio de 2021</a:t>
            </a:r>
          </a:p>
        </p:txBody>
      </p:sp>
    </p:spTree>
    <p:extLst>
      <p:ext uri="{BB962C8B-B14F-4D97-AF65-F5344CB8AC3E}">
        <p14:creationId xmlns:p14="http://schemas.microsoft.com/office/powerpoint/2010/main" val="348994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 variación y contribución  a la variación de la población ocupada según ramas de actividad centro poblados y rural disperso trimestre móvil </a:t>
            </a:r>
            <a:r>
              <a:rPr lang="es-MX" altLang="es-CO" sz="2400" b="1" dirty="0">
                <a:solidFill>
                  <a:srgbClr val="395F9B"/>
                </a:solidFill>
                <a:latin typeface="+mn-lt"/>
                <a:ea typeface="+mn-ea"/>
                <a:cs typeface="+mn-cs"/>
              </a:rPr>
              <a:t>abril – junio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718970"/>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El sector económico con la </a:t>
            </a:r>
            <a:r>
              <a:rPr lang="es-ES" b="1" dirty="0">
                <a:solidFill>
                  <a:srgbClr val="395F9B"/>
                </a:solidFill>
                <a:ea typeface="Calibri" panose="020F0502020204030204" pitchFamily="34" charset="0"/>
                <a:cs typeface="Arial" panose="020B0604020202020204" pitchFamily="34" charset="0"/>
              </a:rPr>
              <a:t>mayor participación en la generación de empleo en el campo, fue el sector agricultura, ganadería, caza, silvicultura y pesca con el 58,9%, </a:t>
            </a:r>
            <a:r>
              <a:rPr lang="es-ES" dirty="0">
                <a:solidFill>
                  <a:srgbClr val="395F9B"/>
                </a:solidFill>
                <a:ea typeface="Calibri" panose="020F0502020204030204" pitchFamily="34" charset="0"/>
                <a:cs typeface="Arial" panose="020B0604020202020204" pitchFamily="34" charset="0"/>
              </a:rPr>
              <a:t>quien presentó un crecimiento de 5,8% respecto al mismo periodo del año anterior y una </a:t>
            </a:r>
            <a:r>
              <a:rPr lang="es-ES" b="1" dirty="0">
                <a:solidFill>
                  <a:srgbClr val="395F9B"/>
                </a:solidFill>
                <a:ea typeface="Calibri" panose="020F0502020204030204" pitchFamily="34" charset="0"/>
                <a:cs typeface="Arial" panose="020B0604020202020204" pitchFamily="34" charset="0"/>
              </a:rPr>
              <a:t>contribución de 3,5 puntos porcentuales</a:t>
            </a:r>
            <a:r>
              <a:rPr lang="es-ES" dirty="0">
                <a:solidFill>
                  <a:srgbClr val="395F9B"/>
                </a:solidFill>
                <a:ea typeface="Calibri" panose="020F0502020204030204" pitchFamily="34" charset="0"/>
                <a:cs typeface="Arial" panose="020B0604020202020204" pitchFamily="34" charset="0"/>
              </a:rPr>
              <a:t>.</a:t>
            </a:r>
          </a:p>
        </p:txBody>
      </p:sp>
      <p:sp>
        <p:nvSpPr>
          <p:cNvPr id="12" name="Rectángulo 11">
            <a:extLst>
              <a:ext uri="{FF2B5EF4-FFF2-40B4-BE49-F238E27FC236}">
                <a16:creationId xmlns:a16="http://schemas.microsoft.com/office/drawing/2014/main" id="{559DE9EF-B01F-4DE5-9DAD-826A6F56C32A}"/>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8103A851-ED29-4DCD-BED5-9C71799842CD}"/>
              </a:ext>
            </a:extLst>
          </p:cNvPr>
          <p:cNvGraphicFramePr>
            <a:graphicFrameLocks noGrp="1"/>
          </p:cNvGraphicFramePr>
          <p:nvPr>
            <p:extLst>
              <p:ext uri="{D42A27DB-BD31-4B8C-83A1-F6EECF244321}">
                <p14:modId xmlns:p14="http://schemas.microsoft.com/office/powerpoint/2010/main" val="37395016"/>
              </p:ext>
            </p:extLst>
          </p:nvPr>
        </p:nvGraphicFramePr>
        <p:xfrm>
          <a:off x="98863" y="1544839"/>
          <a:ext cx="11232000" cy="3953385"/>
        </p:xfrm>
        <a:graphic>
          <a:graphicData uri="http://schemas.openxmlformats.org/drawingml/2006/table">
            <a:tbl>
              <a:tblPr>
                <a:tableStyleId>{2D5ABB26-0587-4C30-8999-92F81FD0307C}</a:tableStyleId>
              </a:tblPr>
              <a:tblGrid>
                <a:gridCol w="5994893">
                  <a:extLst>
                    <a:ext uri="{9D8B030D-6E8A-4147-A177-3AD203B41FA5}">
                      <a16:colId xmlns:a16="http://schemas.microsoft.com/office/drawing/2014/main" val="189227951"/>
                    </a:ext>
                  </a:extLst>
                </a:gridCol>
                <a:gridCol w="901946">
                  <a:extLst>
                    <a:ext uri="{9D8B030D-6E8A-4147-A177-3AD203B41FA5}">
                      <a16:colId xmlns:a16="http://schemas.microsoft.com/office/drawing/2014/main" val="4223561760"/>
                    </a:ext>
                  </a:extLst>
                </a:gridCol>
                <a:gridCol w="901946">
                  <a:extLst>
                    <a:ext uri="{9D8B030D-6E8A-4147-A177-3AD203B41FA5}">
                      <a16:colId xmlns:a16="http://schemas.microsoft.com/office/drawing/2014/main" val="4164489013"/>
                    </a:ext>
                  </a:extLst>
                </a:gridCol>
                <a:gridCol w="803685">
                  <a:extLst>
                    <a:ext uri="{9D8B030D-6E8A-4147-A177-3AD203B41FA5}">
                      <a16:colId xmlns:a16="http://schemas.microsoft.com/office/drawing/2014/main" val="3495393162"/>
                    </a:ext>
                  </a:extLst>
                </a:gridCol>
                <a:gridCol w="901946">
                  <a:extLst>
                    <a:ext uri="{9D8B030D-6E8A-4147-A177-3AD203B41FA5}">
                      <a16:colId xmlns:a16="http://schemas.microsoft.com/office/drawing/2014/main" val="2206405447"/>
                    </a:ext>
                  </a:extLst>
                </a:gridCol>
                <a:gridCol w="901946">
                  <a:extLst>
                    <a:ext uri="{9D8B030D-6E8A-4147-A177-3AD203B41FA5}">
                      <a16:colId xmlns:a16="http://schemas.microsoft.com/office/drawing/2014/main" val="3214949123"/>
                    </a:ext>
                  </a:extLst>
                </a:gridCol>
                <a:gridCol w="825638">
                  <a:extLst>
                    <a:ext uri="{9D8B030D-6E8A-4147-A177-3AD203B41FA5}">
                      <a16:colId xmlns:a16="http://schemas.microsoft.com/office/drawing/2014/main" val="855868113"/>
                    </a:ext>
                  </a:extLst>
                </a:gridCol>
              </a:tblGrid>
              <a:tr h="378554">
                <a:tc>
                  <a:txBody>
                    <a:bodyPr/>
                    <a:lstStyle/>
                    <a:p>
                      <a:pPr algn="ctr" fontAlgn="ctr"/>
                      <a:r>
                        <a:rPr lang="es-CO" sz="1100" u="none" strike="noStrike" dirty="0">
                          <a:solidFill>
                            <a:schemeClr val="bg1"/>
                          </a:solidFill>
                          <a:effectLst/>
                        </a:rPr>
                        <a:t>Rama de actividad</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Abr 20 –  Jun 20</a:t>
                      </a:r>
                    </a:p>
                  </a:txBody>
                  <a:tcPr marL="9525" marR="9525" marT="9525" marB="0" anchor="ctr">
                    <a:solidFill>
                      <a:srgbClr val="27689D"/>
                    </a:solidFill>
                  </a:tcPr>
                </a:tc>
                <a:tc>
                  <a:txBody>
                    <a:bodyPr/>
                    <a:lstStyle/>
                    <a:p>
                      <a:pPr algn="ctr" rtl="0" fontAlgn="ctr"/>
                      <a:r>
                        <a:rPr lang="es-CO" sz="900" b="0" i="0" u="none" strike="noStrike" dirty="0">
                          <a:solidFill>
                            <a:srgbClr val="FFFFFF"/>
                          </a:solidFill>
                          <a:effectLst/>
                          <a:latin typeface="Arial" panose="020B0604020202020204" pitchFamily="34" charset="0"/>
                        </a:rPr>
                        <a:t>Abr 21 –  Jun 21</a:t>
                      </a: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a:t>
                      </a:r>
                      <a:br>
                        <a:rPr lang="es-CO" sz="1100" u="none" strike="noStrike" dirty="0">
                          <a:solidFill>
                            <a:schemeClr val="bg1"/>
                          </a:solidFill>
                          <a:effectLst/>
                        </a:rPr>
                      </a:br>
                      <a:r>
                        <a:rPr lang="es-CO" sz="1100" u="none" strike="noStrike" dirty="0">
                          <a:solidFill>
                            <a:schemeClr val="bg1"/>
                          </a:solidFill>
                          <a:effectLst/>
                        </a:rPr>
                        <a:t>absoluta</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Variación (%)</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Distribución </a:t>
                      </a:r>
                    </a:p>
                    <a:p>
                      <a:pPr algn="ctr" fontAlgn="ctr"/>
                      <a:r>
                        <a:rPr lang="es-CO" sz="1100" u="none" strike="noStrike" dirty="0">
                          <a:solidFill>
                            <a:schemeClr val="bg1"/>
                          </a:solidFill>
                          <a:effectLst/>
                        </a:rPr>
                        <a:t>(%)</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100" u="none" strike="noStrike" dirty="0">
                          <a:solidFill>
                            <a:schemeClr val="bg1"/>
                          </a:solidFill>
                          <a:effectLst/>
                        </a:rPr>
                        <a:t>Contribución </a:t>
                      </a:r>
                    </a:p>
                    <a:p>
                      <a:pPr algn="ctr" fontAlgn="ctr"/>
                      <a:r>
                        <a:rPr lang="es-CO" sz="1100" u="none" strike="noStrike" dirty="0">
                          <a:solidFill>
                            <a:schemeClr val="bg1"/>
                          </a:solidFill>
                          <a:effectLst/>
                        </a:rPr>
                        <a:t>p.p</a:t>
                      </a:r>
                      <a:endParaRPr lang="es-CO" sz="1100" b="0"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469043533"/>
                  </a:ext>
                </a:extLst>
              </a:tr>
              <a:tr h="190500">
                <a:tc>
                  <a:txBody>
                    <a:bodyPr/>
                    <a:lstStyle/>
                    <a:p>
                      <a:pPr algn="l" rtl="0" fontAlgn="ctr"/>
                      <a:r>
                        <a:rPr lang="es-CO" sz="1400" b="1" i="0" u="none" strike="noStrike" dirty="0">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4.023</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4.394</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372</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9,2</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100,0</a:t>
                      </a:r>
                    </a:p>
                  </a:txBody>
                  <a:tcPr marL="9525" marR="9525" marT="9525" marB="0" anchor="ctr"/>
                </a:tc>
                <a:tc>
                  <a:txBody>
                    <a:bodyPr/>
                    <a:lstStyle/>
                    <a:p>
                      <a:pPr algn="r" rtl="0" fontAlgn="ctr"/>
                      <a:r>
                        <a:rPr lang="es-CO" sz="1400" b="1" i="0" u="none" strike="noStrike" dirty="0">
                          <a:solidFill>
                            <a:srgbClr val="27689D"/>
                          </a:solidFill>
                          <a:effectLst/>
                          <a:latin typeface="Arial" panose="020B0604020202020204" pitchFamily="34" charset="0"/>
                        </a:rPr>
                        <a:t>9,2</a:t>
                      </a:r>
                    </a:p>
                  </a:txBody>
                  <a:tcPr marL="9525" marR="9525" marT="9525" marB="0" anchor="ctr"/>
                </a:tc>
                <a:extLst>
                  <a:ext uri="{0D108BD9-81ED-4DB2-BD59-A6C34878D82A}">
                    <a16:rowId xmlns:a16="http://schemas.microsoft.com/office/drawing/2014/main" val="2106418088"/>
                  </a:ext>
                </a:extLst>
              </a:tr>
              <a:tr h="190500">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2.448</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2.590</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142</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5,8</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58,9</a:t>
                      </a:r>
                    </a:p>
                  </a:txBody>
                  <a:tcPr marL="9525" marR="9525" marT="9525" marB="0" anchor="ctr">
                    <a:solidFill>
                      <a:schemeClr val="bg1">
                        <a:lumMod val="95000"/>
                      </a:schemeClr>
                    </a:solidFill>
                  </a:tcPr>
                </a:tc>
                <a:tc>
                  <a:txBody>
                    <a:bodyPr/>
                    <a:lstStyle/>
                    <a:p>
                      <a:pPr algn="r" rtl="0" fontAlgn="ctr"/>
                      <a:r>
                        <a:rPr lang="es-CO" sz="1400" b="1" i="0" u="none" strike="noStrike" dirty="0">
                          <a:solidFill>
                            <a:srgbClr val="00B050"/>
                          </a:solidFill>
                          <a:effectLst/>
                          <a:latin typeface="Arial" panose="020B0604020202020204" pitchFamily="34" charset="0"/>
                        </a:rPr>
                        <a:t>3,5</a:t>
                      </a:r>
                    </a:p>
                  </a:txBody>
                  <a:tcPr marL="9525" marR="9525" marT="9525" marB="0" anchor="ctr">
                    <a:solidFill>
                      <a:schemeClr val="bg1">
                        <a:lumMod val="95000"/>
                      </a:schemeClr>
                    </a:solidFill>
                  </a:tcPr>
                </a:tc>
                <a:extLst>
                  <a:ext uri="{0D108BD9-81ED-4DB2-BD59-A6C34878D82A}">
                    <a16:rowId xmlns:a16="http://schemas.microsoft.com/office/drawing/2014/main" val="2111482066"/>
                  </a:ext>
                </a:extLst>
              </a:tr>
              <a:tr h="190500">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55,6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tc>
                <a:extLst>
                  <a:ext uri="{0D108BD9-81ED-4DB2-BD59-A6C34878D82A}">
                    <a16:rowId xmlns:a16="http://schemas.microsoft.com/office/drawing/2014/main" val="4204633357"/>
                  </a:ext>
                </a:extLst>
              </a:tr>
              <a:tr h="190500">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311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372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a:t>
                      </a:r>
                    </a:p>
                  </a:txBody>
                  <a:tcPr marL="9525" marR="9525" marT="9525" marB="0" anchor="ctr">
                    <a:solidFill>
                      <a:schemeClr val="bg1">
                        <a:lumMod val="95000"/>
                      </a:schemeClr>
                    </a:solidFill>
                  </a:tcPr>
                </a:tc>
                <a:extLst>
                  <a:ext uri="{0D108BD9-81ED-4DB2-BD59-A6C34878D82A}">
                    <a16:rowId xmlns:a16="http://schemas.microsoft.com/office/drawing/2014/main" val="265841951"/>
                  </a:ext>
                </a:extLst>
              </a:tr>
              <a:tr h="190500">
                <a:tc>
                  <a:txBody>
                    <a:bodyPr/>
                    <a:lstStyle/>
                    <a:p>
                      <a:pPr algn="l" rtl="0" fontAlgn="ctr"/>
                      <a:r>
                        <a:rPr lang="es-MX" sz="1400" b="0" i="0" u="none" strike="noStrike" dirty="0">
                          <a:solidFill>
                            <a:srgbClr val="27689D"/>
                          </a:solidFill>
                          <a:effectLst/>
                          <a:latin typeface="Arial" panose="020B0604020202020204" pitchFamily="34" charset="0"/>
                        </a:rPr>
                        <a:t>Explotación de minas y canteras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19,9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0,7</a:t>
                      </a:r>
                    </a:p>
                  </a:txBody>
                  <a:tcPr marL="9525" marR="9525" marT="9525" marB="0" anchor="ctr"/>
                </a:tc>
                <a:extLst>
                  <a:ext uri="{0D108BD9-81ED-4DB2-BD59-A6C34878D82A}">
                    <a16:rowId xmlns:a16="http://schemas.microsoft.com/office/drawing/2014/main" val="2682578239"/>
                  </a:ext>
                </a:extLst>
              </a:tr>
              <a:tr h="205642">
                <a:tc>
                  <a:txBody>
                    <a:bodyPr/>
                    <a:lstStyle/>
                    <a:p>
                      <a:pPr algn="l" rtl="0" fontAlgn="ctr"/>
                      <a:r>
                        <a:rPr lang="es-CO" sz="1400" b="0" i="0" u="none" strike="noStrike" dirty="0">
                          <a:solidFill>
                            <a:srgbClr val="27689D"/>
                          </a:solidFill>
                          <a:effectLst/>
                          <a:latin typeface="Arial" panose="020B0604020202020204" pitchFamily="34" charset="0"/>
                        </a:rPr>
                        <a:t>Construcción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178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16,6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solidFill>
                      <a:schemeClr val="bg1">
                        <a:lumMod val="95000"/>
                      </a:schemeClr>
                    </a:solidFill>
                  </a:tcPr>
                </a:tc>
                <a:extLst>
                  <a:ext uri="{0D108BD9-81ED-4DB2-BD59-A6C34878D82A}">
                    <a16:rowId xmlns:a16="http://schemas.microsoft.com/office/drawing/2014/main" val="1323804413"/>
                  </a:ext>
                </a:extLst>
              </a:tr>
              <a:tr h="190500">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159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16,4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3,6</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0,6</a:t>
                      </a:r>
                    </a:p>
                  </a:txBody>
                  <a:tcPr marL="9525" marR="9525" marT="9525" marB="0" anchor="ctr"/>
                </a:tc>
                <a:extLst>
                  <a:ext uri="{0D108BD9-81ED-4DB2-BD59-A6C34878D82A}">
                    <a16:rowId xmlns:a16="http://schemas.microsoft.com/office/drawing/2014/main" val="2281171808"/>
                  </a:ext>
                </a:extLst>
              </a:tr>
              <a:tr h="190500">
                <a:tc>
                  <a:txBody>
                    <a:bodyPr/>
                    <a:lstStyle/>
                    <a:p>
                      <a:pPr algn="l" rtl="0" fontAlgn="ctr"/>
                      <a:r>
                        <a:rPr lang="es-CO" sz="1400" b="0" i="0" u="none" strike="noStrike">
                          <a:solidFill>
                            <a:srgbClr val="27689D"/>
                          </a:solidFill>
                          <a:effectLst/>
                          <a:latin typeface="Arial" panose="020B0604020202020204" pitchFamily="34" charset="0"/>
                        </a:rPr>
                        <a:t>Industrias manufactureras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254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extLst>
                  <a:ext uri="{0D108BD9-81ED-4DB2-BD59-A6C34878D82A}">
                    <a16:rowId xmlns:a16="http://schemas.microsoft.com/office/drawing/2014/main" val="3865928582"/>
                  </a:ext>
                </a:extLst>
              </a:tr>
              <a:tr h="0">
                <a:tc>
                  <a:txBody>
                    <a:bodyPr/>
                    <a:lstStyle/>
                    <a:p>
                      <a:pPr algn="l" rtl="0" fontAlgn="ctr"/>
                      <a:r>
                        <a:rPr lang="es-CO" sz="1400" b="0" i="0" u="none" strike="noStrike" dirty="0">
                          <a:solidFill>
                            <a:srgbClr val="27689D"/>
                          </a:solidFill>
                          <a:effectLst/>
                          <a:latin typeface="Arial" panose="020B0604020202020204" pitchFamily="34" charset="0"/>
                        </a:rPr>
                        <a:t>Información y comunicaciones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2629164496"/>
                  </a:ext>
                </a:extLst>
              </a:tr>
              <a:tr h="190500">
                <a:tc>
                  <a:txBody>
                    <a:bodyPr/>
                    <a:lstStyle/>
                    <a:p>
                      <a:pPr algn="l" rtl="0" fontAlgn="ctr"/>
                      <a:r>
                        <a:rPr lang="es-MX" sz="1400" b="0" i="0" u="none" strike="noStrike">
                          <a:solidFill>
                            <a:srgbClr val="27689D"/>
                          </a:solidFill>
                          <a:effectLst/>
                          <a:latin typeface="Arial" panose="020B0604020202020204" pitchFamily="34" charset="0"/>
                        </a:rPr>
                        <a:t>Suministro de electricidad gas, agua y gestión de desechos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24</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70,9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extLst>
                  <a:ext uri="{0D108BD9-81ED-4DB2-BD59-A6C34878D82A}">
                    <a16:rowId xmlns:a16="http://schemas.microsoft.com/office/drawing/2014/main" val="2679875187"/>
                  </a:ext>
                </a:extLst>
              </a:tr>
              <a:tr h="190500">
                <a:tc>
                  <a:txBody>
                    <a:bodyPr/>
                    <a:lstStyle/>
                    <a:p>
                      <a:pPr algn="l" rtl="0" fontAlgn="ctr"/>
                      <a:r>
                        <a:rPr lang="es-CO" sz="1400" b="0" i="0" u="none" strike="noStrike" dirty="0">
                          <a:solidFill>
                            <a:srgbClr val="27689D"/>
                          </a:solidFill>
                          <a:effectLst/>
                          <a:latin typeface="Arial" panose="020B0604020202020204" pitchFamily="34" charset="0"/>
                        </a:rPr>
                        <a:t>Actividades inmobiliarias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48,0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3974113204"/>
                  </a:ext>
                </a:extLst>
              </a:tr>
              <a:tr h="190500">
                <a:tc>
                  <a:txBody>
                    <a:bodyPr/>
                    <a:lstStyle/>
                    <a:p>
                      <a:pPr algn="l" rtl="0" fontAlgn="ctr"/>
                      <a:r>
                        <a:rPr lang="es-MX" sz="1400" b="0" i="0" u="none" strike="noStrike" dirty="0">
                          <a:solidFill>
                            <a:srgbClr val="27689D"/>
                          </a:solidFill>
                          <a:effectLst/>
                          <a:latin typeface="Arial" panose="020B0604020202020204" pitchFamily="34" charset="0"/>
                        </a:rPr>
                        <a:t>Actividades artísticas, entretenimiento, recreación y otras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190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4,3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3280634974"/>
                  </a:ext>
                </a:extLst>
              </a:tr>
              <a:tr h="190500">
                <a:tc>
                  <a:txBody>
                    <a:bodyPr/>
                    <a:lstStyle/>
                    <a:p>
                      <a:pPr algn="l" rtl="0" fontAlgn="ctr"/>
                      <a:r>
                        <a:rPr lang="es-CO" sz="1400" b="0" i="0" u="none" strike="noStrike">
                          <a:solidFill>
                            <a:srgbClr val="27689D"/>
                          </a:solidFill>
                          <a:effectLst/>
                          <a:latin typeface="Arial" panose="020B0604020202020204" pitchFamily="34" charset="0"/>
                        </a:rPr>
                        <a:t>No informa</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1048514266"/>
                  </a:ext>
                </a:extLst>
              </a:tr>
              <a:tr h="190500">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1194630654"/>
                  </a:ext>
                </a:extLst>
              </a:tr>
              <a:tr h="231556">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60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1,4</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424942504"/>
                  </a:ext>
                </a:extLst>
              </a:tr>
              <a:tr h="190500">
                <a:tc>
                  <a:txBody>
                    <a:bodyPr/>
                    <a:lstStyle/>
                    <a:p>
                      <a:pPr algn="l" rtl="0" fontAlgn="ctr"/>
                      <a:r>
                        <a:rPr lang="es-MX" sz="1400" b="0" i="0" u="none" strike="noStrike" dirty="0">
                          <a:solidFill>
                            <a:srgbClr val="27689D"/>
                          </a:solidFill>
                          <a:effectLst/>
                          <a:latin typeface="Arial" panose="020B0604020202020204" pitchFamily="34" charset="0"/>
                        </a:rPr>
                        <a:t>Administración pública y defensa, educación y atención de la salud humana</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157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-18</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-11,6</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3,2</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-0,5</a:t>
                      </a:r>
                    </a:p>
                  </a:txBody>
                  <a:tcPr marL="9525" marR="9525" marT="9525" marB="0" anchor="ctr">
                    <a:solidFill>
                      <a:schemeClr val="bg1">
                        <a:lumMod val="95000"/>
                      </a:schemeClr>
                    </a:solidFill>
                  </a:tcPr>
                </a:tc>
                <a:extLst>
                  <a:ext uri="{0D108BD9-81ED-4DB2-BD59-A6C34878D82A}">
                    <a16:rowId xmlns:a16="http://schemas.microsoft.com/office/drawing/2014/main" val="2452838487"/>
                  </a:ext>
                </a:extLst>
              </a:tr>
            </a:tbl>
          </a:graphicData>
        </a:graphic>
      </p:graphicFrame>
      <p:sp>
        <p:nvSpPr>
          <p:cNvPr id="7" name="Rectángulo 6">
            <a:extLst>
              <a:ext uri="{FF2B5EF4-FFF2-40B4-BE49-F238E27FC236}">
                <a16:creationId xmlns:a16="http://schemas.microsoft.com/office/drawing/2014/main" id="{E70D8018-9D60-420C-8C31-4032796A7C6D}"/>
              </a:ext>
            </a:extLst>
          </p:cNvPr>
          <p:cNvSpPr/>
          <p:nvPr/>
        </p:nvSpPr>
        <p:spPr>
          <a:xfrm>
            <a:off x="149127" y="550707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188566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39859359-D35B-3B4A-9B7A-4F41EF0AFBA5}"/>
              </a:ext>
            </a:extLst>
          </p:cNvPr>
          <p:cNvSpPr txBox="1"/>
          <p:nvPr/>
        </p:nvSpPr>
        <p:spPr>
          <a:xfrm>
            <a:off x="415636" y="350972"/>
            <a:ext cx="11438313" cy="1200329"/>
          </a:xfrm>
          <a:prstGeom prst="rect">
            <a:avLst/>
          </a:prstGeom>
          <a:noFill/>
        </p:spPr>
        <p:txBody>
          <a:bodyPr wrap="square" rtlCol="0">
            <a:spAutoFit/>
          </a:bodyPr>
          <a:lstStyle/>
          <a:p>
            <a:pPr algn="ctr"/>
            <a:r>
              <a:rPr lang="es-ES" sz="2400" b="1" dirty="0">
                <a:solidFill>
                  <a:srgbClr val="395F9B"/>
                </a:solidFill>
                <a:latin typeface="+mj-lt"/>
              </a:rPr>
              <a:t>Distribución porcentual, variación absoluta y contribución a la variación de la población ocupada según posición ocupacional centros poblados y rural disperso trimestre móvil </a:t>
            </a:r>
            <a:r>
              <a:rPr lang="es-MX" altLang="es-CO" sz="2400" b="1" dirty="0">
                <a:solidFill>
                  <a:srgbClr val="395F9B"/>
                </a:solidFill>
                <a:latin typeface="+mn-lt"/>
                <a:ea typeface="+mn-ea"/>
                <a:cs typeface="+mn-cs"/>
              </a:rPr>
              <a:t>abril – junio (2020-2021)</a:t>
            </a:r>
            <a:endParaRPr lang="es-ES" sz="2400" b="1" dirty="0">
              <a:solidFill>
                <a:srgbClr val="395F9B"/>
              </a:solidFill>
              <a:latin typeface="+mj-lt"/>
            </a:endParaRPr>
          </a:p>
        </p:txBody>
      </p:sp>
      <p:sp>
        <p:nvSpPr>
          <p:cNvPr id="6" name="CuadroTexto 15">
            <a:extLst>
              <a:ext uri="{FF2B5EF4-FFF2-40B4-BE49-F238E27FC236}">
                <a16:creationId xmlns:a16="http://schemas.microsoft.com/office/drawing/2014/main" id="{A0CB9DF1-0BDF-42EC-99D5-D4947271288C}"/>
              </a:ext>
            </a:extLst>
          </p:cNvPr>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34B55B63-7CDD-475B-AF08-2464AFC67591}"/>
              </a:ext>
            </a:extLst>
          </p:cNvPr>
          <p:cNvSpPr/>
          <p:nvPr/>
        </p:nvSpPr>
        <p:spPr>
          <a:xfrm>
            <a:off x="2206172" y="5116626"/>
            <a:ext cx="9972460" cy="1200329"/>
          </a:xfrm>
          <a:prstGeom prst="rect">
            <a:avLst/>
          </a:prstGeom>
        </p:spPr>
        <p:txBody>
          <a:bodyPr wrap="square">
            <a:spAutoFit/>
          </a:bodyPr>
          <a:lstStyle/>
          <a:p>
            <a:pPr algn="just"/>
            <a:r>
              <a:rPr lang="es-ES" dirty="0">
                <a:solidFill>
                  <a:srgbClr val="395F9B"/>
                </a:solidFill>
                <a:ea typeface="Calibri" panose="020F0502020204030204" pitchFamily="34" charset="0"/>
                <a:cs typeface="Arial" panose="020B0604020202020204" pitchFamily="34" charset="0"/>
              </a:rPr>
              <a:t>Las posiciones ocupacionales que más incidieron en el aumento del número de ocupados en el sector rural, fueron </a:t>
            </a:r>
            <a:r>
              <a:rPr lang="es-ES" b="1" dirty="0">
                <a:solidFill>
                  <a:srgbClr val="395F9B"/>
                </a:solidFill>
                <a:ea typeface="Calibri" panose="020F0502020204030204" pitchFamily="34" charset="0"/>
                <a:cs typeface="Arial" panose="020B0604020202020204" pitchFamily="34" charset="0"/>
              </a:rPr>
              <a:t>el trabajador por cuenta propia (5,1 p.p) </a:t>
            </a:r>
            <a:r>
              <a:rPr lang="es-ES" dirty="0">
                <a:solidFill>
                  <a:srgbClr val="395F9B"/>
                </a:solidFill>
                <a:ea typeface="Calibri" panose="020F0502020204030204" pitchFamily="34" charset="0"/>
                <a:cs typeface="Arial" panose="020B0604020202020204" pitchFamily="34" charset="0"/>
              </a:rPr>
              <a:t>y el </a:t>
            </a:r>
            <a:r>
              <a:rPr lang="es-ES" b="1" dirty="0">
                <a:solidFill>
                  <a:srgbClr val="395F9B"/>
                </a:solidFill>
                <a:ea typeface="Calibri" panose="020F0502020204030204" pitchFamily="34" charset="0"/>
                <a:cs typeface="Arial" panose="020B0604020202020204" pitchFamily="34" charset="0"/>
              </a:rPr>
              <a:t>obrero empleado particular  (2,1 p.p). </a:t>
            </a:r>
            <a:r>
              <a:rPr lang="es-ES" dirty="0">
                <a:solidFill>
                  <a:srgbClr val="395F9B"/>
                </a:solidFill>
                <a:ea typeface="Calibri" panose="020F0502020204030204" pitchFamily="34" charset="0"/>
                <a:cs typeface="Arial" panose="020B0604020202020204" pitchFamily="34" charset="0"/>
              </a:rPr>
              <a:t>Por su parte las principales disminuciones en el número de ocupados se presentaron en el obrero empleado del gobierno (-0,3 p.p) y el </a:t>
            </a:r>
            <a:r>
              <a:rPr lang="es-MX" dirty="0">
                <a:solidFill>
                  <a:srgbClr val="27689D"/>
                </a:solidFill>
                <a:latin typeface="Arial" panose="020B0604020202020204" pitchFamily="34" charset="0"/>
                <a:ea typeface="Calibri" panose="020F0502020204030204" pitchFamily="34" charset="0"/>
                <a:cs typeface="Arial" panose="020B0604020202020204" pitchFamily="34" charset="0"/>
              </a:rPr>
              <a:t>patrón o empleador </a:t>
            </a:r>
            <a:r>
              <a:rPr lang="es-ES" dirty="0">
                <a:solidFill>
                  <a:srgbClr val="395F9B"/>
                </a:solidFill>
                <a:ea typeface="Calibri" panose="020F0502020204030204" pitchFamily="34" charset="0"/>
                <a:cs typeface="Arial" panose="020B0604020202020204" pitchFamily="34" charset="0"/>
              </a:rPr>
              <a:t>(-0,1 p.p).</a:t>
            </a:r>
          </a:p>
        </p:txBody>
      </p:sp>
      <p:sp>
        <p:nvSpPr>
          <p:cNvPr id="9" name="Rectángulo 8">
            <a:extLst>
              <a:ext uri="{FF2B5EF4-FFF2-40B4-BE49-F238E27FC236}">
                <a16:creationId xmlns:a16="http://schemas.microsoft.com/office/drawing/2014/main" id="{FF763505-EBC8-4C33-AA7C-D70FE93D4D5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2" name="Tabla 1">
            <a:extLst>
              <a:ext uri="{FF2B5EF4-FFF2-40B4-BE49-F238E27FC236}">
                <a16:creationId xmlns:a16="http://schemas.microsoft.com/office/drawing/2014/main" id="{9ABB0C72-6D40-4150-A4AF-697B75078BC4}"/>
              </a:ext>
            </a:extLst>
          </p:cNvPr>
          <p:cNvGraphicFramePr>
            <a:graphicFrameLocks noGrp="1"/>
          </p:cNvGraphicFramePr>
          <p:nvPr>
            <p:extLst>
              <p:ext uri="{D42A27DB-BD31-4B8C-83A1-F6EECF244321}">
                <p14:modId xmlns:p14="http://schemas.microsoft.com/office/powerpoint/2010/main" val="1830147973"/>
              </p:ext>
            </p:extLst>
          </p:nvPr>
        </p:nvGraphicFramePr>
        <p:xfrm>
          <a:off x="286178" y="2027691"/>
          <a:ext cx="11507772" cy="2665095"/>
        </p:xfrm>
        <a:graphic>
          <a:graphicData uri="http://schemas.openxmlformats.org/drawingml/2006/table">
            <a:tbl>
              <a:tblPr>
                <a:tableStyleId>{2D5ABB26-0587-4C30-8999-92F81FD0307C}</a:tableStyleId>
              </a:tblPr>
              <a:tblGrid>
                <a:gridCol w="5034453">
                  <a:extLst>
                    <a:ext uri="{9D8B030D-6E8A-4147-A177-3AD203B41FA5}">
                      <a16:colId xmlns:a16="http://schemas.microsoft.com/office/drawing/2014/main" val="3561659838"/>
                    </a:ext>
                  </a:extLst>
                </a:gridCol>
                <a:gridCol w="1595187">
                  <a:extLst>
                    <a:ext uri="{9D8B030D-6E8A-4147-A177-3AD203B41FA5}">
                      <a16:colId xmlns:a16="http://schemas.microsoft.com/office/drawing/2014/main" val="3508573707"/>
                    </a:ext>
                  </a:extLst>
                </a:gridCol>
                <a:gridCol w="1404000">
                  <a:extLst>
                    <a:ext uri="{9D8B030D-6E8A-4147-A177-3AD203B41FA5}">
                      <a16:colId xmlns:a16="http://schemas.microsoft.com/office/drawing/2014/main" val="4033847746"/>
                    </a:ext>
                  </a:extLst>
                </a:gridCol>
                <a:gridCol w="1224588">
                  <a:extLst>
                    <a:ext uri="{9D8B030D-6E8A-4147-A177-3AD203B41FA5}">
                      <a16:colId xmlns:a16="http://schemas.microsoft.com/office/drawing/2014/main" val="1021643690"/>
                    </a:ext>
                  </a:extLst>
                </a:gridCol>
                <a:gridCol w="989544">
                  <a:extLst>
                    <a:ext uri="{9D8B030D-6E8A-4147-A177-3AD203B41FA5}">
                      <a16:colId xmlns:a16="http://schemas.microsoft.com/office/drawing/2014/main" val="1976285331"/>
                    </a:ext>
                  </a:extLst>
                </a:gridCol>
                <a:gridCol w="1260000">
                  <a:extLst>
                    <a:ext uri="{9D8B030D-6E8A-4147-A177-3AD203B41FA5}">
                      <a16:colId xmlns:a16="http://schemas.microsoft.com/office/drawing/2014/main" val="2950576361"/>
                    </a:ext>
                  </a:extLst>
                </a:gridCol>
              </a:tblGrid>
              <a:tr h="361950">
                <a:tc>
                  <a:txBody>
                    <a:bodyPr/>
                    <a:lstStyle/>
                    <a:p>
                      <a:pPr algn="l" fontAlgn="ctr"/>
                      <a:r>
                        <a:rPr lang="es-CO" sz="1400" b="1" u="none" strike="noStrike" dirty="0">
                          <a:solidFill>
                            <a:schemeClr val="bg1"/>
                          </a:solidFill>
                          <a:effectLst/>
                        </a:rPr>
                        <a:t>Posición ocupacional</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Abr 20 –  Jun 20</a:t>
                      </a:r>
                    </a:p>
                  </a:txBody>
                  <a:tcPr marL="9525" marR="9525" marT="9525" marB="0" anchor="ctr">
                    <a:solidFill>
                      <a:srgbClr val="27689D"/>
                    </a:solidFill>
                  </a:tcPr>
                </a:tc>
                <a:tc>
                  <a:txBody>
                    <a:bodyPr/>
                    <a:lstStyle/>
                    <a:p>
                      <a:pPr algn="ctr" rtl="0" fontAlgn="ctr"/>
                      <a:r>
                        <a:rPr lang="es-CO" sz="1400" b="0" i="0" u="none" strike="noStrike" dirty="0">
                          <a:solidFill>
                            <a:srgbClr val="FFFFFF"/>
                          </a:solidFill>
                          <a:effectLst/>
                          <a:latin typeface="Arial" panose="020B0604020202020204" pitchFamily="34" charset="0"/>
                        </a:rPr>
                        <a:t>Abr 21 –  Jun 21</a:t>
                      </a: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Distribución (%)</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Variación absoluta</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tc>
                  <a:txBody>
                    <a:bodyPr/>
                    <a:lstStyle/>
                    <a:p>
                      <a:pPr algn="ctr" fontAlgn="ctr"/>
                      <a:r>
                        <a:rPr lang="es-CO" sz="1400" b="1" u="none" strike="noStrike" dirty="0">
                          <a:solidFill>
                            <a:schemeClr val="bg1"/>
                          </a:solidFill>
                          <a:effectLst/>
                        </a:rPr>
                        <a:t>Contribución en p.p</a:t>
                      </a:r>
                      <a:endParaRPr lang="es-CO" sz="1400" b="1" i="0" u="none" strike="noStrike" dirty="0">
                        <a:solidFill>
                          <a:schemeClr val="bg1"/>
                        </a:solidFill>
                        <a:effectLst/>
                        <a:latin typeface="Arial" panose="020B0604020202020204" pitchFamily="34" charset="0"/>
                      </a:endParaRPr>
                    </a:p>
                  </a:txBody>
                  <a:tcPr marL="9525" marR="9525" marT="9525" marB="0" anchor="ctr">
                    <a:solidFill>
                      <a:srgbClr val="27689D"/>
                    </a:solidFill>
                  </a:tcPr>
                </a:tc>
                <a:extLst>
                  <a:ext uri="{0D108BD9-81ED-4DB2-BD59-A6C34878D82A}">
                    <a16:rowId xmlns:a16="http://schemas.microsoft.com/office/drawing/2014/main" val="3209232560"/>
                  </a:ext>
                </a:extLst>
              </a:tr>
              <a:tr h="190500">
                <a:tc>
                  <a:txBody>
                    <a:bodyPr/>
                    <a:lstStyle/>
                    <a:p>
                      <a:pPr algn="l" rtl="0" fontAlgn="ctr"/>
                      <a:r>
                        <a:rPr lang="es-CO" sz="1400" b="1" i="0" u="none" strike="noStrike">
                          <a:solidFill>
                            <a:srgbClr val="27689D"/>
                          </a:solidFill>
                          <a:effectLst/>
                          <a:latin typeface="Arial" panose="020B0604020202020204" pitchFamily="34" charset="0"/>
                        </a:rPr>
                        <a:t>Ocupados Centros poblados y rural disperso</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4.023</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4.394</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100</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372</a:t>
                      </a:r>
                    </a:p>
                  </a:txBody>
                  <a:tcPr marL="9525" marR="9525" marT="9525" marB="0" anchor="ctr"/>
                </a:tc>
                <a:tc>
                  <a:txBody>
                    <a:bodyPr/>
                    <a:lstStyle/>
                    <a:p>
                      <a:pPr algn="r" rtl="0" fontAlgn="ctr"/>
                      <a:r>
                        <a:rPr lang="es-CO" sz="1400" b="1" i="0" u="none" strike="noStrike">
                          <a:solidFill>
                            <a:srgbClr val="27689D"/>
                          </a:solidFill>
                          <a:effectLst/>
                          <a:latin typeface="Arial" panose="020B0604020202020204" pitchFamily="34" charset="0"/>
                        </a:rPr>
                        <a:t>9,2</a:t>
                      </a:r>
                    </a:p>
                  </a:txBody>
                  <a:tcPr marL="9525" marR="9525" marT="9525" marB="0" anchor="ctr"/>
                </a:tc>
                <a:extLst>
                  <a:ext uri="{0D108BD9-81ED-4DB2-BD59-A6C34878D82A}">
                    <a16:rowId xmlns:a16="http://schemas.microsoft.com/office/drawing/2014/main" val="2749224692"/>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por cuenta propia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2.130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2.335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205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5,1</a:t>
                      </a:r>
                    </a:p>
                  </a:txBody>
                  <a:tcPr marL="9525" marR="9525" marT="9525" marB="0" anchor="ctr">
                    <a:solidFill>
                      <a:schemeClr val="bg1">
                        <a:lumMod val="95000"/>
                      </a:schemeClr>
                    </a:solidFill>
                  </a:tcPr>
                </a:tc>
                <a:extLst>
                  <a:ext uri="{0D108BD9-81ED-4DB2-BD59-A6C34878D82A}">
                    <a16:rowId xmlns:a16="http://schemas.microsoft.com/office/drawing/2014/main" val="582614009"/>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particular  </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791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875</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83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tc>
                <a:extLst>
                  <a:ext uri="{0D108BD9-81ED-4DB2-BD59-A6C34878D82A}">
                    <a16:rowId xmlns:a16="http://schemas.microsoft.com/office/drawing/2014/main" val="1807551602"/>
                  </a:ext>
                </a:extLst>
              </a:tr>
              <a:tr h="190500">
                <a:tc>
                  <a:txBody>
                    <a:bodyPr/>
                    <a:lstStyle/>
                    <a:p>
                      <a:pPr algn="l" rtl="0" fontAlgn="ctr"/>
                      <a:r>
                        <a:rPr lang="es-CO" sz="1400" b="0" i="0" u="none" strike="noStrike">
                          <a:solidFill>
                            <a:srgbClr val="27689D"/>
                          </a:solidFill>
                          <a:effectLst/>
                          <a:latin typeface="Arial" panose="020B0604020202020204" pitchFamily="34" charset="0"/>
                        </a:rPr>
                        <a:t>Jornalero o Peón</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509</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592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83</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2,1</a:t>
                      </a:r>
                    </a:p>
                  </a:txBody>
                  <a:tcPr marL="9525" marR="9525" marT="9525" marB="0" anchor="ctr">
                    <a:solidFill>
                      <a:schemeClr val="bg1">
                        <a:lumMod val="95000"/>
                      </a:schemeClr>
                    </a:solidFill>
                  </a:tcPr>
                </a:tc>
                <a:extLst>
                  <a:ext uri="{0D108BD9-81ED-4DB2-BD59-A6C34878D82A}">
                    <a16:rowId xmlns:a16="http://schemas.microsoft.com/office/drawing/2014/main" val="1896556990"/>
                  </a:ext>
                </a:extLst>
              </a:tr>
              <a:tr h="190500">
                <a:tc>
                  <a:txBody>
                    <a:bodyPr/>
                    <a:lstStyle/>
                    <a:p>
                      <a:pPr algn="l" rtl="0" fontAlgn="ctr"/>
                      <a:r>
                        <a:rPr lang="es-MX" sz="1400" b="0" i="0" u="none" strike="noStrike">
                          <a:solidFill>
                            <a:srgbClr val="27689D"/>
                          </a:solidFill>
                          <a:effectLst/>
                          <a:latin typeface="Arial" panose="020B0604020202020204" pitchFamily="34" charset="0"/>
                        </a:rPr>
                        <a:t>Trabajador sin remuneración en empresas de otros hogares</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47</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0,2</a:t>
                      </a:r>
                    </a:p>
                  </a:txBody>
                  <a:tcPr marL="9525" marR="9525" marT="9525" marB="0" anchor="ctr"/>
                </a:tc>
                <a:extLst>
                  <a:ext uri="{0D108BD9-81ED-4DB2-BD59-A6C34878D82A}">
                    <a16:rowId xmlns:a16="http://schemas.microsoft.com/office/drawing/2014/main" val="3730317723"/>
                  </a:ext>
                </a:extLst>
              </a:tr>
              <a:tr h="190500">
                <a:tc>
                  <a:txBody>
                    <a:bodyPr/>
                    <a:lstStyle/>
                    <a:p>
                      <a:pPr algn="l" rtl="0" fontAlgn="ctr"/>
                      <a:r>
                        <a:rPr lang="es-CO" sz="1400" b="0" i="0" u="none" strike="noStrike">
                          <a:solidFill>
                            <a:srgbClr val="27689D"/>
                          </a:solidFill>
                          <a:effectLst/>
                          <a:latin typeface="Arial" panose="020B0604020202020204" pitchFamily="34" charset="0"/>
                        </a:rPr>
                        <a:t>Empleado doméstico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85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90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solidFill>
                      <a:schemeClr val="bg1">
                        <a:lumMod val="95000"/>
                      </a:schemeClr>
                    </a:solidFill>
                  </a:tcPr>
                </a:tc>
                <a:extLst>
                  <a:ext uri="{0D108BD9-81ED-4DB2-BD59-A6C34878D82A}">
                    <a16:rowId xmlns:a16="http://schemas.microsoft.com/office/drawing/2014/main" val="2289958466"/>
                  </a:ext>
                </a:extLst>
              </a:tr>
              <a:tr h="190500">
                <a:tc>
                  <a:txBody>
                    <a:bodyPr/>
                    <a:lstStyle/>
                    <a:p>
                      <a:pPr algn="l" rtl="0" fontAlgn="ctr"/>
                      <a:r>
                        <a:rPr lang="es-CO" sz="1400" b="0" i="0" u="none" strike="noStrike">
                          <a:solidFill>
                            <a:srgbClr val="27689D"/>
                          </a:solidFill>
                          <a:effectLst/>
                          <a:latin typeface="Arial" panose="020B0604020202020204" pitchFamily="34" charset="0"/>
                        </a:rPr>
                        <a:t>Otro</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tc>
                <a:extLst>
                  <a:ext uri="{0D108BD9-81ED-4DB2-BD59-A6C34878D82A}">
                    <a16:rowId xmlns:a16="http://schemas.microsoft.com/office/drawing/2014/main" val="3696674013"/>
                  </a:ext>
                </a:extLst>
              </a:tr>
              <a:tr h="190500">
                <a:tc>
                  <a:txBody>
                    <a:bodyPr/>
                    <a:lstStyle/>
                    <a:p>
                      <a:pPr algn="l" rtl="0" fontAlgn="ctr"/>
                      <a:r>
                        <a:rPr lang="es-CO" sz="1400" b="0" i="0" u="none" strike="noStrike">
                          <a:solidFill>
                            <a:srgbClr val="27689D"/>
                          </a:solidFill>
                          <a:effectLst/>
                          <a:latin typeface="Arial" panose="020B0604020202020204" pitchFamily="34" charset="0"/>
                        </a:rPr>
                        <a:t>Trabajador familiar sin remuneración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277</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276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0,0</a:t>
                      </a:r>
                    </a:p>
                  </a:txBody>
                  <a:tcPr marL="9525" marR="9525" marT="9525" marB="0" anchor="ctr">
                    <a:solidFill>
                      <a:schemeClr val="bg1">
                        <a:lumMod val="95000"/>
                      </a:schemeClr>
                    </a:solidFill>
                  </a:tcPr>
                </a:tc>
                <a:extLst>
                  <a:ext uri="{0D108BD9-81ED-4DB2-BD59-A6C34878D82A}">
                    <a16:rowId xmlns:a16="http://schemas.microsoft.com/office/drawing/2014/main" val="3511971047"/>
                  </a:ext>
                </a:extLst>
              </a:tr>
              <a:tr h="190500">
                <a:tc>
                  <a:txBody>
                    <a:bodyPr/>
                    <a:lstStyle/>
                    <a:p>
                      <a:pPr algn="l" rtl="0" fontAlgn="ctr"/>
                      <a:r>
                        <a:rPr lang="es-CO" sz="1400" b="0" i="0" u="none" strike="noStrike">
                          <a:solidFill>
                            <a:srgbClr val="27689D"/>
                          </a:solidFill>
                          <a:effectLst/>
                          <a:latin typeface="Arial" panose="020B0604020202020204" pitchFamily="34" charset="0"/>
                        </a:rPr>
                        <a:t>Patrón o empleador</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132</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129</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-3</a:t>
                      </a:r>
                    </a:p>
                  </a:txBody>
                  <a:tcPr marL="9525" marR="9525" marT="9525" marB="0" anchor="ctr"/>
                </a:tc>
                <a:tc>
                  <a:txBody>
                    <a:bodyPr/>
                    <a:lstStyle/>
                    <a:p>
                      <a:pPr algn="r" rtl="0" fontAlgn="ctr"/>
                      <a:r>
                        <a:rPr lang="es-CO" sz="1400" b="0" i="0" u="none" strike="noStrike">
                          <a:solidFill>
                            <a:srgbClr val="27689D"/>
                          </a:solidFill>
                          <a:effectLst/>
                          <a:latin typeface="Arial" panose="020B0604020202020204" pitchFamily="34" charset="0"/>
                        </a:rPr>
                        <a:t>-0,1</a:t>
                      </a:r>
                    </a:p>
                  </a:txBody>
                  <a:tcPr marL="9525" marR="9525" marT="9525" marB="0" anchor="ctr"/>
                </a:tc>
                <a:extLst>
                  <a:ext uri="{0D108BD9-81ED-4DB2-BD59-A6C34878D82A}">
                    <a16:rowId xmlns:a16="http://schemas.microsoft.com/office/drawing/2014/main" val="4215790938"/>
                  </a:ext>
                </a:extLst>
              </a:tr>
              <a:tr h="190500">
                <a:tc>
                  <a:txBody>
                    <a:bodyPr/>
                    <a:lstStyle/>
                    <a:p>
                      <a:pPr algn="l" rtl="0" fontAlgn="ctr"/>
                      <a:r>
                        <a:rPr lang="es-CO" sz="1400" b="0" i="0" u="none" strike="noStrike">
                          <a:solidFill>
                            <a:srgbClr val="27689D"/>
                          </a:solidFill>
                          <a:effectLst/>
                          <a:latin typeface="Arial" panose="020B0604020202020204" pitchFamily="34" charset="0"/>
                        </a:rPr>
                        <a:t>Obrero, empleado del gobierno </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62</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50</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a:t>
                      </a:r>
                    </a:p>
                  </a:txBody>
                  <a:tcPr marL="9525" marR="9525" marT="9525" marB="0" anchor="ctr">
                    <a:solidFill>
                      <a:schemeClr val="bg1">
                        <a:lumMod val="95000"/>
                      </a:schemeClr>
                    </a:solidFill>
                  </a:tcPr>
                </a:tc>
                <a:tc>
                  <a:txBody>
                    <a:bodyPr/>
                    <a:lstStyle/>
                    <a:p>
                      <a:pPr algn="r" rtl="0" fontAlgn="ctr"/>
                      <a:r>
                        <a:rPr lang="es-CO" sz="1400" b="0" i="0" u="none" strike="noStrike">
                          <a:solidFill>
                            <a:srgbClr val="27689D"/>
                          </a:solidFill>
                          <a:effectLst/>
                          <a:latin typeface="Arial" panose="020B0604020202020204" pitchFamily="34" charset="0"/>
                        </a:rPr>
                        <a:t>-11</a:t>
                      </a:r>
                    </a:p>
                  </a:txBody>
                  <a:tcPr marL="9525" marR="9525" marT="9525" marB="0" anchor="ctr">
                    <a:solidFill>
                      <a:schemeClr val="bg1">
                        <a:lumMod val="95000"/>
                      </a:schemeClr>
                    </a:solidFill>
                  </a:tcPr>
                </a:tc>
                <a:tc>
                  <a:txBody>
                    <a:bodyPr/>
                    <a:lstStyle/>
                    <a:p>
                      <a:pPr algn="r" rtl="0" fontAlgn="ctr"/>
                      <a:r>
                        <a:rPr lang="es-CO" sz="1400" b="0" i="0" u="none" strike="noStrike" dirty="0">
                          <a:solidFill>
                            <a:srgbClr val="27689D"/>
                          </a:solidFill>
                          <a:effectLst/>
                          <a:latin typeface="Arial" panose="020B0604020202020204" pitchFamily="34" charset="0"/>
                        </a:rPr>
                        <a:t>-0,3</a:t>
                      </a:r>
                    </a:p>
                  </a:txBody>
                  <a:tcPr marL="9525" marR="9525" marT="9525" marB="0" anchor="ctr">
                    <a:solidFill>
                      <a:schemeClr val="bg1">
                        <a:lumMod val="95000"/>
                      </a:schemeClr>
                    </a:solidFill>
                  </a:tcPr>
                </a:tc>
                <a:extLst>
                  <a:ext uri="{0D108BD9-81ED-4DB2-BD59-A6C34878D82A}">
                    <a16:rowId xmlns:a16="http://schemas.microsoft.com/office/drawing/2014/main" val="1546335790"/>
                  </a:ext>
                </a:extLst>
              </a:tr>
            </a:tbl>
          </a:graphicData>
        </a:graphic>
      </p:graphicFrame>
      <p:sp>
        <p:nvSpPr>
          <p:cNvPr id="11" name="Rectángulo 10">
            <a:extLst>
              <a:ext uri="{FF2B5EF4-FFF2-40B4-BE49-F238E27FC236}">
                <a16:creationId xmlns:a16="http://schemas.microsoft.com/office/drawing/2014/main" id="{B30885F2-CB75-4E91-A5EC-C0075B168A1C}"/>
              </a:ext>
            </a:extLst>
          </p:cNvPr>
          <p:cNvSpPr/>
          <p:nvPr/>
        </p:nvSpPr>
        <p:spPr>
          <a:xfrm>
            <a:off x="208332" y="4724316"/>
            <a:ext cx="11542234" cy="220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spTree>
    <p:extLst>
      <p:ext uri="{BB962C8B-B14F-4D97-AF65-F5344CB8AC3E}">
        <p14:creationId xmlns:p14="http://schemas.microsoft.com/office/powerpoint/2010/main" val="28996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8406" y="2414575"/>
            <a:ext cx="6098104" cy="3170099"/>
          </a:xfrm>
          <a:prstGeom prst="rect">
            <a:avLst/>
          </a:prstGeom>
          <a:noFill/>
        </p:spPr>
        <p:txBody>
          <a:bodyPr wrap="square" rtlCol="0">
            <a:spAutoFit/>
          </a:bodyPr>
          <a:lstStyle/>
          <a:p>
            <a:r>
              <a:rPr lang="es-ES" sz="3200" dirty="0">
                <a:solidFill>
                  <a:prstClr val="white"/>
                </a:solidFill>
                <a:latin typeface="Arial Black" panose="020B0A04020102020204" pitchFamily="34" charset="0"/>
              </a:rPr>
              <a:t>Tasa de desempleo y población ocupada series desestacionalizadas</a:t>
            </a:r>
          </a:p>
          <a:p>
            <a:endParaRPr lang="es-ES" sz="3200" dirty="0">
              <a:solidFill>
                <a:prstClr val="white"/>
              </a:solidFill>
              <a:latin typeface="Arial Black" panose="020B0A04020102020204" pitchFamily="34" charset="0"/>
            </a:endParaRPr>
          </a:p>
          <a:p>
            <a:r>
              <a:rPr lang="es-ES" sz="2400" dirty="0">
                <a:solidFill>
                  <a:prstClr val="white"/>
                </a:solidFill>
                <a:latin typeface="Arial Black" panose="020B0A04020102020204" pitchFamily="34" charset="0"/>
              </a:rPr>
              <a:t>Junio de 2021</a:t>
            </a:r>
          </a:p>
          <a:p>
            <a:r>
              <a:rPr lang="es-ES" sz="2400" dirty="0">
                <a:solidFill>
                  <a:prstClr val="white"/>
                </a:solidFill>
                <a:latin typeface="Arial Black" panose="020B0A04020102020204" pitchFamily="34" charset="0"/>
              </a:rPr>
              <a:t>Trimestre móvil </a:t>
            </a:r>
          </a:p>
          <a:p>
            <a:r>
              <a:rPr lang="es-ES" sz="2400" dirty="0">
                <a:solidFill>
                  <a:prstClr val="white"/>
                </a:solidFill>
                <a:latin typeface="Arial Black" panose="020B0A04020102020204" pitchFamily="34" charset="0"/>
              </a:rPr>
              <a:t>abril 2021 – junio 2021</a:t>
            </a:r>
            <a:endParaRPr lang="es-ES" sz="3200" dirty="0">
              <a:solidFill>
                <a:prstClr val="white"/>
              </a:solidFill>
              <a:latin typeface="Arial Black" panose="020B0A04020102020204" pitchFamily="34" charset="0"/>
            </a:endParaRPr>
          </a:p>
        </p:txBody>
      </p:sp>
      <p:sp>
        <p:nvSpPr>
          <p:cNvPr id="6" name="CuadroTexto 5"/>
          <p:cNvSpPr txBox="1"/>
          <p:nvPr/>
        </p:nvSpPr>
        <p:spPr>
          <a:xfrm>
            <a:off x="0" y="5742075"/>
            <a:ext cx="6016336" cy="1015663"/>
          </a:xfrm>
          <a:prstGeom prst="rect">
            <a:avLst/>
          </a:prstGeom>
          <a:noFill/>
        </p:spPr>
        <p:txBody>
          <a:bodyPr wrap="square" rtlCol="0">
            <a:spAutoFit/>
          </a:bodyPr>
          <a:lstStyle/>
          <a:p>
            <a:r>
              <a:rPr lang="es-CO" sz="2400" b="1" dirty="0">
                <a:solidFill>
                  <a:prstClr val="white"/>
                </a:solidFill>
                <a:latin typeface="Arial" panose="020B0604020202020204" pitchFamily="34" charset="0"/>
                <a:cs typeface="Arial" panose="020B0604020202020204" pitchFamily="34" charset="0"/>
              </a:rPr>
              <a:t>UPRA</a:t>
            </a:r>
          </a:p>
          <a:p>
            <a:r>
              <a:rPr lang="es-CO" dirty="0">
                <a:solidFill>
                  <a:prstClr val="white"/>
                </a:solidFill>
                <a:latin typeface="Arial" panose="020B0604020202020204" pitchFamily="34" charset="0"/>
                <a:cs typeface="Arial" panose="020B0604020202020204" pitchFamily="34" charset="0"/>
              </a:rPr>
              <a:t>Unidad de Planificación Rural Agropecuaria</a:t>
            </a:r>
          </a:p>
          <a:p>
            <a:r>
              <a:rPr lang="es-CO" dirty="0">
                <a:solidFill>
                  <a:prstClr val="white"/>
                </a:solidFill>
                <a:latin typeface="Arial" panose="020B0604020202020204" pitchFamily="34" charset="0"/>
                <a:cs typeface="Arial" panose="020B0604020202020204" pitchFamily="34" charset="0"/>
              </a:rPr>
              <a:t>30 de julio de 2021</a:t>
            </a:r>
          </a:p>
        </p:txBody>
      </p:sp>
    </p:spTree>
    <p:extLst>
      <p:ext uri="{BB962C8B-B14F-4D97-AF65-F5344CB8AC3E}">
        <p14:creationId xmlns:p14="http://schemas.microsoft.com/office/powerpoint/2010/main" val="2917955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desestacionalizada* total nacional </a:t>
            </a:r>
            <a:r>
              <a:rPr lang="es-MX" altLang="es-CO" sz="2400" b="1" dirty="0">
                <a:solidFill>
                  <a:srgbClr val="395F9B"/>
                </a:solidFill>
                <a:latin typeface="+mn-lt"/>
                <a:ea typeface="+mn-ea"/>
                <a:cs typeface="+mn-cs"/>
              </a:rPr>
              <a:t>y 13 ciudades y áreas metropolitanas. Mensual junio de 2019 – junio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43262736-F5CA-432A-AA5E-45F5DDAA4B84}"/>
              </a:ext>
            </a:extLst>
          </p:cNvPr>
          <p:cNvSpPr/>
          <p:nvPr/>
        </p:nvSpPr>
        <p:spPr>
          <a:xfrm>
            <a:off x="-30478" y="4884442"/>
            <a:ext cx="2030020"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 en </a:t>
            </a:r>
          </a:p>
          <a:p>
            <a:r>
              <a:rPr lang="es-CO" dirty="0">
                <a:solidFill>
                  <a:srgbClr val="395F9B"/>
                </a:solidFill>
                <a:latin typeface="+mj-lt"/>
                <a:ea typeface="Calibri" panose="020F0502020204030204" pitchFamily="34" charset="0"/>
                <a:cs typeface="Arial" panose="020B0604020202020204" pitchFamily="34" charset="0"/>
              </a:rPr>
              <a:t>junio</a:t>
            </a:r>
            <a:endParaRPr lang="es-CO" dirty="0">
              <a:latin typeface="+mj-lt"/>
              <a:cs typeface="Arial" panose="020B0604020202020204" pitchFamily="34" charset="0"/>
            </a:endParaRPr>
          </a:p>
        </p:txBody>
      </p:sp>
      <p:sp>
        <p:nvSpPr>
          <p:cNvPr id="8" name="Rectángulo 7">
            <a:extLst>
              <a:ext uri="{FF2B5EF4-FFF2-40B4-BE49-F238E27FC236}">
                <a16:creationId xmlns:a16="http://schemas.microsoft.com/office/drawing/2014/main" id="{3B37A31D-6B4A-4D14-8090-F5EC801C402A}"/>
              </a:ext>
            </a:extLst>
          </p:cNvPr>
          <p:cNvSpPr/>
          <p:nvPr/>
        </p:nvSpPr>
        <p:spPr>
          <a:xfrm>
            <a:off x="1471452" y="5253773"/>
            <a:ext cx="1062440"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15,1%</a:t>
            </a:r>
            <a:endParaRPr lang="es-CO" sz="2400" b="1" dirty="0">
              <a:solidFill>
                <a:srgbClr val="00B050"/>
              </a:solidFill>
              <a:latin typeface="+mj-lt"/>
              <a:cs typeface="Arial" panose="020B0604020202020204" pitchFamily="34" charset="0"/>
            </a:endParaRPr>
          </a:p>
        </p:txBody>
      </p:sp>
      <p:sp>
        <p:nvSpPr>
          <p:cNvPr id="11" name="Rectángulo 10">
            <a:extLst>
              <a:ext uri="{FF2B5EF4-FFF2-40B4-BE49-F238E27FC236}">
                <a16:creationId xmlns:a16="http://schemas.microsoft.com/office/drawing/2014/main" id="{63CBA94C-C7DA-4332-96DD-A87259733597}"/>
              </a:ext>
            </a:extLst>
          </p:cNvPr>
          <p:cNvSpPr/>
          <p:nvPr/>
        </p:nvSpPr>
        <p:spPr>
          <a:xfrm>
            <a:off x="2451515" y="4831605"/>
            <a:ext cx="3158824" cy="1754326"/>
          </a:xfrm>
          <a:prstGeom prst="rect">
            <a:avLst/>
          </a:prstGeom>
        </p:spPr>
        <p:txBody>
          <a:bodyPr wrap="square">
            <a:spAutoFit/>
          </a:bodyPr>
          <a:lstStyle/>
          <a:p>
            <a:pPr algn="just"/>
            <a:r>
              <a:rPr lang="es-CO" dirty="0">
                <a:solidFill>
                  <a:srgbClr val="27689D"/>
                </a:solidFill>
                <a:latin typeface="+mj-lt"/>
                <a:ea typeface="Calibri" panose="020F0502020204030204" pitchFamily="34" charset="0"/>
                <a:cs typeface="Arial" panose="020B0604020202020204" pitchFamily="34" charset="0"/>
              </a:rPr>
              <a:t>inferior en 5,8 p.p </a:t>
            </a:r>
            <a:r>
              <a:rPr lang="es-CO" dirty="0">
                <a:solidFill>
                  <a:srgbClr val="27689D"/>
                </a:solidFill>
                <a:ea typeface="Calibri" panose="020F0502020204030204" pitchFamily="34" charset="0"/>
                <a:cs typeface="Arial" panose="020B0604020202020204" pitchFamily="34" charset="0"/>
              </a:rPr>
              <a:t>a la tasa de mayo de 2020 (20,9%) que ha sido la más alta de los meses en pandemia.</a:t>
            </a:r>
          </a:p>
          <a:p>
            <a:pPr algn="just"/>
            <a:r>
              <a:rPr lang="es-CO" b="1" dirty="0">
                <a:solidFill>
                  <a:srgbClr val="27689D"/>
                </a:solidFill>
                <a:latin typeface="+mj-lt"/>
                <a:cs typeface="Arial" panose="020B0604020202020204" pitchFamily="34" charset="0"/>
              </a:rPr>
              <a:t>Inferior en 0,1 p.p a la tasa de mayo de 2021 </a:t>
            </a:r>
            <a:r>
              <a:rPr lang="es-CO" dirty="0">
                <a:solidFill>
                  <a:srgbClr val="27689D"/>
                </a:solidFill>
                <a:latin typeface="+mj-lt"/>
                <a:cs typeface="Arial" panose="020B0604020202020204" pitchFamily="34" charset="0"/>
              </a:rPr>
              <a:t>(15,2%).                                                </a:t>
            </a:r>
          </a:p>
        </p:txBody>
      </p:sp>
      <p:cxnSp>
        <p:nvCxnSpPr>
          <p:cNvPr id="12" name="Conector recto 11">
            <a:extLst>
              <a:ext uri="{FF2B5EF4-FFF2-40B4-BE49-F238E27FC236}">
                <a16:creationId xmlns:a16="http://schemas.microsoft.com/office/drawing/2014/main" id="{60E014AD-2A70-41B0-B033-E4A392009332}"/>
              </a:ext>
            </a:extLst>
          </p:cNvPr>
          <p:cNvCxnSpPr>
            <a:cxnSpLocks/>
          </p:cNvCxnSpPr>
          <p:nvPr/>
        </p:nvCxnSpPr>
        <p:spPr>
          <a:xfrm>
            <a:off x="5622225" y="510139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0B898A01-518B-495E-AD15-C95A8C0A0955}"/>
              </a:ext>
            </a:extLst>
          </p:cNvPr>
          <p:cNvSpPr/>
          <p:nvPr/>
        </p:nvSpPr>
        <p:spPr>
          <a:xfrm>
            <a:off x="5664268" y="5143806"/>
            <a:ext cx="2236617" cy="1200329"/>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13 ciudades y a.m en junio</a:t>
            </a:r>
            <a:endParaRPr lang="es-CO" dirty="0">
              <a:latin typeface="+mj-lt"/>
              <a:cs typeface="Arial" panose="020B0604020202020204" pitchFamily="34" charset="0"/>
            </a:endParaRPr>
          </a:p>
          <a:p>
            <a:endParaRPr lang="es-CO" dirty="0">
              <a:latin typeface="+mj-lt"/>
              <a:cs typeface="Arial" panose="020B0604020202020204" pitchFamily="34" charset="0"/>
            </a:endParaRPr>
          </a:p>
        </p:txBody>
      </p:sp>
      <p:sp>
        <p:nvSpPr>
          <p:cNvPr id="17" name="Rectángulo 16">
            <a:extLst>
              <a:ext uri="{FF2B5EF4-FFF2-40B4-BE49-F238E27FC236}">
                <a16:creationId xmlns:a16="http://schemas.microsoft.com/office/drawing/2014/main" id="{9F1941FF-081D-4D18-A434-B3932EC2528A}"/>
              </a:ext>
            </a:extLst>
          </p:cNvPr>
          <p:cNvSpPr/>
          <p:nvPr/>
        </p:nvSpPr>
        <p:spPr>
          <a:xfrm>
            <a:off x="7370967" y="5360422"/>
            <a:ext cx="1321911"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16,3%</a:t>
            </a:r>
            <a:endParaRPr lang="es-CO" sz="2400" b="1" dirty="0">
              <a:solidFill>
                <a:srgbClr val="00B050"/>
              </a:solidFill>
              <a:latin typeface="+mj-lt"/>
              <a:cs typeface="Arial" panose="020B0604020202020204" pitchFamily="34" charset="0"/>
            </a:endParaRPr>
          </a:p>
        </p:txBody>
      </p:sp>
      <p:sp>
        <p:nvSpPr>
          <p:cNvPr id="19" name="Rectángulo 18">
            <a:extLst>
              <a:ext uri="{FF2B5EF4-FFF2-40B4-BE49-F238E27FC236}">
                <a16:creationId xmlns:a16="http://schemas.microsoft.com/office/drawing/2014/main" id="{0DDF7A5A-90AD-437C-93ED-DA6629A27751}"/>
              </a:ext>
            </a:extLst>
          </p:cNvPr>
          <p:cNvSpPr/>
          <p:nvPr/>
        </p:nvSpPr>
        <p:spPr>
          <a:xfrm>
            <a:off x="8692879" y="4831502"/>
            <a:ext cx="3551318" cy="1754326"/>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8,2 p.p </a:t>
            </a:r>
            <a:r>
              <a:rPr lang="es-CO" b="1" dirty="0">
                <a:solidFill>
                  <a:srgbClr val="27689D"/>
                </a:solidFill>
                <a:ea typeface="Calibri" panose="020F0502020204030204" pitchFamily="34" charset="0"/>
                <a:cs typeface="Arial" panose="020B0604020202020204" pitchFamily="34" charset="0"/>
              </a:rPr>
              <a:t>a la tasa de mayo de 2020 </a:t>
            </a:r>
            <a:r>
              <a:rPr lang="es-CO" dirty="0">
                <a:solidFill>
                  <a:srgbClr val="27689D"/>
                </a:solidFill>
                <a:ea typeface="Calibri" panose="020F0502020204030204" pitchFamily="34" charset="0"/>
                <a:cs typeface="Arial" panose="020B0604020202020204" pitchFamily="34" charset="0"/>
              </a:rPr>
              <a:t>(24,5%) que ha sido la más alta de los meses en pandemia para este dominio.</a:t>
            </a:r>
          </a:p>
          <a:p>
            <a:pPr algn="just"/>
            <a:r>
              <a:rPr lang="es-CO" b="1" dirty="0">
                <a:solidFill>
                  <a:srgbClr val="27689D"/>
                </a:solidFill>
                <a:latin typeface="+mj-lt"/>
                <a:cs typeface="Arial" panose="020B0604020202020204" pitchFamily="34" charset="0"/>
              </a:rPr>
              <a:t>Inferior en 0,2 p.p a la tasa de mayo de 2021 </a:t>
            </a:r>
            <a:r>
              <a:rPr lang="es-CO" dirty="0">
                <a:solidFill>
                  <a:srgbClr val="27689D"/>
                </a:solidFill>
                <a:latin typeface="+mj-lt"/>
                <a:cs typeface="Arial" panose="020B0604020202020204" pitchFamily="34" charset="0"/>
              </a:rPr>
              <a:t>(16,5%).</a:t>
            </a:r>
          </a:p>
        </p:txBody>
      </p:sp>
      <p:cxnSp>
        <p:nvCxnSpPr>
          <p:cNvPr id="3" name="Conector recto 2">
            <a:extLst>
              <a:ext uri="{FF2B5EF4-FFF2-40B4-BE49-F238E27FC236}">
                <a16:creationId xmlns:a16="http://schemas.microsoft.com/office/drawing/2014/main" id="{8C54B36E-CE70-4FC7-AB14-5E24B00B7560}"/>
              </a:ext>
            </a:extLst>
          </p:cNvPr>
          <p:cNvCxnSpPr>
            <a:cxnSpLocks/>
          </p:cNvCxnSpPr>
          <p:nvPr/>
        </p:nvCxnSpPr>
        <p:spPr>
          <a:xfrm>
            <a:off x="5427337" y="1291241"/>
            <a:ext cx="0" cy="26280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0F38C076-12C6-4823-BDDF-81797E417CB0}"/>
              </a:ext>
            </a:extLst>
          </p:cNvPr>
          <p:cNvCxnSpPr>
            <a:cxnSpLocks/>
          </p:cNvCxnSpPr>
          <p:nvPr/>
        </p:nvCxnSpPr>
        <p:spPr>
          <a:xfrm>
            <a:off x="11666197" y="1220320"/>
            <a:ext cx="0" cy="266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5A19AD85-F6F5-4C41-A689-921BC3B0767C}"/>
              </a:ext>
            </a:extLst>
          </p:cNvPr>
          <p:cNvCxnSpPr>
            <a:cxnSpLocks/>
          </p:cNvCxnSpPr>
          <p:nvPr/>
        </p:nvCxnSpPr>
        <p:spPr>
          <a:xfrm flipV="1">
            <a:off x="5427337" y="3465868"/>
            <a:ext cx="6192000" cy="1"/>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A05710A5-D743-4048-9166-0788517BD02E}"/>
              </a:ext>
            </a:extLst>
          </p:cNvPr>
          <p:cNvSpPr txBox="1"/>
          <p:nvPr/>
        </p:nvSpPr>
        <p:spPr>
          <a:xfrm>
            <a:off x="7584482" y="3133707"/>
            <a:ext cx="2400757" cy="307777"/>
          </a:xfrm>
          <a:prstGeom prst="rect">
            <a:avLst/>
          </a:prstGeom>
          <a:noFill/>
        </p:spPr>
        <p:txBody>
          <a:bodyPr wrap="square" rtlCol="0">
            <a:spAutoFit/>
          </a:bodyPr>
          <a:lstStyle/>
          <a:p>
            <a:r>
              <a:rPr lang="es-CO" sz="1400" dirty="0">
                <a:solidFill>
                  <a:srgbClr val="0070C0"/>
                </a:solidFill>
              </a:rPr>
              <a:t>Periodo de pandemia</a:t>
            </a:r>
          </a:p>
        </p:txBody>
      </p:sp>
      <p:graphicFrame>
        <p:nvGraphicFramePr>
          <p:cNvPr id="23" name="Gráfico 22">
            <a:extLst>
              <a:ext uri="{FF2B5EF4-FFF2-40B4-BE49-F238E27FC236}">
                <a16:creationId xmlns:a16="http://schemas.microsoft.com/office/drawing/2014/main" id="{E3B84D0E-BF09-4EA0-8916-0362B9096218}"/>
              </a:ext>
            </a:extLst>
          </p:cNvPr>
          <p:cNvGraphicFramePr>
            <a:graphicFrameLocks/>
          </p:cNvGraphicFramePr>
          <p:nvPr>
            <p:extLst>
              <p:ext uri="{D42A27DB-BD31-4B8C-83A1-F6EECF244321}">
                <p14:modId xmlns:p14="http://schemas.microsoft.com/office/powerpoint/2010/main" val="521632249"/>
              </p:ext>
            </p:extLst>
          </p:nvPr>
        </p:nvGraphicFramePr>
        <p:xfrm>
          <a:off x="254388" y="1064295"/>
          <a:ext cx="11676994" cy="3785180"/>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Conector recto 25">
            <a:extLst>
              <a:ext uri="{FF2B5EF4-FFF2-40B4-BE49-F238E27FC236}">
                <a16:creationId xmlns:a16="http://schemas.microsoft.com/office/drawing/2014/main" id="{8B6A3C55-6807-41B8-8230-4E58D81BC26C}"/>
              </a:ext>
            </a:extLst>
          </p:cNvPr>
          <p:cNvCxnSpPr/>
          <p:nvPr/>
        </p:nvCxnSpPr>
        <p:spPr>
          <a:xfrm>
            <a:off x="5760691" y="1420008"/>
            <a:ext cx="504000" cy="0"/>
          </a:xfrm>
          <a:prstGeom prst="line">
            <a:avLst/>
          </a:prstGeom>
          <a:ln w="3175">
            <a:solidFill>
              <a:schemeClr val="accent2"/>
            </a:solidFill>
            <a:prstDash val="lgDash"/>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8851746-1576-45D6-A600-CA1C18193ADE}"/>
              </a:ext>
            </a:extLst>
          </p:cNvPr>
          <p:cNvCxnSpPr/>
          <p:nvPr/>
        </p:nvCxnSpPr>
        <p:spPr>
          <a:xfrm>
            <a:off x="5768984" y="1893767"/>
            <a:ext cx="468000" cy="0"/>
          </a:xfrm>
          <a:prstGeom prst="line">
            <a:avLst/>
          </a:prstGeom>
          <a:ln w="3175">
            <a:solidFill>
              <a:srgbClr val="0070C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783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desestacionalizada* total nacional.</a:t>
            </a:r>
          </a:p>
          <a:p>
            <a:pPr algn="ctr">
              <a:lnSpc>
                <a:spcPct val="100000"/>
              </a:lnSpc>
              <a:spcBef>
                <a:spcPct val="0"/>
              </a:spcBef>
              <a:buClrTx/>
              <a:buSzTx/>
              <a:buNone/>
            </a:pPr>
            <a:r>
              <a:rPr lang="es-MX" altLang="es-CO" sz="2400" b="1" dirty="0">
                <a:solidFill>
                  <a:srgbClr val="395F9B"/>
                </a:solidFill>
                <a:latin typeface="+mn-lt"/>
                <a:ea typeface="+mn-ea"/>
                <a:cs typeface="+mn-cs"/>
              </a:rPr>
              <a:t>Mensual junio de 2019 – junio de 2021</a:t>
            </a:r>
            <a:endParaRPr lang="es-ES" altLang="es-CO" sz="2400" b="1"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 Las series desestacionalizadas permiten hacer comparaciones en periodos consecutivos.</a:t>
            </a:r>
            <a:endParaRPr lang="es-CO" sz="800" dirty="0">
              <a:solidFill>
                <a:srgbClr val="395F9B"/>
              </a:solidFill>
              <a:effectLst/>
              <a:ea typeface="Calibri" panose="020F0502020204030204" pitchFamily="34" charset="0"/>
              <a:cs typeface="Arial" panose="020B0604020202020204" pitchFamily="34" charset="0"/>
            </a:endParaRPr>
          </a:p>
        </p:txBody>
      </p:sp>
      <p:cxnSp>
        <p:nvCxnSpPr>
          <p:cNvPr id="11" name="Conector recto 10">
            <a:extLst>
              <a:ext uri="{FF2B5EF4-FFF2-40B4-BE49-F238E27FC236}">
                <a16:creationId xmlns:a16="http://schemas.microsoft.com/office/drawing/2014/main" id="{778271FC-5276-4458-817C-BA29F402FBE1}"/>
              </a:ext>
            </a:extLst>
          </p:cNvPr>
          <p:cNvCxnSpPr>
            <a:cxnSpLocks/>
          </p:cNvCxnSpPr>
          <p:nvPr/>
        </p:nvCxnSpPr>
        <p:spPr>
          <a:xfrm>
            <a:off x="5370102" y="1242548"/>
            <a:ext cx="0" cy="2677805"/>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40EB57D-3977-493E-BA26-74388DD5B3C1}"/>
              </a:ext>
            </a:extLst>
          </p:cNvPr>
          <p:cNvCxnSpPr>
            <a:cxnSpLocks/>
          </p:cNvCxnSpPr>
          <p:nvPr/>
        </p:nvCxnSpPr>
        <p:spPr>
          <a:xfrm>
            <a:off x="11703542" y="1121657"/>
            <a:ext cx="0" cy="273948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C6B9517C-D155-49A5-B6B6-FB89EBDFBD95}"/>
              </a:ext>
            </a:extLst>
          </p:cNvPr>
          <p:cNvSpPr txBox="1"/>
          <p:nvPr/>
        </p:nvSpPr>
        <p:spPr>
          <a:xfrm>
            <a:off x="7462431" y="3352999"/>
            <a:ext cx="2400757" cy="307777"/>
          </a:xfrm>
          <a:prstGeom prst="rect">
            <a:avLst/>
          </a:prstGeom>
          <a:noFill/>
        </p:spPr>
        <p:txBody>
          <a:bodyPr wrap="square" rtlCol="0">
            <a:spAutoFit/>
          </a:bodyPr>
          <a:lstStyle/>
          <a:p>
            <a:r>
              <a:rPr lang="es-CO" sz="1400" dirty="0">
                <a:solidFill>
                  <a:srgbClr val="0070C0"/>
                </a:solidFill>
              </a:rPr>
              <a:t>Periodo de pandemia</a:t>
            </a:r>
          </a:p>
        </p:txBody>
      </p:sp>
      <p:sp>
        <p:nvSpPr>
          <p:cNvPr id="15" name="Rectángulo 14">
            <a:extLst>
              <a:ext uri="{FF2B5EF4-FFF2-40B4-BE49-F238E27FC236}">
                <a16:creationId xmlns:a16="http://schemas.microsoft.com/office/drawing/2014/main" id="{C2CF81D2-E306-48C4-AC5F-6BC14E368630}"/>
              </a:ext>
            </a:extLst>
          </p:cNvPr>
          <p:cNvSpPr/>
          <p:nvPr/>
        </p:nvSpPr>
        <p:spPr>
          <a:xfrm>
            <a:off x="2157126" y="5079534"/>
            <a:ext cx="9791101" cy="1477328"/>
          </a:xfrm>
          <a:prstGeom prst="rect">
            <a:avLst/>
          </a:prstGeom>
        </p:spPr>
        <p:txBody>
          <a:bodyPr wrap="square">
            <a:spAutoFit/>
          </a:bodyPr>
          <a:lstStyle/>
          <a:p>
            <a:pPr marL="285750" indent="-285750" algn="just">
              <a:buFont typeface="Arial" panose="020B0604020202020204" pitchFamily="34" charset="0"/>
              <a:buChar char="•"/>
            </a:pPr>
            <a:r>
              <a:rPr lang="es-CO" dirty="0">
                <a:solidFill>
                  <a:srgbClr val="27689D"/>
                </a:solidFill>
                <a:latin typeface="+mj-lt"/>
                <a:ea typeface="Calibri" panose="020F0502020204030204" pitchFamily="34" charset="0"/>
                <a:cs typeface="Arial" panose="020B0604020202020204" pitchFamily="34" charset="0"/>
              </a:rPr>
              <a:t>Al comparar abril de 2020, que ha sido el mes con el menor número de personas ocupadas en la pandemia (16,5 millones), con junio del presente año con 20,6 millones, se observa que </a:t>
            </a:r>
            <a:r>
              <a:rPr lang="es-CO" b="1" dirty="0">
                <a:solidFill>
                  <a:srgbClr val="27689D"/>
                </a:solidFill>
                <a:latin typeface="+mj-lt"/>
                <a:ea typeface="Calibri" panose="020F0502020204030204" pitchFamily="34" charset="0"/>
                <a:cs typeface="Arial" panose="020B0604020202020204" pitchFamily="34" charset="0"/>
              </a:rPr>
              <a:t>4,1 millones de personas han regresado a la ocupación</a:t>
            </a:r>
            <a:r>
              <a:rPr lang="es-CO" dirty="0">
                <a:solidFill>
                  <a:srgbClr val="27689D"/>
                </a:solidFill>
                <a:latin typeface="+mj-lt"/>
                <a:ea typeface="Calibri" panose="020F0502020204030204" pitchFamily="34" charset="0"/>
                <a:cs typeface="Arial" panose="020B0604020202020204" pitchFamily="34" charset="0"/>
              </a:rPr>
              <a:t>.</a:t>
            </a:r>
          </a:p>
          <a:p>
            <a:pPr marL="285750" indent="-285750">
              <a:buFont typeface="Arial" panose="020B0604020202020204" pitchFamily="34" charset="0"/>
              <a:buChar char="•"/>
            </a:pPr>
            <a:r>
              <a:rPr lang="es-CO" dirty="0">
                <a:solidFill>
                  <a:srgbClr val="27689D"/>
                </a:solidFill>
                <a:latin typeface="+mj-lt"/>
                <a:cs typeface="Arial" panose="020B0604020202020204" pitchFamily="34" charset="0"/>
              </a:rPr>
              <a:t>En junio de 2021 </a:t>
            </a:r>
            <a:r>
              <a:rPr lang="es-CO" b="1" dirty="0">
                <a:solidFill>
                  <a:srgbClr val="27689D"/>
                </a:solidFill>
                <a:latin typeface="+mj-lt"/>
                <a:cs typeface="Arial" panose="020B0604020202020204" pitchFamily="34" charset="0"/>
              </a:rPr>
              <a:t>el número de ocupados disminuyó en 105 mil personas </a:t>
            </a:r>
            <a:r>
              <a:rPr lang="es-CO" dirty="0">
                <a:solidFill>
                  <a:srgbClr val="27689D"/>
                </a:solidFill>
                <a:latin typeface="+mj-lt"/>
                <a:cs typeface="Arial" panose="020B0604020202020204" pitchFamily="34" charset="0"/>
              </a:rPr>
              <a:t>con respecto a mayo de 2021. </a:t>
            </a:r>
          </a:p>
        </p:txBody>
      </p:sp>
      <p:graphicFrame>
        <p:nvGraphicFramePr>
          <p:cNvPr id="13" name="Gráfico 12">
            <a:extLst>
              <a:ext uri="{FF2B5EF4-FFF2-40B4-BE49-F238E27FC236}">
                <a16:creationId xmlns:a16="http://schemas.microsoft.com/office/drawing/2014/main" id="{166E06D0-8641-4184-A005-38FC6A75EF99}"/>
              </a:ext>
            </a:extLst>
          </p:cNvPr>
          <p:cNvGraphicFramePr>
            <a:graphicFrameLocks/>
          </p:cNvGraphicFramePr>
          <p:nvPr>
            <p:extLst>
              <p:ext uri="{D42A27DB-BD31-4B8C-83A1-F6EECF244321}">
                <p14:modId xmlns:p14="http://schemas.microsoft.com/office/powerpoint/2010/main" val="2301040652"/>
              </p:ext>
            </p:extLst>
          </p:nvPr>
        </p:nvGraphicFramePr>
        <p:xfrm>
          <a:off x="224290" y="1072097"/>
          <a:ext cx="11719035" cy="4087505"/>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de flecha 18">
            <a:extLst>
              <a:ext uri="{FF2B5EF4-FFF2-40B4-BE49-F238E27FC236}">
                <a16:creationId xmlns:a16="http://schemas.microsoft.com/office/drawing/2014/main" id="{41479F23-0233-4053-9EBC-FF0DA0C43FF1}"/>
              </a:ext>
            </a:extLst>
          </p:cNvPr>
          <p:cNvCxnSpPr>
            <a:cxnSpLocks/>
          </p:cNvCxnSpPr>
          <p:nvPr/>
        </p:nvCxnSpPr>
        <p:spPr>
          <a:xfrm>
            <a:off x="5395154" y="3695349"/>
            <a:ext cx="6264000" cy="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040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con series desestacionalizadas</a:t>
            </a:r>
          </a:p>
          <a:p>
            <a:pPr algn="ctr">
              <a:lnSpc>
                <a:spcPct val="100000"/>
              </a:lnSpc>
              <a:spcBef>
                <a:spcPct val="0"/>
              </a:spcBef>
              <a:buClrTx/>
              <a:buSzTx/>
              <a:buNone/>
            </a:pPr>
            <a:r>
              <a:rPr lang="es-ES" altLang="es-CO" sz="2400" b="1" dirty="0">
                <a:solidFill>
                  <a:srgbClr val="395F9B"/>
                </a:solidFill>
                <a:latin typeface="+mn-lt"/>
                <a:ea typeface="+mn-ea"/>
                <a:cs typeface="+mn-cs"/>
              </a:rPr>
              <a:t>Centros poblados y rural disperso (abril-junio 19 / abril- junio 21)</a:t>
            </a:r>
            <a:r>
              <a:rPr lang="es-ES" altLang="es-CO" sz="1600" dirty="0">
                <a:solidFill>
                  <a:srgbClr val="395F9B"/>
                </a:solidFill>
                <a:latin typeface="+mn-lt"/>
                <a:ea typeface="+mn-ea"/>
                <a:cs typeface="+mn-cs"/>
              </a:rPr>
              <a:t>*</a:t>
            </a:r>
            <a:endParaRPr lang="es-ES" altLang="es-CO" sz="2400" dirty="0">
              <a:solidFill>
                <a:srgbClr val="395F9B"/>
              </a:solidFill>
              <a:latin typeface="+mn-lt"/>
              <a:ea typeface="+mn-ea"/>
              <a:cs typeface="+mn-cs"/>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27158"/>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 </a:t>
            </a:r>
            <a:endParaRPr lang="es-CO" sz="800" dirty="0">
              <a:solidFill>
                <a:srgbClr val="395F9B"/>
              </a:solidFill>
              <a:effectLst/>
              <a:ea typeface="Calibri" panose="020F050202020403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9FE0CEE1-7E29-4C8C-BECE-378ECE29B203}"/>
              </a:ext>
            </a:extLst>
          </p:cNvPr>
          <p:cNvSpPr txBox="1"/>
          <p:nvPr/>
        </p:nvSpPr>
        <p:spPr>
          <a:xfrm>
            <a:off x="8784284" y="5266962"/>
            <a:ext cx="3349883" cy="1477328"/>
          </a:xfrm>
          <a:prstGeom prst="rect">
            <a:avLst/>
          </a:prstGeom>
          <a:noFill/>
        </p:spPr>
        <p:txBody>
          <a:bodyPr wrap="square">
            <a:spAutoFit/>
          </a:bodyPr>
          <a:lstStyle/>
          <a:p>
            <a:r>
              <a:rPr lang="es-CO" b="1" dirty="0">
                <a:solidFill>
                  <a:srgbClr val="27689D"/>
                </a:solidFill>
                <a:latin typeface="+mj-lt"/>
                <a:cs typeface="Arial" panose="020B0604020202020204" pitchFamily="34" charset="0"/>
              </a:rPr>
              <a:t>372 mil ocupados más que en el trimestre abril -junio de 2020 </a:t>
            </a:r>
            <a:r>
              <a:rPr lang="es-CO" dirty="0">
                <a:solidFill>
                  <a:srgbClr val="27689D"/>
                </a:solidFill>
                <a:latin typeface="+mj-lt"/>
                <a:cs typeface="Arial" panose="020B0604020202020204" pitchFamily="34" charset="0"/>
              </a:rPr>
              <a:t>que fue el de menor ocupación en pandemia (3,99 millones de ocupados)</a:t>
            </a:r>
          </a:p>
        </p:txBody>
      </p:sp>
      <p:sp>
        <p:nvSpPr>
          <p:cNvPr id="32" name="Rectángulo 31">
            <a:extLst>
              <a:ext uri="{FF2B5EF4-FFF2-40B4-BE49-F238E27FC236}">
                <a16:creationId xmlns:a16="http://schemas.microsoft.com/office/drawing/2014/main" id="{0E21BD6E-4EAB-4D29-85B0-B06B6D1A3C54}"/>
              </a:ext>
            </a:extLst>
          </p:cNvPr>
          <p:cNvSpPr/>
          <p:nvPr/>
        </p:nvSpPr>
        <p:spPr>
          <a:xfrm>
            <a:off x="-31530" y="5054005"/>
            <a:ext cx="2224277" cy="1292662"/>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Tasa de desempleo rural</a:t>
            </a:r>
          </a:p>
          <a:p>
            <a:pPr algn="ctr"/>
            <a:r>
              <a:rPr lang="es-CO" sz="2400" b="1" dirty="0">
                <a:solidFill>
                  <a:srgbClr val="00B050"/>
                </a:solidFill>
                <a:latin typeface="+mj-lt"/>
                <a:ea typeface="Calibri" panose="020F0502020204030204" pitchFamily="34" charset="0"/>
                <a:cs typeface="Arial" panose="020B0604020202020204" pitchFamily="34" charset="0"/>
              </a:rPr>
              <a:t>8,9%</a:t>
            </a:r>
          </a:p>
          <a:p>
            <a:pPr algn="ctr"/>
            <a:endParaRPr lang="es-CO" b="1" dirty="0">
              <a:solidFill>
                <a:srgbClr val="27689D"/>
              </a:solidFill>
              <a:latin typeface="+mj-lt"/>
              <a:cs typeface="Arial" panose="020B0604020202020204" pitchFamily="34" charset="0"/>
            </a:endParaRPr>
          </a:p>
        </p:txBody>
      </p:sp>
      <p:sp>
        <p:nvSpPr>
          <p:cNvPr id="35" name="Rectángulo 34">
            <a:extLst>
              <a:ext uri="{FF2B5EF4-FFF2-40B4-BE49-F238E27FC236}">
                <a16:creationId xmlns:a16="http://schemas.microsoft.com/office/drawing/2014/main" id="{B356F6A3-6080-4E6F-8A7F-34C8379C462C}"/>
              </a:ext>
            </a:extLst>
          </p:cNvPr>
          <p:cNvSpPr/>
          <p:nvPr/>
        </p:nvSpPr>
        <p:spPr>
          <a:xfrm>
            <a:off x="2102068" y="5210319"/>
            <a:ext cx="3821400" cy="1477328"/>
          </a:xfrm>
          <a:prstGeom prst="rect">
            <a:avLst/>
          </a:prstGeom>
        </p:spPr>
        <p:txBody>
          <a:bodyPr wrap="square">
            <a:spAutoFit/>
          </a:bodyPr>
          <a:lstStyle/>
          <a:p>
            <a:pPr algn="just"/>
            <a:r>
              <a:rPr lang="es-CO" b="1" dirty="0">
                <a:solidFill>
                  <a:srgbClr val="27689D"/>
                </a:solidFill>
                <a:latin typeface="+mj-lt"/>
                <a:ea typeface="Calibri" panose="020F0502020204030204" pitchFamily="34" charset="0"/>
                <a:cs typeface="Arial" panose="020B0604020202020204" pitchFamily="34" charset="0"/>
              </a:rPr>
              <a:t>Inferior en 2,2 p.p </a:t>
            </a:r>
            <a:r>
              <a:rPr lang="es-CO" b="1" dirty="0">
                <a:solidFill>
                  <a:srgbClr val="27689D"/>
                </a:solidFill>
                <a:ea typeface="Calibri" panose="020F0502020204030204" pitchFamily="34" charset="0"/>
                <a:cs typeface="Arial" panose="020B0604020202020204" pitchFamily="34" charset="0"/>
              </a:rPr>
              <a:t>a la tasa del trimestre abril-junio de  2020 (11,0%) </a:t>
            </a:r>
          </a:p>
          <a:p>
            <a:pPr algn="just"/>
            <a:r>
              <a:rPr lang="es-CO" dirty="0">
                <a:solidFill>
                  <a:srgbClr val="27689D"/>
                </a:solidFill>
                <a:ea typeface="Calibri" panose="020F0502020204030204" pitchFamily="34" charset="0"/>
                <a:cs typeface="Arial" panose="020B0604020202020204" pitchFamily="34" charset="0"/>
              </a:rPr>
              <a:t>que ha sido la tasa más alta en pandemia*.</a:t>
            </a:r>
          </a:p>
        </p:txBody>
      </p:sp>
      <p:sp>
        <p:nvSpPr>
          <p:cNvPr id="36" name="CuadroTexto 35">
            <a:extLst>
              <a:ext uri="{FF2B5EF4-FFF2-40B4-BE49-F238E27FC236}">
                <a16:creationId xmlns:a16="http://schemas.microsoft.com/office/drawing/2014/main" id="{E10A7262-B421-4075-A406-210FDE4188FD}"/>
              </a:ext>
            </a:extLst>
          </p:cNvPr>
          <p:cNvSpPr txBox="1"/>
          <p:nvPr/>
        </p:nvSpPr>
        <p:spPr>
          <a:xfrm>
            <a:off x="7318976" y="5284924"/>
            <a:ext cx="1358824" cy="1015663"/>
          </a:xfrm>
          <a:prstGeom prst="rect">
            <a:avLst/>
          </a:prstGeom>
          <a:noFill/>
        </p:spPr>
        <p:txBody>
          <a:bodyPr wrap="square">
            <a:spAutoFit/>
          </a:bodyPr>
          <a:lstStyle/>
          <a:p>
            <a:pPr algn="ctr"/>
            <a:endParaRPr lang="es-CO" b="1" dirty="0">
              <a:solidFill>
                <a:srgbClr val="27689D"/>
              </a:solidFill>
              <a:latin typeface="+mj-lt"/>
              <a:cs typeface="Arial" panose="020B0604020202020204" pitchFamily="34" charset="0"/>
            </a:endParaRPr>
          </a:p>
          <a:p>
            <a:pPr algn="ctr"/>
            <a:r>
              <a:rPr lang="es-CO" sz="2400" b="1" dirty="0">
                <a:solidFill>
                  <a:srgbClr val="00B050"/>
                </a:solidFill>
                <a:latin typeface="+mj-lt"/>
                <a:cs typeface="Arial" panose="020B0604020202020204" pitchFamily="34" charset="0"/>
              </a:rPr>
              <a:t>4,36</a:t>
            </a:r>
            <a:r>
              <a:rPr lang="es-CO" b="1" dirty="0">
                <a:solidFill>
                  <a:srgbClr val="00B050"/>
                </a:solidFill>
                <a:latin typeface="+mj-lt"/>
                <a:cs typeface="Arial" panose="020B0604020202020204" pitchFamily="34" charset="0"/>
              </a:rPr>
              <a:t> millones</a:t>
            </a:r>
            <a:endParaRPr lang="es-CO" dirty="0">
              <a:solidFill>
                <a:srgbClr val="00B050"/>
              </a:solidFill>
              <a:latin typeface="+mj-lt"/>
              <a:cs typeface="Arial" panose="020B0604020202020204" pitchFamily="34" charset="0"/>
            </a:endParaRPr>
          </a:p>
        </p:txBody>
      </p:sp>
      <p:sp>
        <p:nvSpPr>
          <p:cNvPr id="40" name="Rectángulo 39">
            <a:extLst>
              <a:ext uri="{FF2B5EF4-FFF2-40B4-BE49-F238E27FC236}">
                <a16:creationId xmlns:a16="http://schemas.microsoft.com/office/drawing/2014/main" id="{A68A20ED-D4B7-48D0-BC59-169060F73558}"/>
              </a:ext>
            </a:extLst>
          </p:cNvPr>
          <p:cNvSpPr/>
          <p:nvPr/>
        </p:nvSpPr>
        <p:spPr>
          <a:xfrm>
            <a:off x="2926705" y="4771543"/>
            <a:ext cx="6021660" cy="646331"/>
          </a:xfrm>
          <a:prstGeom prst="rect">
            <a:avLst/>
          </a:prstGeom>
        </p:spPr>
        <p:txBody>
          <a:bodyPr wrap="square">
            <a:spAutoFit/>
          </a:bodyPr>
          <a:lstStyle/>
          <a:p>
            <a:pPr algn="ctr"/>
            <a:r>
              <a:rPr lang="es-CO" b="1" dirty="0">
                <a:solidFill>
                  <a:srgbClr val="27689D"/>
                </a:solidFill>
                <a:latin typeface="+mj-lt"/>
                <a:ea typeface="Calibri" panose="020F0502020204030204" pitchFamily="34" charset="0"/>
                <a:cs typeface="Arial" panose="020B0604020202020204" pitchFamily="34" charset="0"/>
              </a:rPr>
              <a:t>Trimestre abril – junio de 2021</a:t>
            </a:r>
            <a:endParaRPr lang="es-CO" sz="1800" b="1" dirty="0">
              <a:solidFill>
                <a:srgbClr val="00B050"/>
              </a:solidFill>
              <a:latin typeface="+mj-lt"/>
              <a:ea typeface="Calibri" panose="020F0502020204030204" pitchFamily="34" charset="0"/>
              <a:cs typeface="Arial" panose="020B0604020202020204" pitchFamily="34" charset="0"/>
            </a:endParaRPr>
          </a:p>
          <a:p>
            <a:pPr algn="ctr"/>
            <a:endParaRPr lang="es-CO" b="1" dirty="0">
              <a:solidFill>
                <a:srgbClr val="27689D"/>
              </a:solidFill>
              <a:latin typeface="+mj-lt"/>
              <a:cs typeface="Arial" panose="020B0604020202020204" pitchFamily="34" charset="0"/>
            </a:endParaRPr>
          </a:p>
        </p:txBody>
      </p:sp>
      <p:sp>
        <p:nvSpPr>
          <p:cNvPr id="41" name="CuadroTexto 40">
            <a:extLst>
              <a:ext uri="{FF2B5EF4-FFF2-40B4-BE49-F238E27FC236}">
                <a16:creationId xmlns:a16="http://schemas.microsoft.com/office/drawing/2014/main" id="{35D13944-7626-4F09-9441-1372AA947E43}"/>
              </a:ext>
            </a:extLst>
          </p:cNvPr>
          <p:cNvSpPr txBox="1"/>
          <p:nvPr/>
        </p:nvSpPr>
        <p:spPr>
          <a:xfrm>
            <a:off x="6119755" y="5194561"/>
            <a:ext cx="1342590" cy="1477328"/>
          </a:xfrm>
          <a:prstGeom prst="rect">
            <a:avLst/>
          </a:prstGeom>
          <a:noFill/>
        </p:spPr>
        <p:txBody>
          <a:bodyPr wrap="square">
            <a:spAutoFit/>
          </a:bodyPr>
          <a:lstStyle/>
          <a:p>
            <a:pPr algn="ctr"/>
            <a:r>
              <a:rPr lang="es-CO" b="1" dirty="0">
                <a:solidFill>
                  <a:srgbClr val="27689D"/>
                </a:solidFill>
                <a:latin typeface="+mj-lt"/>
                <a:cs typeface="Arial" panose="020B0604020202020204" pitchFamily="34" charset="0"/>
              </a:rPr>
              <a:t>Población ocupada en el sector rural</a:t>
            </a:r>
          </a:p>
        </p:txBody>
      </p:sp>
      <p:cxnSp>
        <p:nvCxnSpPr>
          <p:cNvPr id="42" name="Conector recto 41">
            <a:extLst>
              <a:ext uri="{FF2B5EF4-FFF2-40B4-BE49-F238E27FC236}">
                <a16:creationId xmlns:a16="http://schemas.microsoft.com/office/drawing/2014/main" id="{1170F958-DE03-4D9A-BBE3-7F7B2D74AECE}"/>
              </a:ext>
            </a:extLst>
          </p:cNvPr>
          <p:cNvCxnSpPr>
            <a:cxnSpLocks/>
          </p:cNvCxnSpPr>
          <p:nvPr/>
        </p:nvCxnSpPr>
        <p:spPr>
          <a:xfrm>
            <a:off x="6021611" y="5343127"/>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8F93FA87-4A9A-43C7-A4E2-057D51005BF5}"/>
              </a:ext>
            </a:extLst>
          </p:cNvPr>
          <p:cNvCxnSpPr>
            <a:cxnSpLocks/>
          </p:cNvCxnSpPr>
          <p:nvPr/>
        </p:nvCxnSpPr>
        <p:spPr>
          <a:xfrm>
            <a:off x="11372858" y="1566666"/>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graphicFrame>
        <p:nvGraphicFramePr>
          <p:cNvPr id="23" name="Gráfico 22">
            <a:extLst>
              <a:ext uri="{FF2B5EF4-FFF2-40B4-BE49-F238E27FC236}">
                <a16:creationId xmlns:a16="http://schemas.microsoft.com/office/drawing/2014/main" id="{7C070BC7-60D6-4B11-AE34-4FFB34A4E6AC}"/>
              </a:ext>
            </a:extLst>
          </p:cNvPr>
          <p:cNvGraphicFramePr>
            <a:graphicFrameLocks/>
          </p:cNvGraphicFramePr>
          <p:nvPr>
            <p:extLst>
              <p:ext uri="{D42A27DB-BD31-4B8C-83A1-F6EECF244321}">
                <p14:modId xmlns:p14="http://schemas.microsoft.com/office/powerpoint/2010/main" val="581036520"/>
              </p:ext>
            </p:extLst>
          </p:nvPr>
        </p:nvGraphicFramePr>
        <p:xfrm>
          <a:off x="33448" y="1160969"/>
          <a:ext cx="12076336" cy="3609470"/>
        </p:xfrm>
        <a:graphic>
          <a:graphicData uri="http://schemas.openxmlformats.org/drawingml/2006/chart">
            <c:chart xmlns:c="http://schemas.openxmlformats.org/drawingml/2006/chart" xmlns:r="http://schemas.openxmlformats.org/officeDocument/2006/relationships" r:id="rId3"/>
          </a:graphicData>
        </a:graphic>
      </p:graphicFrame>
      <p:sp>
        <p:nvSpPr>
          <p:cNvPr id="24" name="CuadroTexto 23">
            <a:extLst>
              <a:ext uri="{FF2B5EF4-FFF2-40B4-BE49-F238E27FC236}">
                <a16:creationId xmlns:a16="http://schemas.microsoft.com/office/drawing/2014/main" id="{020D3E41-1F2B-46E1-992C-ADE5290FB635}"/>
              </a:ext>
            </a:extLst>
          </p:cNvPr>
          <p:cNvSpPr txBox="1"/>
          <p:nvPr/>
        </p:nvSpPr>
        <p:spPr>
          <a:xfrm>
            <a:off x="7386288" y="3099653"/>
            <a:ext cx="1710036" cy="230832"/>
          </a:xfrm>
          <a:prstGeom prst="rect">
            <a:avLst/>
          </a:prstGeom>
          <a:noFill/>
        </p:spPr>
        <p:txBody>
          <a:bodyPr wrap="square" rtlCol="0">
            <a:spAutoFit/>
          </a:bodyPr>
          <a:lstStyle/>
          <a:p>
            <a:pPr algn="ctr"/>
            <a:r>
              <a:rPr lang="es-CO" sz="900" dirty="0">
                <a:solidFill>
                  <a:srgbClr val="009267"/>
                </a:solidFill>
              </a:rPr>
              <a:t>Periodo de pandemia</a:t>
            </a:r>
          </a:p>
        </p:txBody>
      </p:sp>
      <p:cxnSp>
        <p:nvCxnSpPr>
          <p:cNvPr id="25" name="Conector recto de flecha 24">
            <a:extLst>
              <a:ext uri="{FF2B5EF4-FFF2-40B4-BE49-F238E27FC236}">
                <a16:creationId xmlns:a16="http://schemas.microsoft.com/office/drawing/2014/main" id="{1B448B2B-6773-4A07-B175-C9F7E30E97FA}"/>
              </a:ext>
            </a:extLst>
          </p:cNvPr>
          <p:cNvCxnSpPr>
            <a:cxnSpLocks/>
          </p:cNvCxnSpPr>
          <p:nvPr/>
        </p:nvCxnSpPr>
        <p:spPr>
          <a:xfrm>
            <a:off x="5394449" y="3354814"/>
            <a:ext cx="5976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1355A887-90E8-475D-8017-4B5A1EA9F84B}"/>
              </a:ext>
            </a:extLst>
          </p:cNvPr>
          <p:cNvCxnSpPr>
            <a:cxnSpLocks/>
          </p:cNvCxnSpPr>
          <p:nvPr/>
        </p:nvCxnSpPr>
        <p:spPr>
          <a:xfrm>
            <a:off x="5353593" y="1529879"/>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3953B9C0-D02C-4B56-AA0D-2DF8CCB3173E}"/>
              </a:ext>
            </a:extLst>
          </p:cNvPr>
          <p:cNvCxnSpPr>
            <a:cxnSpLocks/>
          </p:cNvCxnSpPr>
          <p:nvPr/>
        </p:nvCxnSpPr>
        <p:spPr>
          <a:xfrm>
            <a:off x="10145049" y="1529879"/>
            <a:ext cx="0" cy="1944000"/>
          </a:xfrm>
          <a:prstGeom prst="line">
            <a:avLst/>
          </a:prstGeom>
          <a:ln>
            <a:prstDash val="lgDashDotDot"/>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2A24EE8F-0651-4422-BBC0-8D8B49326C41}"/>
              </a:ext>
            </a:extLst>
          </p:cNvPr>
          <p:cNvCxnSpPr>
            <a:cxnSpLocks/>
          </p:cNvCxnSpPr>
          <p:nvPr/>
        </p:nvCxnSpPr>
        <p:spPr>
          <a:xfrm>
            <a:off x="10129730" y="3067468"/>
            <a:ext cx="1224000" cy="3780"/>
          </a:xfrm>
          <a:prstGeom prst="straightConnector1">
            <a:avLst/>
          </a:prstGeom>
          <a:ln>
            <a:prstDash val="lgDashDot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F673FD0-9452-410D-AC58-078FB14E4160}"/>
              </a:ext>
            </a:extLst>
          </p:cNvPr>
          <p:cNvSpPr txBox="1"/>
          <p:nvPr/>
        </p:nvSpPr>
        <p:spPr>
          <a:xfrm>
            <a:off x="10209412" y="2799518"/>
            <a:ext cx="928653" cy="230832"/>
          </a:xfrm>
          <a:prstGeom prst="rect">
            <a:avLst/>
          </a:prstGeom>
          <a:noFill/>
        </p:spPr>
        <p:txBody>
          <a:bodyPr wrap="square" rtlCol="0">
            <a:spAutoFit/>
          </a:bodyPr>
          <a:lstStyle/>
          <a:p>
            <a:pPr algn="ctr"/>
            <a:r>
              <a:rPr lang="es-CO" sz="900" dirty="0">
                <a:solidFill>
                  <a:srgbClr val="009267"/>
                </a:solidFill>
              </a:rPr>
              <a:t>Paro Nacional</a:t>
            </a:r>
          </a:p>
        </p:txBody>
      </p:sp>
    </p:spTree>
    <p:extLst>
      <p:ext uri="{BB962C8B-B14F-4D97-AF65-F5344CB8AC3E}">
        <p14:creationId xmlns:p14="http://schemas.microsoft.com/office/powerpoint/2010/main" val="171388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2" name="CuadroTexto 31"/>
          <p:cNvSpPr txBox="1"/>
          <p:nvPr/>
        </p:nvSpPr>
        <p:spPr>
          <a:xfrm>
            <a:off x="535218" y="5448160"/>
            <a:ext cx="1339390" cy="246221"/>
          </a:xfrm>
          <a:prstGeom prst="rect">
            <a:avLst/>
          </a:prstGeom>
          <a:noFill/>
        </p:spPr>
        <p:txBody>
          <a:bodyPr wrap="square" rtlCol="0">
            <a:spAutoFit/>
          </a:bodyPr>
          <a:lstStyle/>
          <a:p>
            <a:pPr algn="ctr"/>
            <a:r>
              <a:rPr lang="es-CO" sz="1000" dirty="0">
                <a:solidFill>
                  <a:prstClr val="white"/>
                </a:solidFill>
                <a:latin typeface="Arial" panose="020B0604020202020204" pitchFamily="34" charset="0"/>
                <a:cs typeface="Arial" panose="020B0604020202020204" pitchFamily="34" charset="0"/>
              </a:rPr>
              <a:t>MES</a:t>
            </a:r>
          </a:p>
        </p:txBody>
      </p:sp>
      <p:sp>
        <p:nvSpPr>
          <p:cNvPr id="33" name="CuadroTexto 32"/>
          <p:cNvSpPr txBox="1"/>
          <p:nvPr/>
        </p:nvSpPr>
        <p:spPr>
          <a:xfrm>
            <a:off x="506643" y="5558085"/>
            <a:ext cx="1339390" cy="584775"/>
          </a:xfrm>
          <a:prstGeom prst="rect">
            <a:avLst/>
          </a:prstGeom>
          <a:noFill/>
        </p:spPr>
        <p:txBody>
          <a:bodyPr wrap="square" rtlCol="0">
            <a:spAutoFit/>
          </a:bodyPr>
          <a:lstStyle/>
          <a:p>
            <a:pPr algn="ctr"/>
            <a:r>
              <a:rPr lang="es-CO" sz="3200" dirty="0">
                <a:solidFill>
                  <a:prstClr val="white"/>
                </a:solidFill>
                <a:latin typeface="Arial Black" panose="020B0A04020102020204" pitchFamily="34" charset="0"/>
                <a:cs typeface="Arial" panose="020B0604020202020204" pitchFamily="34" charset="0"/>
              </a:rPr>
              <a:t>7</a:t>
            </a:r>
          </a:p>
        </p:txBody>
      </p:sp>
      <p:sp>
        <p:nvSpPr>
          <p:cNvPr id="34" name="CuadroTexto 33"/>
          <p:cNvSpPr txBox="1"/>
          <p:nvPr/>
        </p:nvSpPr>
        <p:spPr>
          <a:xfrm>
            <a:off x="535218" y="5967719"/>
            <a:ext cx="1339390" cy="307777"/>
          </a:xfrm>
          <a:prstGeom prst="rect">
            <a:avLst/>
          </a:prstGeom>
          <a:noFill/>
        </p:spPr>
        <p:txBody>
          <a:bodyPr wrap="square" rtlCol="0">
            <a:spAutoFit/>
          </a:bodyPr>
          <a:lstStyle/>
          <a:p>
            <a:pPr algn="ctr"/>
            <a:r>
              <a:rPr lang="es-CO" sz="1400" dirty="0">
                <a:solidFill>
                  <a:prstClr val="white"/>
                </a:solidFill>
                <a:latin typeface="Arial" panose="020B0604020202020204" pitchFamily="34" charset="0"/>
                <a:cs typeface="Arial" panose="020B0604020202020204" pitchFamily="34" charset="0"/>
              </a:rPr>
              <a:t>2021</a:t>
            </a:r>
          </a:p>
        </p:txBody>
      </p:sp>
      <p:sp>
        <p:nvSpPr>
          <p:cNvPr id="2" name="Rectángulo 1"/>
          <p:cNvSpPr/>
          <p:nvPr/>
        </p:nvSpPr>
        <p:spPr>
          <a:xfrm>
            <a:off x="2326511" y="3159889"/>
            <a:ext cx="9865489" cy="9375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CuadroTexto 26"/>
          <p:cNvSpPr txBox="1"/>
          <p:nvPr/>
        </p:nvSpPr>
        <p:spPr>
          <a:xfrm>
            <a:off x="6166139" y="3352208"/>
            <a:ext cx="2219326" cy="553998"/>
          </a:xfrm>
          <a:prstGeom prst="rect">
            <a:avLst/>
          </a:prstGeom>
          <a:noFill/>
        </p:spPr>
        <p:txBody>
          <a:bodyPr wrap="square" rtlCol="0">
            <a:spAutoFit/>
          </a:bodyPr>
          <a:lstStyle/>
          <a:p>
            <a:pPr algn="ctr"/>
            <a:r>
              <a:rPr lang="es-CO" sz="3000" dirty="0">
                <a:solidFill>
                  <a:prstClr val="white"/>
                </a:solidFill>
                <a:latin typeface="Arial Black" panose="020B0A04020102020204" pitchFamily="34" charset="0"/>
                <a:cs typeface="Arial" panose="020B0604020202020204" pitchFamily="34" charset="0"/>
              </a:rPr>
              <a:t>Gracias</a:t>
            </a:r>
          </a:p>
        </p:txBody>
      </p:sp>
    </p:spTree>
    <p:extLst>
      <p:ext uri="{BB962C8B-B14F-4D97-AF65-F5344CB8AC3E}">
        <p14:creationId xmlns:p14="http://schemas.microsoft.com/office/powerpoint/2010/main" val="1714585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población ocupada total nacional en junio (2002-2021)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7748" y="5165764"/>
            <a:ext cx="2600785"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Tasa de desempleo nacional en junio de 2021</a:t>
            </a:r>
            <a:endParaRPr lang="es-CO" b="1"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2406873" y="5343852"/>
            <a:ext cx="1111945"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14,4%</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3482133" y="5163498"/>
            <a:ext cx="2802895"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5,4 p.p</a:t>
            </a:r>
          </a:p>
          <a:p>
            <a:r>
              <a:rPr lang="es-CO" b="1" dirty="0">
                <a:solidFill>
                  <a:srgbClr val="27689D"/>
                </a:solidFill>
                <a:ea typeface="Calibri" panose="020F0502020204030204" pitchFamily="34" charset="0"/>
                <a:cs typeface="Arial" panose="020B0604020202020204" pitchFamily="34" charset="0"/>
              </a:rPr>
              <a:t>a la tasa del mismo mes un año atrás (19,8%)</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305391" y="529057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4" name="Rectángulo 13">
            <a:extLst>
              <a:ext uri="{FF2B5EF4-FFF2-40B4-BE49-F238E27FC236}">
                <a16:creationId xmlns:a16="http://schemas.microsoft.com/office/drawing/2014/main" id="{C20CAAD6-D084-4416-80AF-5396A45349B0}"/>
              </a:ext>
            </a:extLst>
          </p:cNvPr>
          <p:cNvSpPr/>
          <p:nvPr/>
        </p:nvSpPr>
        <p:spPr>
          <a:xfrm>
            <a:off x="6378300" y="5167031"/>
            <a:ext cx="1676731" cy="923330"/>
          </a:xfrm>
          <a:prstGeom prst="rect">
            <a:avLst/>
          </a:prstGeom>
        </p:spPr>
        <p:txBody>
          <a:bodyPr wrap="square">
            <a:spAutoFit/>
          </a:bodyPr>
          <a:lstStyle/>
          <a:p>
            <a:r>
              <a:rPr lang="es-CO" b="1" dirty="0">
                <a:solidFill>
                  <a:srgbClr val="395F9B"/>
                </a:solidFill>
                <a:latin typeface="+mj-lt"/>
                <a:ea typeface="Calibri" panose="020F0502020204030204" pitchFamily="34" charset="0"/>
                <a:cs typeface="Arial" panose="020B0604020202020204" pitchFamily="34" charset="0"/>
              </a:rPr>
              <a:t>Población ocupada en junio de 2021</a:t>
            </a:r>
            <a:endParaRPr lang="es-CO" b="1" dirty="0">
              <a:latin typeface="+mj-lt"/>
              <a:cs typeface="Arial" panose="020B0604020202020204" pitchFamily="34" charset="0"/>
            </a:endParaRPr>
          </a:p>
        </p:txBody>
      </p:sp>
      <p:sp>
        <p:nvSpPr>
          <p:cNvPr id="15" name="Rectángulo 14">
            <a:extLst>
              <a:ext uri="{FF2B5EF4-FFF2-40B4-BE49-F238E27FC236}">
                <a16:creationId xmlns:a16="http://schemas.microsoft.com/office/drawing/2014/main" id="{B755E341-EE68-4D06-A280-3C7E67610845}"/>
              </a:ext>
            </a:extLst>
          </p:cNvPr>
          <p:cNvSpPr/>
          <p:nvPr/>
        </p:nvSpPr>
        <p:spPr>
          <a:xfrm>
            <a:off x="7947646" y="5252570"/>
            <a:ext cx="1459112" cy="830997"/>
          </a:xfrm>
          <a:prstGeom prst="rect">
            <a:avLst/>
          </a:prstGeom>
        </p:spPr>
        <p:txBody>
          <a:bodyPr wrap="square">
            <a:spAutoFit/>
          </a:bodyPr>
          <a:lstStyle/>
          <a:p>
            <a:pPr algn="ctr"/>
            <a:r>
              <a:rPr lang="es-CO" sz="2400" b="1" dirty="0">
                <a:solidFill>
                  <a:srgbClr val="00B050"/>
                </a:solidFill>
                <a:latin typeface="+mj-lt"/>
                <a:ea typeface="Calibri" panose="020F0502020204030204" pitchFamily="34" charset="0"/>
                <a:cs typeface="Arial" panose="020B0604020202020204" pitchFamily="34" charset="0"/>
              </a:rPr>
              <a:t>20,6 millones</a:t>
            </a:r>
            <a:endParaRPr lang="es-CO" sz="2400" b="1" dirty="0">
              <a:solidFill>
                <a:srgbClr val="00B050"/>
              </a:solidFill>
              <a:latin typeface="+mj-lt"/>
              <a:cs typeface="Arial" panose="020B0604020202020204" pitchFamily="34" charset="0"/>
            </a:endParaRPr>
          </a:p>
        </p:txBody>
      </p:sp>
      <p:sp>
        <p:nvSpPr>
          <p:cNvPr id="17" name="Rectángulo 16">
            <a:extLst>
              <a:ext uri="{FF2B5EF4-FFF2-40B4-BE49-F238E27FC236}">
                <a16:creationId xmlns:a16="http://schemas.microsoft.com/office/drawing/2014/main" id="{453AD743-9E87-4294-A4D1-62C4D71FE91A}"/>
              </a:ext>
            </a:extLst>
          </p:cNvPr>
          <p:cNvSpPr/>
          <p:nvPr/>
        </p:nvSpPr>
        <p:spPr>
          <a:xfrm>
            <a:off x="9348291" y="5155254"/>
            <a:ext cx="2941061" cy="923330"/>
          </a:xfrm>
          <a:prstGeom prst="rect">
            <a:avLst/>
          </a:prstGeom>
        </p:spPr>
        <p:txBody>
          <a:bodyPr wrap="square">
            <a:spAutoFit/>
          </a:bodyPr>
          <a:lstStyle/>
          <a:p>
            <a:r>
              <a:rPr lang="es-CO" b="1" dirty="0">
                <a:solidFill>
                  <a:srgbClr val="27689D"/>
                </a:solidFill>
                <a:latin typeface="+mj-lt"/>
                <a:cs typeface="Arial" panose="020B0604020202020204" pitchFamily="34" charset="0"/>
              </a:rPr>
              <a:t>Superior en 2,3 millones a la población ocupada en junio de 2020</a:t>
            </a:r>
          </a:p>
        </p:txBody>
      </p:sp>
      <p:graphicFrame>
        <p:nvGraphicFramePr>
          <p:cNvPr id="13" name="Gráfico 12">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3319322915"/>
              </p:ext>
            </p:extLst>
          </p:nvPr>
        </p:nvGraphicFramePr>
        <p:xfrm>
          <a:off x="192254" y="969781"/>
          <a:ext cx="11807491" cy="42668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03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en junio (2019-2021)</a:t>
            </a:r>
          </a:p>
          <a:p>
            <a:pPr algn="ctr">
              <a:lnSpc>
                <a:spcPct val="100000"/>
              </a:lnSpc>
              <a:spcBef>
                <a:spcPct val="0"/>
              </a:spcBef>
              <a:buClrTx/>
              <a:buSzTx/>
              <a:buNone/>
            </a:pPr>
            <a:r>
              <a:rPr lang="es-ES" altLang="es-CO" sz="2400" b="1" dirty="0">
                <a:solidFill>
                  <a:srgbClr val="395F9B"/>
                </a:solidFill>
                <a:latin typeface="+mn-lt"/>
                <a:ea typeface="+mn-ea"/>
                <a:cs typeface="+mn-cs"/>
              </a:rPr>
              <a:t>Total nacional</a:t>
            </a:r>
          </a:p>
        </p:txBody>
      </p:sp>
      <p:sp>
        <p:nvSpPr>
          <p:cNvPr id="27" name="Rectángulo 26">
            <a:extLst>
              <a:ext uri="{FF2B5EF4-FFF2-40B4-BE49-F238E27FC236}">
                <a16:creationId xmlns:a16="http://schemas.microsoft.com/office/drawing/2014/main" id="{57715B8D-A7FE-4CAC-8D24-DCB4DCE6AC7A}"/>
              </a:ext>
            </a:extLst>
          </p:cNvPr>
          <p:cNvSpPr/>
          <p:nvPr/>
        </p:nvSpPr>
        <p:spPr>
          <a:xfrm>
            <a:off x="345039" y="4931283"/>
            <a:ext cx="11647264" cy="646331"/>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En junio de 2021, la población ocupada del país </a:t>
            </a:r>
            <a:r>
              <a:rPr lang="es-MX" b="1" dirty="0">
                <a:solidFill>
                  <a:srgbClr val="27689D"/>
                </a:solidFill>
                <a:latin typeface="+mj-lt"/>
                <a:ea typeface="Calibri" panose="020F0502020204030204" pitchFamily="34" charset="0"/>
                <a:cs typeface="Arial" panose="020B0604020202020204" pitchFamily="34" charset="0"/>
              </a:rPr>
              <a:t>aumentó en 2,3 millones de personas </a:t>
            </a:r>
            <a:r>
              <a:rPr lang="es-MX" dirty="0">
                <a:solidFill>
                  <a:srgbClr val="27689D"/>
                </a:solidFill>
                <a:latin typeface="+mj-lt"/>
                <a:ea typeface="Calibri" panose="020F0502020204030204" pitchFamily="34" charset="0"/>
                <a:cs typeface="Arial" panose="020B0604020202020204" pitchFamily="34" charset="0"/>
              </a:rPr>
              <a:t>con respecto a junio de 2020, pero </a:t>
            </a:r>
            <a:r>
              <a:rPr lang="es-MX" b="1" dirty="0">
                <a:solidFill>
                  <a:srgbClr val="27689D"/>
                </a:solidFill>
                <a:latin typeface="+mj-lt"/>
                <a:ea typeface="Calibri" panose="020F0502020204030204" pitchFamily="34" charset="0"/>
                <a:cs typeface="Arial" panose="020B0604020202020204" pitchFamily="34" charset="0"/>
              </a:rPr>
              <a:t>disminuyó en 2,0 millones de ocupados al compararse con junio de 2019 (mes sin COVID-19).</a:t>
            </a: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D71254BB-150C-488E-96E8-6C9D77FE0FA9}"/>
              </a:ext>
            </a:extLst>
          </p:cNvPr>
          <p:cNvSpPr/>
          <p:nvPr/>
        </p:nvSpPr>
        <p:spPr>
          <a:xfrm>
            <a:off x="345039" y="4642805"/>
            <a:ext cx="11807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3" name="Tabla 2">
            <a:extLst>
              <a:ext uri="{FF2B5EF4-FFF2-40B4-BE49-F238E27FC236}">
                <a16:creationId xmlns:a16="http://schemas.microsoft.com/office/drawing/2014/main" id="{F400155B-A6AE-48F0-8952-4394A43B8608}"/>
              </a:ext>
            </a:extLst>
          </p:cNvPr>
          <p:cNvGraphicFramePr>
            <a:graphicFrameLocks noGrp="1"/>
          </p:cNvGraphicFramePr>
          <p:nvPr>
            <p:extLst>
              <p:ext uri="{D42A27DB-BD31-4B8C-83A1-F6EECF244321}">
                <p14:modId xmlns:p14="http://schemas.microsoft.com/office/powerpoint/2010/main" val="3128042810"/>
              </p:ext>
            </p:extLst>
          </p:nvPr>
        </p:nvGraphicFramePr>
        <p:xfrm>
          <a:off x="345039" y="1208926"/>
          <a:ext cx="11501922" cy="3447128"/>
        </p:xfrm>
        <a:graphic>
          <a:graphicData uri="http://schemas.openxmlformats.org/drawingml/2006/table">
            <a:tbl>
              <a:tblPr/>
              <a:tblGrid>
                <a:gridCol w="7164000">
                  <a:extLst>
                    <a:ext uri="{9D8B030D-6E8A-4147-A177-3AD203B41FA5}">
                      <a16:colId xmlns:a16="http://schemas.microsoft.com/office/drawing/2014/main" val="994517900"/>
                    </a:ext>
                  </a:extLst>
                </a:gridCol>
                <a:gridCol w="772209">
                  <a:extLst>
                    <a:ext uri="{9D8B030D-6E8A-4147-A177-3AD203B41FA5}">
                      <a16:colId xmlns:a16="http://schemas.microsoft.com/office/drawing/2014/main" val="4261950327"/>
                    </a:ext>
                  </a:extLst>
                </a:gridCol>
                <a:gridCol w="812852">
                  <a:extLst>
                    <a:ext uri="{9D8B030D-6E8A-4147-A177-3AD203B41FA5}">
                      <a16:colId xmlns:a16="http://schemas.microsoft.com/office/drawing/2014/main" val="1994977086"/>
                    </a:ext>
                  </a:extLst>
                </a:gridCol>
                <a:gridCol w="986261">
                  <a:extLst>
                    <a:ext uri="{9D8B030D-6E8A-4147-A177-3AD203B41FA5}">
                      <a16:colId xmlns:a16="http://schemas.microsoft.com/office/drawing/2014/main" val="490652956"/>
                    </a:ext>
                  </a:extLst>
                </a:gridCol>
                <a:gridCol w="986261">
                  <a:extLst>
                    <a:ext uri="{9D8B030D-6E8A-4147-A177-3AD203B41FA5}">
                      <a16:colId xmlns:a16="http://schemas.microsoft.com/office/drawing/2014/main" val="3832016345"/>
                    </a:ext>
                  </a:extLst>
                </a:gridCol>
                <a:gridCol w="780339">
                  <a:extLst>
                    <a:ext uri="{9D8B030D-6E8A-4147-A177-3AD203B41FA5}">
                      <a16:colId xmlns:a16="http://schemas.microsoft.com/office/drawing/2014/main" val="3930351818"/>
                    </a:ext>
                  </a:extLst>
                </a:gridCol>
              </a:tblGrid>
              <a:tr h="115377">
                <a:tc rowSpan="2">
                  <a:txBody>
                    <a:bodyPr/>
                    <a:lstStyle/>
                    <a:p>
                      <a:pPr algn="ctr" rtl="0" fontAlgn="ctr"/>
                      <a:r>
                        <a:rPr lang="es-CO" sz="1000" b="1" i="0" u="none" strike="noStrike" dirty="0">
                          <a:solidFill>
                            <a:srgbClr val="FFFFFF"/>
                          </a:solidFill>
                          <a:effectLst/>
                          <a:latin typeface="Arial" panose="020B0604020202020204" pitchFamily="34" charset="0"/>
                        </a:rPr>
                        <a:t> Rama de actividad </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junio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junio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junio</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 Variación</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3721011515"/>
                  </a:ext>
                </a:extLst>
              </a:tr>
              <a:tr h="166036">
                <a:tc vMerge="1">
                  <a:txBody>
                    <a:bodyPr/>
                    <a:lstStyle/>
                    <a:p>
                      <a:endParaRPr lang="es-CO"/>
                    </a:p>
                  </a:txBody>
                  <a:tcPr/>
                </a:tc>
                <a:tc>
                  <a:txBody>
                    <a:bodyPr/>
                    <a:lstStyle/>
                    <a:p>
                      <a:pPr algn="ctr" rtl="0" fontAlgn="ctr"/>
                      <a:r>
                        <a:rPr lang="es-CO" sz="1000" b="1" i="0" u="none" strike="noStrike">
                          <a:solidFill>
                            <a:srgbClr val="FFFFFF"/>
                          </a:solidFill>
                          <a:effectLst/>
                          <a:latin typeface="Arial" panose="020B0604020202020204" pitchFamily="34" charset="0"/>
                        </a:rPr>
                        <a:t>2019</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2020</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a:solidFill>
                            <a:srgbClr val="FFFFFF"/>
                          </a:solidFill>
                          <a:effectLst/>
                          <a:latin typeface="Arial" panose="020B0604020202020204" pitchFamily="34" charset="0"/>
                        </a:rPr>
                        <a:t>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2020-2021</a:t>
                      </a:r>
                    </a:p>
                  </a:txBody>
                  <a:tcPr marL="8302" marR="8302" marT="8302" marB="0" anchor="ctr">
                    <a:lnL>
                      <a:noFill/>
                    </a:lnL>
                    <a:lnR>
                      <a:noFill/>
                    </a:lnR>
                    <a:lnT>
                      <a:noFill/>
                    </a:lnT>
                    <a:lnB>
                      <a:noFill/>
                    </a:lnB>
                    <a:solidFill>
                      <a:srgbClr val="27689D"/>
                    </a:solidFill>
                  </a:tcPr>
                </a:tc>
                <a:tc>
                  <a:txBody>
                    <a:bodyPr/>
                    <a:lstStyle/>
                    <a:p>
                      <a:pPr algn="ctr" rtl="0" fontAlgn="ctr"/>
                      <a:r>
                        <a:rPr lang="es-CO" sz="1000" b="1" i="0" u="none" strike="noStrike" dirty="0">
                          <a:solidFill>
                            <a:srgbClr val="FFFFFF"/>
                          </a:solidFill>
                          <a:effectLst/>
                          <a:latin typeface="Arial" panose="020B0604020202020204" pitchFamily="34" charset="0"/>
                        </a:rPr>
                        <a:t>2019-2021</a:t>
                      </a:r>
                    </a:p>
                  </a:txBody>
                  <a:tcPr marL="8302" marR="8302" marT="8302" marB="0" anchor="ctr">
                    <a:lnL>
                      <a:noFill/>
                    </a:lnL>
                    <a:lnR>
                      <a:noFill/>
                    </a:lnR>
                    <a:lnT>
                      <a:noFill/>
                    </a:lnT>
                    <a:lnB>
                      <a:noFill/>
                    </a:lnB>
                    <a:solidFill>
                      <a:srgbClr val="27689D"/>
                    </a:solidFill>
                  </a:tcPr>
                </a:tc>
                <a:extLst>
                  <a:ext uri="{0D108BD9-81ED-4DB2-BD59-A6C34878D82A}">
                    <a16:rowId xmlns:a16="http://schemas.microsoft.com/office/drawing/2014/main" val="719027799"/>
                  </a:ext>
                </a:extLst>
              </a:tr>
              <a:tr h="199243">
                <a:tc>
                  <a:txBody>
                    <a:bodyPr/>
                    <a:lstStyle/>
                    <a:p>
                      <a:pPr algn="l" rtl="0" fontAlgn="ctr"/>
                      <a:r>
                        <a:rPr lang="es-CO" sz="1400" b="0" i="0" u="none" strike="noStrike">
                          <a:solidFill>
                            <a:srgbClr val="27689D"/>
                          </a:solidFill>
                          <a:effectLst/>
                          <a:latin typeface="Arial" panose="020B0604020202020204" pitchFamily="34" charset="0"/>
                        </a:rPr>
                        <a:t>Ocupados Total Nacional</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22.618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18.345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20.628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2.284</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-1.990</a:t>
                      </a:r>
                    </a:p>
                  </a:txBody>
                  <a:tcPr marL="9525" marR="9525" marT="9525" marB="0" anchor="ctr">
                    <a:lnL>
                      <a:noFill/>
                    </a:lnL>
                    <a:lnR>
                      <a:noFill/>
                    </a:lnR>
                    <a:lnT>
                      <a:noFill/>
                    </a:lnT>
                    <a:lnB>
                      <a:noFill/>
                    </a:lnB>
                  </a:tcPr>
                </a:tc>
                <a:extLst>
                  <a:ext uri="{0D108BD9-81ED-4DB2-BD59-A6C34878D82A}">
                    <a16:rowId xmlns:a16="http://schemas.microsoft.com/office/drawing/2014/main" val="3929140479"/>
                  </a:ext>
                </a:extLst>
              </a:tr>
              <a:tr h="199243">
                <a:tc>
                  <a:txBody>
                    <a:bodyPr/>
                    <a:lstStyle/>
                    <a:p>
                      <a:pPr algn="l" rtl="0" fontAlgn="ctr"/>
                      <a:r>
                        <a:rPr lang="es-MX" sz="1400" b="0" i="0" u="none" strike="noStrike">
                          <a:solidFill>
                            <a:srgbClr val="27689D"/>
                          </a:solidFill>
                          <a:effectLst/>
                          <a:latin typeface="Arial" panose="020B0604020202020204" pitchFamily="34" charset="0"/>
                        </a:rPr>
                        <a:t>Comercio y reparación de vehículos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4.212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3.576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4.050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474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-162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801507775"/>
                  </a:ext>
                </a:extLst>
              </a:tr>
              <a:tr h="199243">
                <a:tc>
                  <a:txBody>
                    <a:bodyPr/>
                    <a:lstStyle/>
                    <a:p>
                      <a:pPr algn="l" rtl="0" fontAlgn="ctr"/>
                      <a:r>
                        <a:rPr lang="es-CO" sz="1400" b="0" i="0" u="none" strike="noStrike">
                          <a:solidFill>
                            <a:srgbClr val="27689D"/>
                          </a:solidFill>
                          <a:effectLst/>
                          <a:latin typeface="Arial" panose="020B0604020202020204" pitchFamily="34" charset="0"/>
                        </a:rPr>
                        <a:t>Transporte y almacenamiento</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1.407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1.129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1.527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398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120</a:t>
                      </a:r>
                    </a:p>
                  </a:txBody>
                  <a:tcPr marL="9525" marR="9525" marT="9525" marB="0" anchor="ctr">
                    <a:lnL>
                      <a:noFill/>
                    </a:lnL>
                    <a:lnR>
                      <a:noFill/>
                    </a:lnR>
                    <a:lnT>
                      <a:noFill/>
                    </a:lnT>
                    <a:lnB>
                      <a:noFill/>
                    </a:lnB>
                  </a:tcPr>
                </a:tc>
                <a:extLst>
                  <a:ext uri="{0D108BD9-81ED-4DB2-BD59-A6C34878D82A}">
                    <a16:rowId xmlns:a16="http://schemas.microsoft.com/office/drawing/2014/main" val="3326641266"/>
                  </a:ext>
                </a:extLst>
              </a:tr>
              <a:tr h="199243">
                <a:tc>
                  <a:txBody>
                    <a:bodyPr/>
                    <a:lstStyle/>
                    <a:p>
                      <a:pPr algn="l" rtl="0" fontAlgn="ctr"/>
                      <a:r>
                        <a:rPr lang="es-MX" sz="1400" b="0" i="0" u="none" strike="noStrike">
                          <a:solidFill>
                            <a:srgbClr val="27689D"/>
                          </a:solidFill>
                          <a:effectLst/>
                          <a:latin typeface="Arial" panose="020B0604020202020204" pitchFamily="34" charset="0"/>
                        </a:rPr>
                        <a:t>Alojamiento y servicios de comida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1.538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1.157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1.464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306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-74</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3018476638"/>
                  </a:ext>
                </a:extLst>
              </a:tr>
              <a:tr h="199243">
                <a:tc>
                  <a:txBody>
                    <a:bodyPr/>
                    <a:lstStyle/>
                    <a:p>
                      <a:pPr algn="l" rtl="0" fontAlgn="ctr"/>
                      <a:r>
                        <a:rPr lang="es-MX" sz="1400" b="0" i="0" u="none" strike="noStrike">
                          <a:solidFill>
                            <a:srgbClr val="27689D"/>
                          </a:solidFill>
                          <a:effectLst/>
                          <a:latin typeface="Arial" panose="020B0604020202020204" pitchFamily="34" charset="0"/>
                        </a:rPr>
                        <a:t>Administración pública y defensa, educación y atención de la salud humana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2.755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2.121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2.412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-343</a:t>
                      </a:r>
                    </a:p>
                  </a:txBody>
                  <a:tcPr marL="9525" marR="9525" marT="9525" marB="0" anchor="ctr">
                    <a:lnL>
                      <a:noFill/>
                    </a:lnL>
                    <a:lnR>
                      <a:noFill/>
                    </a:lnR>
                    <a:lnT>
                      <a:noFill/>
                    </a:lnT>
                    <a:lnB>
                      <a:noFill/>
                    </a:lnB>
                  </a:tcPr>
                </a:tc>
                <a:extLst>
                  <a:ext uri="{0D108BD9-81ED-4DB2-BD59-A6C34878D82A}">
                    <a16:rowId xmlns:a16="http://schemas.microsoft.com/office/drawing/2014/main" val="2936320903"/>
                  </a:ext>
                </a:extLst>
              </a:tr>
              <a:tr h="199243">
                <a:tc>
                  <a:txBody>
                    <a:bodyPr/>
                    <a:lstStyle/>
                    <a:p>
                      <a:pPr algn="l" rtl="0" fontAlgn="ctr"/>
                      <a:r>
                        <a:rPr lang="es-CO" sz="1400" b="0" i="0" u="none" strike="noStrike">
                          <a:solidFill>
                            <a:srgbClr val="27689D"/>
                          </a:solidFill>
                          <a:effectLst/>
                          <a:latin typeface="Arial" panose="020B0604020202020204" pitchFamily="34" charset="0"/>
                        </a:rPr>
                        <a:t>Industria manufacturera</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2.437</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1.838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2.034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-402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087408792"/>
                  </a:ext>
                </a:extLst>
              </a:tr>
              <a:tr h="199243">
                <a:tc>
                  <a:txBody>
                    <a:bodyPr/>
                    <a:lstStyle/>
                    <a:p>
                      <a:pPr algn="l" rtl="0" fontAlgn="ctr"/>
                      <a:r>
                        <a:rPr lang="es-MX" sz="1400" b="1" i="0" u="none" strike="noStrike" dirty="0">
                          <a:solidFill>
                            <a:srgbClr val="00B050"/>
                          </a:solidFill>
                          <a:effectLst/>
                          <a:latin typeface="Arial" panose="020B0604020202020204" pitchFamily="34" charset="0"/>
                        </a:rPr>
                        <a:t>Agricultura, ganadería, caza, silvicultura y pesca</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3.984</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3.408</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3.567</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159</a:t>
                      </a:r>
                    </a:p>
                  </a:txBody>
                  <a:tcPr marL="9525" marR="9525" marT="9525" marB="0" anchor="ctr">
                    <a:lnL>
                      <a:noFill/>
                    </a:lnL>
                    <a:lnR>
                      <a:noFill/>
                    </a:lnR>
                    <a:lnT>
                      <a:noFill/>
                    </a:lnT>
                    <a:lnB>
                      <a:noFill/>
                    </a:lnB>
                  </a:tcPr>
                </a:tc>
                <a:tc>
                  <a:txBody>
                    <a:bodyPr/>
                    <a:lstStyle/>
                    <a:p>
                      <a:pPr algn="r" rtl="0" fontAlgn="ctr"/>
                      <a:r>
                        <a:rPr lang="es-CO" sz="1400" b="1" i="0" u="none" strike="noStrike" dirty="0">
                          <a:solidFill>
                            <a:srgbClr val="00B050"/>
                          </a:solidFill>
                          <a:effectLst/>
                          <a:latin typeface="Arial" panose="020B0604020202020204" pitchFamily="34" charset="0"/>
                        </a:rPr>
                        <a:t>-417</a:t>
                      </a:r>
                    </a:p>
                  </a:txBody>
                  <a:tcPr marL="9525" marR="9525" marT="9525" marB="0" anchor="ctr">
                    <a:lnL>
                      <a:noFill/>
                    </a:lnL>
                    <a:lnR>
                      <a:noFill/>
                    </a:lnR>
                    <a:lnT>
                      <a:noFill/>
                    </a:lnT>
                    <a:lnB>
                      <a:noFill/>
                    </a:lnB>
                  </a:tcPr>
                </a:tc>
                <a:extLst>
                  <a:ext uri="{0D108BD9-81ED-4DB2-BD59-A6C34878D82A}">
                    <a16:rowId xmlns:a16="http://schemas.microsoft.com/office/drawing/2014/main" val="2838401929"/>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artísticas, entretenimiento recreación y otras actividades de servicios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2.121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1.384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1.528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144</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-593</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453461761"/>
                  </a:ext>
                </a:extLst>
              </a:tr>
              <a:tr h="199243">
                <a:tc>
                  <a:txBody>
                    <a:bodyPr/>
                    <a:lstStyle/>
                    <a:p>
                      <a:pPr algn="l" rtl="0" fontAlgn="ctr"/>
                      <a:r>
                        <a:rPr lang="es-CO" sz="1400" b="0" i="0" u="none" strike="noStrike">
                          <a:solidFill>
                            <a:srgbClr val="27689D"/>
                          </a:solidFill>
                          <a:effectLst/>
                          <a:latin typeface="Arial" panose="020B0604020202020204" pitchFamily="34" charset="0"/>
                        </a:rPr>
                        <a:t>Construcción</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1.599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1.325</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1.457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131</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-142</a:t>
                      </a:r>
                    </a:p>
                  </a:txBody>
                  <a:tcPr marL="9525" marR="9525" marT="9525" marB="0" anchor="ctr">
                    <a:lnL>
                      <a:noFill/>
                    </a:lnL>
                    <a:lnR>
                      <a:noFill/>
                    </a:lnR>
                    <a:lnT>
                      <a:noFill/>
                    </a:lnT>
                    <a:lnB>
                      <a:noFill/>
                    </a:lnB>
                  </a:tcPr>
                </a:tc>
                <a:extLst>
                  <a:ext uri="{0D108BD9-81ED-4DB2-BD59-A6C34878D82A}">
                    <a16:rowId xmlns:a16="http://schemas.microsoft.com/office/drawing/2014/main" val="95550213"/>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profesionales, científicas, técnicas y servicios administrativos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1.232</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1.328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-68</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2355459173"/>
                  </a:ext>
                </a:extLst>
              </a:tr>
              <a:tr h="199243">
                <a:tc>
                  <a:txBody>
                    <a:bodyPr/>
                    <a:lstStyle/>
                    <a:p>
                      <a:pPr algn="l" rtl="0" fontAlgn="ctr"/>
                      <a:r>
                        <a:rPr lang="es-CO" sz="1400" b="0" i="0" u="none" strike="noStrike">
                          <a:solidFill>
                            <a:srgbClr val="27689D"/>
                          </a:solidFill>
                          <a:effectLst/>
                          <a:latin typeface="Arial" panose="020B0604020202020204" pitchFamily="34" charset="0"/>
                        </a:rPr>
                        <a:t>Actividades inmobiliarias</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277</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216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296</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19</a:t>
                      </a:r>
                    </a:p>
                  </a:txBody>
                  <a:tcPr marL="9525" marR="9525" marT="9525" marB="0" anchor="ctr">
                    <a:lnL>
                      <a:noFill/>
                    </a:lnL>
                    <a:lnR>
                      <a:noFill/>
                    </a:lnR>
                    <a:lnT>
                      <a:noFill/>
                    </a:lnT>
                    <a:lnB>
                      <a:noFill/>
                    </a:lnB>
                  </a:tcPr>
                </a:tc>
                <a:extLst>
                  <a:ext uri="{0D108BD9-81ED-4DB2-BD59-A6C34878D82A}">
                    <a16:rowId xmlns:a16="http://schemas.microsoft.com/office/drawing/2014/main" val="1888869721"/>
                  </a:ext>
                </a:extLst>
              </a:tr>
              <a:tr h="199243">
                <a:tc>
                  <a:txBody>
                    <a:bodyPr/>
                    <a:lstStyle/>
                    <a:p>
                      <a:pPr algn="l" rtl="0" fontAlgn="ctr"/>
                      <a:r>
                        <a:rPr lang="es-CO" sz="1400" b="0" i="0" u="none" strike="noStrike">
                          <a:solidFill>
                            <a:srgbClr val="27689D"/>
                          </a:solidFill>
                          <a:effectLst/>
                          <a:latin typeface="Arial" panose="020B0604020202020204" pitchFamily="34" charset="0"/>
                        </a:rPr>
                        <a:t>Información y comunicaciones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343</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296</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331</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35</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-12</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4231516227"/>
                  </a:ext>
                </a:extLst>
              </a:tr>
              <a:tr h="199243">
                <a:tc>
                  <a:txBody>
                    <a:bodyPr/>
                    <a:lstStyle/>
                    <a:p>
                      <a:pPr algn="l" rtl="0" fontAlgn="ctr"/>
                      <a:r>
                        <a:rPr lang="es-MX" sz="1400" b="0" i="0" u="none" strike="noStrike">
                          <a:solidFill>
                            <a:srgbClr val="27689D"/>
                          </a:solidFill>
                          <a:effectLst/>
                          <a:latin typeface="Arial" panose="020B0604020202020204" pitchFamily="34" charset="0"/>
                        </a:rPr>
                        <a:t>Suministro de Electricidad Gas y Agua^</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270</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359</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352</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a:t>
                      </a:r>
                    </a:p>
                  </a:txBody>
                  <a:tcPr marL="9525" marR="9525" marT="9525" marB="0" anchor="ctr">
                    <a:lnL>
                      <a:noFill/>
                    </a:lnL>
                    <a:lnR>
                      <a:noFill/>
                    </a:lnR>
                    <a:lnT>
                      <a:noFill/>
                    </a:lnT>
                    <a:lnB>
                      <a:noFill/>
                    </a:lnB>
                  </a:tcPr>
                </a:tc>
                <a:tc>
                  <a:txBody>
                    <a:bodyPr/>
                    <a:lstStyle/>
                    <a:p>
                      <a:pPr algn="r" rtl="0" fontAlgn="ctr"/>
                      <a:r>
                        <a:rPr lang="es-CO" sz="1400" b="0" i="0" u="none" strike="noStrike">
                          <a:solidFill>
                            <a:srgbClr val="27689D"/>
                          </a:solidFill>
                          <a:effectLst/>
                          <a:latin typeface="Arial" panose="020B0604020202020204" pitchFamily="34" charset="0"/>
                        </a:rPr>
                        <a:t>82</a:t>
                      </a:r>
                    </a:p>
                  </a:txBody>
                  <a:tcPr marL="9525" marR="9525" marT="9525" marB="0" anchor="ctr">
                    <a:lnL>
                      <a:noFill/>
                    </a:lnL>
                    <a:lnR>
                      <a:noFill/>
                    </a:lnR>
                    <a:lnT>
                      <a:noFill/>
                    </a:lnT>
                    <a:lnB>
                      <a:noFill/>
                    </a:lnB>
                  </a:tcPr>
                </a:tc>
                <a:extLst>
                  <a:ext uri="{0D108BD9-81ED-4DB2-BD59-A6C34878D82A}">
                    <a16:rowId xmlns:a16="http://schemas.microsoft.com/office/drawing/2014/main" val="1815818794"/>
                  </a:ext>
                </a:extLst>
              </a:tr>
              <a:tr h="199243">
                <a:tc>
                  <a:txBody>
                    <a:bodyPr/>
                    <a:lstStyle/>
                    <a:p>
                      <a:pPr algn="l" rtl="0" fontAlgn="ctr"/>
                      <a:r>
                        <a:rPr lang="es-MX" sz="1400" b="0" i="0" u="none" strike="noStrike">
                          <a:solidFill>
                            <a:srgbClr val="27689D"/>
                          </a:solidFill>
                          <a:effectLst/>
                          <a:latin typeface="Arial" panose="020B0604020202020204" pitchFamily="34" charset="0"/>
                        </a:rPr>
                        <a:t>Actividades financieras y de seguros</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298</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279</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a:solidFill>
                            <a:srgbClr val="27689D"/>
                          </a:solidFill>
                          <a:effectLst/>
                          <a:latin typeface="Arial" panose="020B0604020202020204" pitchFamily="34" charset="0"/>
                        </a:rPr>
                        <a:t>-20</a:t>
                      </a:r>
                    </a:p>
                  </a:txBody>
                  <a:tcPr marL="9525" marR="9525" marT="9525" marB="0" anchor="ctr">
                    <a:lnL>
                      <a:noFill/>
                    </a:lnL>
                    <a:lnR>
                      <a:noFill/>
                    </a:lnR>
                    <a:lnT>
                      <a:noFill/>
                    </a:lnT>
                    <a:lnB>
                      <a:noFill/>
                    </a:lnB>
                    <a:solidFill>
                      <a:srgbClr val="F2F2F2"/>
                    </a:solidFill>
                  </a:tcPr>
                </a:tc>
                <a:tc>
                  <a:txBody>
                    <a:bodyPr/>
                    <a:lstStyle/>
                    <a:p>
                      <a:pPr algn="r" rtl="0" fontAlgn="ctr"/>
                      <a:r>
                        <a:rPr lang="es-CO" sz="1400" b="0" i="0" u="none" strike="noStrike" dirty="0">
                          <a:solidFill>
                            <a:srgbClr val="27689D"/>
                          </a:solidFill>
                          <a:effectLst/>
                          <a:latin typeface="Arial" panose="020B0604020202020204" pitchFamily="34" charset="0"/>
                        </a:rPr>
                        <a:t>0</a:t>
                      </a:r>
                    </a:p>
                  </a:txBody>
                  <a:tcPr marL="9525" marR="9525" marT="9525" marB="0" anchor="ctr">
                    <a:lnL>
                      <a:noFill/>
                    </a:lnL>
                    <a:lnR>
                      <a:noFill/>
                    </a:lnR>
                    <a:lnT>
                      <a:noFill/>
                    </a:lnT>
                    <a:lnB>
                      <a:noFill/>
                    </a:lnB>
                    <a:solidFill>
                      <a:srgbClr val="F2F2F2"/>
                    </a:solidFill>
                  </a:tcPr>
                </a:tc>
                <a:extLst>
                  <a:ext uri="{0D108BD9-81ED-4DB2-BD59-A6C34878D82A}">
                    <a16:rowId xmlns:a16="http://schemas.microsoft.com/office/drawing/2014/main" val="1761859933"/>
                  </a:ext>
                </a:extLst>
              </a:tr>
            </a:tbl>
          </a:graphicData>
        </a:graphic>
      </p:graphicFrame>
      <p:sp>
        <p:nvSpPr>
          <p:cNvPr id="11" name="Rectángulo 10">
            <a:extLst>
              <a:ext uri="{FF2B5EF4-FFF2-40B4-BE49-F238E27FC236}">
                <a16:creationId xmlns:a16="http://schemas.microsoft.com/office/drawing/2014/main" id="{9671FBAC-0695-46E2-8C32-C84C9F278D84}"/>
              </a:ext>
            </a:extLst>
          </p:cNvPr>
          <p:cNvSpPr/>
          <p:nvPr/>
        </p:nvSpPr>
        <p:spPr>
          <a:xfrm>
            <a:off x="2164709" y="5762752"/>
            <a:ext cx="9676574" cy="923330"/>
          </a:xfrm>
          <a:prstGeom prst="rect">
            <a:avLst/>
          </a:prstGeom>
        </p:spPr>
        <p:txBody>
          <a:bodyPr wrap="square">
            <a:spAutoFit/>
          </a:bodyPr>
          <a:lstStyle/>
          <a:p>
            <a:pPr algn="just"/>
            <a:r>
              <a:rPr lang="es-MX" dirty="0">
                <a:solidFill>
                  <a:srgbClr val="27689D"/>
                </a:solidFill>
                <a:latin typeface="+mj-lt"/>
                <a:ea typeface="Calibri" panose="020F0502020204030204" pitchFamily="34" charset="0"/>
                <a:cs typeface="Arial" panose="020B0604020202020204" pitchFamily="34" charset="0"/>
              </a:rPr>
              <a:t>Por su parte, en junio de 2021 la</a:t>
            </a:r>
            <a:r>
              <a:rPr lang="es-MX" b="1" dirty="0">
                <a:solidFill>
                  <a:srgbClr val="27689D"/>
                </a:solidFill>
                <a:latin typeface="+mj-lt"/>
                <a:ea typeface="Calibri" panose="020F0502020204030204" pitchFamily="34" charset="0"/>
                <a:cs typeface="Arial" panose="020B0604020202020204" pitchFamily="34" charset="0"/>
              </a:rPr>
              <a:t> agricultura, ganadería, caza, silvicultura y pesca aumentó en 159 mil ocupados en comparación </a:t>
            </a:r>
            <a:r>
              <a:rPr lang="es-MX" dirty="0">
                <a:solidFill>
                  <a:srgbClr val="27689D"/>
                </a:solidFill>
                <a:latin typeface="+mj-lt"/>
                <a:ea typeface="Calibri" panose="020F0502020204030204" pitchFamily="34" charset="0"/>
                <a:cs typeface="Arial" panose="020B0604020202020204" pitchFamily="34" charset="0"/>
              </a:rPr>
              <a:t>con junio de 2020</a:t>
            </a:r>
            <a:r>
              <a:rPr lang="es-MX" b="1" dirty="0">
                <a:solidFill>
                  <a:srgbClr val="27689D"/>
                </a:solidFill>
                <a:latin typeface="+mj-lt"/>
                <a:ea typeface="Calibri" panose="020F0502020204030204" pitchFamily="34" charset="0"/>
                <a:cs typeface="Arial" panose="020B0604020202020204" pitchFamily="34" charset="0"/>
              </a:rPr>
              <a:t> y disminuyó en 417 mil ocupados </a:t>
            </a:r>
            <a:r>
              <a:rPr lang="es-MX" dirty="0">
                <a:solidFill>
                  <a:srgbClr val="27689D"/>
                </a:solidFill>
                <a:latin typeface="+mj-lt"/>
                <a:ea typeface="Calibri" panose="020F0502020204030204" pitchFamily="34" charset="0"/>
                <a:cs typeface="Arial" panose="020B0604020202020204" pitchFamily="34" charset="0"/>
              </a:rPr>
              <a:t>con respecto a junio de 2019 (mes sin COVID – 19).</a:t>
            </a:r>
          </a:p>
        </p:txBody>
      </p:sp>
    </p:spTree>
    <p:extLst>
      <p:ext uri="{BB962C8B-B14F-4D97-AF65-F5344CB8AC3E}">
        <p14:creationId xmlns:p14="http://schemas.microsoft.com/office/powerpoint/2010/main" val="75148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393318"/>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y principales indicadores del mercado laboral en los centros poblados y rural disperso en junio (2020-2021)</a:t>
            </a:r>
          </a:p>
        </p:txBody>
      </p:sp>
      <p:sp>
        <p:nvSpPr>
          <p:cNvPr id="16" name="Rectángulo 15">
            <a:extLst>
              <a:ext uri="{FF2B5EF4-FFF2-40B4-BE49-F238E27FC236}">
                <a16:creationId xmlns:a16="http://schemas.microsoft.com/office/drawing/2014/main" id="{E2D86EF3-4A51-484F-BD0B-078C49634AE4}"/>
              </a:ext>
            </a:extLst>
          </p:cNvPr>
          <p:cNvSpPr/>
          <p:nvPr/>
        </p:nvSpPr>
        <p:spPr>
          <a:xfrm>
            <a:off x="0" y="6544389"/>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B705431B-FF9F-46D3-839F-0E7E7F665407}"/>
              </a:ext>
            </a:extLst>
          </p:cNvPr>
          <p:cNvSpPr/>
          <p:nvPr/>
        </p:nvSpPr>
        <p:spPr>
          <a:xfrm>
            <a:off x="2144104" y="4965832"/>
            <a:ext cx="9905123" cy="1754326"/>
          </a:xfrm>
          <a:prstGeom prst="rect">
            <a:avLst/>
          </a:prstGeom>
        </p:spPr>
        <p:txBody>
          <a:bodyPr wrap="square">
            <a:spAutoFit/>
          </a:bodyPr>
          <a:lstStyle/>
          <a:p>
            <a:pPr marL="285750" indent="-285750" algn="just">
              <a:buFont typeface="Arial" panose="020B0604020202020204" pitchFamily="34" charset="0"/>
              <a:buChar char="•"/>
            </a:pPr>
            <a:r>
              <a:rPr lang="es-MX" dirty="0">
                <a:solidFill>
                  <a:srgbClr val="27689D"/>
                </a:solidFill>
                <a:ea typeface="Calibri" panose="020F0502020204030204" pitchFamily="34" charset="0"/>
                <a:cs typeface="Arial" panose="020B0604020202020204" pitchFamily="34" charset="0"/>
              </a:rPr>
              <a:t>En junio, </a:t>
            </a:r>
            <a:r>
              <a:rPr lang="es-MX" b="1" dirty="0">
                <a:solidFill>
                  <a:srgbClr val="27689D"/>
                </a:solidFill>
                <a:ea typeface="Calibri" panose="020F0502020204030204" pitchFamily="34" charset="0"/>
                <a:cs typeface="Arial" panose="020B0604020202020204" pitchFamily="34" charset="0"/>
              </a:rPr>
              <a:t>la tasa de desempleo en el sector rural fue de 6,7%</a:t>
            </a:r>
            <a:r>
              <a:rPr lang="es-MX" dirty="0">
                <a:solidFill>
                  <a:srgbClr val="27689D"/>
                </a:solidFill>
                <a:ea typeface="Calibri" panose="020F0502020204030204" pitchFamily="34" charset="0"/>
                <a:cs typeface="Arial" panose="020B0604020202020204" pitchFamily="34" charset="0"/>
              </a:rPr>
              <a:t>, lo que representó una </a:t>
            </a:r>
            <a:r>
              <a:rPr lang="es-MX" b="1" dirty="0">
                <a:solidFill>
                  <a:srgbClr val="27689D"/>
                </a:solidFill>
                <a:ea typeface="Calibri" panose="020F0502020204030204" pitchFamily="34" charset="0"/>
                <a:cs typeface="Arial" panose="020B0604020202020204" pitchFamily="34" charset="0"/>
              </a:rPr>
              <a:t>disminución de 2,5 puntos porcentuales</a:t>
            </a:r>
            <a:r>
              <a:rPr lang="es-MX" dirty="0">
                <a:solidFill>
                  <a:srgbClr val="27689D"/>
                </a:solidFill>
                <a:ea typeface="Calibri" panose="020F0502020204030204" pitchFamily="34" charset="0"/>
                <a:cs typeface="Arial" panose="020B0604020202020204" pitchFamily="34" charset="0"/>
              </a:rPr>
              <a:t> en comparación con la misma tasa presentada en junio de 2020 (9,2%) </a:t>
            </a:r>
            <a:r>
              <a:rPr lang="es-MX" b="1" dirty="0">
                <a:solidFill>
                  <a:srgbClr val="27689D"/>
                </a:solidFill>
                <a:ea typeface="Calibri" panose="020F0502020204030204" pitchFamily="34" charset="0"/>
                <a:cs typeface="Arial" panose="020B0604020202020204" pitchFamily="34" charset="0"/>
              </a:rPr>
              <a:t>y un aumento de 2,6 puntos porcentuales con respecto a la tasa de desempleo presentada en junio de 2019 (4,1%).</a:t>
            </a:r>
          </a:p>
          <a:p>
            <a:pPr marL="285750" indent="-285750" algn="just">
              <a:buFont typeface="Arial" panose="020B0604020202020204" pitchFamily="34" charset="0"/>
              <a:buChar char="•"/>
            </a:pPr>
            <a:r>
              <a:rPr lang="es-MX" dirty="0">
                <a:solidFill>
                  <a:srgbClr val="27689D"/>
                </a:solidFill>
                <a:latin typeface="+mj-lt"/>
                <a:ea typeface="Calibri" panose="020F0502020204030204" pitchFamily="34" charset="0"/>
                <a:cs typeface="Arial" panose="020B0604020202020204" pitchFamily="34" charset="0"/>
              </a:rPr>
              <a:t>En junio, la población ocupada en el sector rural </a:t>
            </a:r>
            <a:r>
              <a:rPr lang="es-MX" b="1" dirty="0">
                <a:solidFill>
                  <a:srgbClr val="27689D"/>
                </a:solidFill>
                <a:latin typeface="+mj-lt"/>
                <a:ea typeface="Calibri" panose="020F0502020204030204" pitchFamily="34" charset="0"/>
                <a:cs typeface="Arial" panose="020B0604020202020204" pitchFamily="34" charset="0"/>
              </a:rPr>
              <a:t>aumentó en 157 mil personas </a:t>
            </a:r>
            <a:r>
              <a:rPr lang="es-MX" dirty="0">
                <a:solidFill>
                  <a:srgbClr val="27689D"/>
                </a:solidFill>
                <a:latin typeface="+mj-lt"/>
                <a:ea typeface="Calibri" panose="020F0502020204030204" pitchFamily="34" charset="0"/>
                <a:cs typeface="Arial" panose="020B0604020202020204" pitchFamily="34" charset="0"/>
              </a:rPr>
              <a:t>con respecto a junio de 2020.</a:t>
            </a:r>
            <a:endParaRPr lang="es-MX" b="1" dirty="0">
              <a:solidFill>
                <a:srgbClr val="27689D"/>
              </a:solidFill>
              <a:latin typeface="+mj-lt"/>
              <a:ea typeface="Calibri" panose="020F050202020403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BF157F4-22D7-48A6-B8D2-E536DE1DAC1A}"/>
              </a:ext>
            </a:extLst>
          </p:cNvPr>
          <p:cNvSpPr/>
          <p:nvPr/>
        </p:nvSpPr>
        <p:spPr>
          <a:xfrm>
            <a:off x="114737" y="3852641"/>
            <a:ext cx="5711495" cy="215444"/>
          </a:xfrm>
          <a:prstGeom prst="rect">
            <a:avLst/>
          </a:prstGeom>
        </p:spPr>
        <p:txBody>
          <a:bodyPr wrap="square">
            <a:spAutoFit/>
          </a:bodyPr>
          <a:lstStyle/>
          <a:p>
            <a:pPr lvl="0" algn="just">
              <a:spcAft>
                <a:spcPts val="0"/>
              </a:spcAft>
            </a:pPr>
            <a:r>
              <a:rPr lang="es-CO" sz="800" dirty="0">
                <a:solidFill>
                  <a:srgbClr val="395F9B"/>
                </a:solidFill>
                <a:effectLst/>
                <a:ea typeface="Calibri" panose="020F0502020204030204" pitchFamily="34" charset="0"/>
                <a:cs typeface="Arial" panose="020B0604020202020204" pitchFamily="34" charset="0"/>
              </a:rPr>
              <a:t>Datos en miles</a:t>
            </a:r>
          </a:p>
        </p:txBody>
      </p:sp>
      <p:graphicFrame>
        <p:nvGraphicFramePr>
          <p:cNvPr id="5" name="Tabla 4">
            <a:extLst>
              <a:ext uri="{FF2B5EF4-FFF2-40B4-BE49-F238E27FC236}">
                <a16:creationId xmlns:a16="http://schemas.microsoft.com/office/drawing/2014/main" id="{81AA2354-80B2-48F7-82A9-6B0851F06B9A}"/>
              </a:ext>
            </a:extLst>
          </p:cNvPr>
          <p:cNvGraphicFramePr>
            <a:graphicFrameLocks noGrp="1"/>
          </p:cNvGraphicFramePr>
          <p:nvPr>
            <p:extLst>
              <p:ext uri="{D42A27DB-BD31-4B8C-83A1-F6EECF244321}">
                <p14:modId xmlns:p14="http://schemas.microsoft.com/office/powerpoint/2010/main" val="830192563"/>
              </p:ext>
            </p:extLst>
          </p:nvPr>
        </p:nvGraphicFramePr>
        <p:xfrm>
          <a:off x="124470" y="1722035"/>
          <a:ext cx="5832000" cy="2105181"/>
        </p:xfrm>
        <a:graphic>
          <a:graphicData uri="http://schemas.openxmlformats.org/drawingml/2006/table">
            <a:tbl>
              <a:tblPr/>
              <a:tblGrid>
                <a:gridCol w="3564000">
                  <a:extLst>
                    <a:ext uri="{9D8B030D-6E8A-4147-A177-3AD203B41FA5}">
                      <a16:colId xmlns:a16="http://schemas.microsoft.com/office/drawing/2014/main" val="2688722200"/>
                    </a:ext>
                  </a:extLst>
                </a:gridCol>
                <a:gridCol w="756000">
                  <a:extLst>
                    <a:ext uri="{9D8B030D-6E8A-4147-A177-3AD203B41FA5}">
                      <a16:colId xmlns:a16="http://schemas.microsoft.com/office/drawing/2014/main" val="2316560644"/>
                    </a:ext>
                  </a:extLst>
                </a:gridCol>
                <a:gridCol w="756000">
                  <a:extLst>
                    <a:ext uri="{9D8B030D-6E8A-4147-A177-3AD203B41FA5}">
                      <a16:colId xmlns:a16="http://schemas.microsoft.com/office/drawing/2014/main" val="284198805"/>
                    </a:ext>
                  </a:extLst>
                </a:gridCol>
                <a:gridCol w="756000">
                  <a:extLst>
                    <a:ext uri="{9D8B030D-6E8A-4147-A177-3AD203B41FA5}">
                      <a16:colId xmlns:a16="http://schemas.microsoft.com/office/drawing/2014/main" val="1610604703"/>
                    </a:ext>
                  </a:extLst>
                </a:gridCol>
              </a:tblGrid>
              <a:tr h="331626">
                <a:tc>
                  <a:txBody>
                    <a:bodyPr/>
                    <a:lstStyle/>
                    <a:p>
                      <a:pPr algn="l" fontAlgn="ctr"/>
                      <a:r>
                        <a:rPr lang="es-CO" sz="1000" b="1" i="0" u="none" strike="noStrike">
                          <a:solidFill>
                            <a:srgbClr val="1F4E78"/>
                          </a:solidFill>
                          <a:effectLst/>
                          <a:latin typeface="Arial" panose="020B0604020202020204" pitchFamily="34" charset="0"/>
                        </a:rPr>
                        <a:t>Concepto</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Junio 2020</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Junio 2021</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s-CO" sz="1000" b="1" i="0" u="none" strike="noStrike">
                          <a:solidFill>
                            <a:srgbClr val="1F4E78"/>
                          </a:solidFill>
                          <a:effectLst/>
                          <a:latin typeface="Arial" panose="020B0604020202020204" pitchFamily="34" charset="0"/>
                        </a:rPr>
                        <a:t>Variación absoluta</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650404950"/>
                  </a:ext>
                </a:extLst>
              </a:tr>
              <a:tr h="190500">
                <a:tc>
                  <a:txBody>
                    <a:bodyPr/>
                    <a:lstStyle/>
                    <a:p>
                      <a:pPr algn="l" rtl="0" fontAlgn="ctr"/>
                      <a:r>
                        <a:rPr lang="es-CO" sz="1600" b="1" i="0" u="none" strike="noStrike">
                          <a:solidFill>
                            <a:srgbClr val="1F4E78"/>
                          </a:solidFill>
                          <a:effectLst/>
                          <a:latin typeface="Arial" panose="020B0604020202020204" pitchFamily="34" charset="0"/>
                        </a:rPr>
                        <a:t>Población económicamente activa</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4.693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4.738 </a:t>
                      </a:r>
                    </a:p>
                  </a:txBody>
                  <a:tcPr marL="9525" marR="9525" marT="9525" marB="0" anchor="ctr">
                    <a:lnL>
                      <a:noFill/>
                    </a:lnL>
                    <a:lnR>
                      <a:noFill/>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r" rtl="0" fontAlgn="ctr"/>
                      <a:r>
                        <a:rPr lang="es-CO" sz="1600" b="0" i="0" u="none" strike="noStrike">
                          <a:solidFill>
                            <a:srgbClr val="1F4E78"/>
                          </a:solidFill>
                          <a:effectLst/>
                          <a:latin typeface="Arial" panose="020B0604020202020204" pitchFamily="34" charset="0"/>
                        </a:rPr>
                        <a:t>        45 </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697582499"/>
                  </a:ext>
                </a:extLst>
              </a:tr>
              <a:tr h="190500">
                <a:tc>
                  <a:txBody>
                    <a:bodyPr/>
                    <a:lstStyle/>
                    <a:p>
                      <a:pPr algn="l" rtl="0" fontAlgn="ctr"/>
                      <a:r>
                        <a:rPr lang="es-CO" sz="1600" b="1" i="0" u="none" strike="noStrike">
                          <a:solidFill>
                            <a:srgbClr val="1F4E78"/>
                          </a:solidFill>
                          <a:effectLst/>
                          <a:latin typeface="Arial" panose="020B0604020202020204" pitchFamily="34" charset="0"/>
                        </a:rPr>
                        <a:t>Ocupados</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4.262</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4.419</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157</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991251538"/>
                  </a:ext>
                </a:extLst>
              </a:tr>
              <a:tr h="190500">
                <a:tc>
                  <a:txBody>
                    <a:bodyPr/>
                    <a:lstStyle/>
                    <a:p>
                      <a:pPr algn="l" rtl="0" fontAlgn="ctr"/>
                      <a:r>
                        <a:rPr lang="es-CO" sz="1600" b="1" i="0" u="none" strike="noStrike">
                          <a:solidFill>
                            <a:srgbClr val="1F4E78"/>
                          </a:solidFill>
                          <a:effectLst/>
                          <a:latin typeface="Arial" panose="020B0604020202020204" pitchFamily="34" charset="0"/>
                        </a:rPr>
                        <a:t>Desocupados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431</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319</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-112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2470008982"/>
                  </a:ext>
                </a:extLst>
              </a:tr>
              <a:tr h="190500">
                <a:tc>
                  <a:txBody>
                    <a:bodyPr/>
                    <a:lstStyle/>
                    <a:p>
                      <a:pPr algn="l" rtl="0" fontAlgn="ctr"/>
                      <a:r>
                        <a:rPr lang="es-CO" sz="1600" b="1" i="0" u="none" strike="noStrike">
                          <a:solidFill>
                            <a:srgbClr val="1F4E78"/>
                          </a:solidFill>
                          <a:effectLst/>
                          <a:latin typeface="Arial" panose="020B0604020202020204" pitchFamily="34" charset="0"/>
                        </a:rPr>
                        <a:t>Inactivos</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4.111</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4.132</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21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3838238447"/>
                  </a:ext>
                </a:extLst>
              </a:tr>
              <a:tr h="190500">
                <a:tc>
                  <a:txBody>
                    <a:bodyPr/>
                    <a:lstStyle/>
                    <a:p>
                      <a:pPr algn="l" rtl="0" fontAlgn="ctr"/>
                      <a:r>
                        <a:rPr lang="es-CO" sz="1600" b="1" i="0" u="none" strike="noStrike">
                          <a:solidFill>
                            <a:srgbClr val="1F4E78"/>
                          </a:solidFill>
                          <a:effectLst/>
                          <a:latin typeface="Arial" panose="020B0604020202020204" pitchFamily="34" charset="0"/>
                        </a:rPr>
                        <a:t>TD</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9,2</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6,7</a:t>
                      </a:r>
                    </a:p>
                  </a:txBody>
                  <a:tcPr marL="9525" marR="9525" marT="9525" marB="0" anchor="ctr">
                    <a:lnL>
                      <a:noFill/>
                    </a:lnL>
                    <a:lnR>
                      <a:noFill/>
                    </a:lnR>
                    <a:lnT>
                      <a:noFill/>
                    </a:lnT>
                    <a:lnB>
                      <a:noFill/>
                    </a:lnB>
                  </a:tcPr>
                </a:tc>
                <a:tc>
                  <a:txBody>
                    <a:bodyPr/>
                    <a:lstStyle/>
                    <a:p>
                      <a:pPr algn="r" rtl="0" fontAlgn="ctr"/>
                      <a:r>
                        <a:rPr lang="es-CO" sz="1600" b="0" i="0" u="none" strike="noStrike">
                          <a:solidFill>
                            <a:srgbClr val="1F4E78"/>
                          </a:solidFill>
                          <a:effectLst/>
                          <a:latin typeface="Arial" panose="020B0604020202020204" pitchFamily="34" charset="0"/>
                        </a:rPr>
                        <a:t>-2,5</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val="3401195030"/>
                  </a:ext>
                </a:extLst>
              </a:tr>
              <a:tr h="116598">
                <a:tc>
                  <a:txBody>
                    <a:bodyPr/>
                    <a:lstStyle/>
                    <a:p>
                      <a:pPr algn="l" rtl="0" fontAlgn="ctr"/>
                      <a:r>
                        <a:rPr lang="es-CO" sz="1600" b="1" i="0" u="none" strike="noStrike">
                          <a:solidFill>
                            <a:srgbClr val="1F4E78"/>
                          </a:solidFill>
                          <a:effectLst/>
                          <a:latin typeface="Arial" panose="020B0604020202020204" pitchFamily="34" charset="0"/>
                        </a:rPr>
                        <a:t>TO</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48,4</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49,8</a:t>
                      </a:r>
                    </a:p>
                  </a:txBody>
                  <a:tcPr marL="9525" marR="9525" marT="9525" marB="0" anchor="ctr">
                    <a:lnL>
                      <a:noFill/>
                    </a:lnL>
                    <a:lnR>
                      <a:noFill/>
                    </a:lnR>
                    <a:lnT>
                      <a:noFill/>
                    </a:lnT>
                    <a:lnB>
                      <a:noFill/>
                    </a:lnB>
                    <a:solidFill>
                      <a:srgbClr val="F2F2F2"/>
                    </a:solidFill>
                  </a:tcPr>
                </a:tc>
                <a:tc>
                  <a:txBody>
                    <a:bodyPr/>
                    <a:lstStyle/>
                    <a:p>
                      <a:pPr algn="r" rtl="0" fontAlgn="ctr"/>
                      <a:r>
                        <a:rPr lang="es-CO" sz="1600" b="0" i="0" u="none" strike="noStrike">
                          <a:solidFill>
                            <a:srgbClr val="1F4E78"/>
                          </a:solidFill>
                          <a:effectLst/>
                          <a:latin typeface="Arial" panose="020B0604020202020204" pitchFamily="34" charset="0"/>
                        </a:rPr>
                        <a:t>1,4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solidFill>
                      <a:srgbClr val="F2F2F2"/>
                    </a:solidFill>
                  </a:tcPr>
                </a:tc>
                <a:extLst>
                  <a:ext uri="{0D108BD9-81ED-4DB2-BD59-A6C34878D82A}">
                    <a16:rowId xmlns:a16="http://schemas.microsoft.com/office/drawing/2014/main" val="1985355350"/>
                  </a:ext>
                </a:extLst>
              </a:tr>
              <a:tr h="190500">
                <a:tc>
                  <a:txBody>
                    <a:bodyPr/>
                    <a:lstStyle/>
                    <a:p>
                      <a:pPr algn="l" rtl="0" fontAlgn="ctr"/>
                      <a:r>
                        <a:rPr lang="es-CO" sz="1600" b="1" i="0" u="none" strike="noStrike">
                          <a:solidFill>
                            <a:srgbClr val="1F4E78"/>
                          </a:solidFill>
                          <a:effectLst/>
                          <a:latin typeface="Arial" panose="020B0604020202020204" pitchFamily="34" charset="0"/>
                        </a:rPr>
                        <a:t>TGP</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53,3</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a:solidFill>
                            <a:srgbClr val="1F4E78"/>
                          </a:solidFill>
                          <a:effectLst/>
                          <a:latin typeface="Arial" panose="020B0604020202020204" pitchFamily="34" charset="0"/>
                        </a:rPr>
                        <a:t>53,4</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rtl="0" fontAlgn="ctr"/>
                      <a:r>
                        <a:rPr lang="es-CO" sz="1600" b="0" i="0" u="none" strike="noStrike" dirty="0">
                          <a:solidFill>
                            <a:srgbClr val="1F4E78"/>
                          </a:solidFill>
                          <a:effectLst/>
                          <a:latin typeface="Arial" panose="020B0604020202020204" pitchFamily="34" charset="0"/>
                        </a:rPr>
                        <a:t>0,1</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977560202"/>
                  </a:ext>
                </a:extLst>
              </a:tr>
            </a:tbl>
          </a:graphicData>
        </a:graphic>
      </p:graphicFrame>
      <p:graphicFrame>
        <p:nvGraphicFramePr>
          <p:cNvPr id="12" name="Gráfico 11">
            <a:extLst>
              <a:ext uri="{FF2B5EF4-FFF2-40B4-BE49-F238E27FC236}">
                <a16:creationId xmlns:a16="http://schemas.microsoft.com/office/drawing/2014/main" id="{00000000-0008-0000-0700-000004000000}"/>
              </a:ext>
            </a:extLst>
          </p:cNvPr>
          <p:cNvGraphicFramePr>
            <a:graphicFrameLocks/>
          </p:cNvGraphicFramePr>
          <p:nvPr>
            <p:extLst>
              <p:ext uri="{D42A27DB-BD31-4B8C-83A1-F6EECF244321}">
                <p14:modId xmlns:p14="http://schemas.microsoft.com/office/powerpoint/2010/main" val="190960399"/>
              </p:ext>
            </p:extLst>
          </p:nvPr>
        </p:nvGraphicFramePr>
        <p:xfrm>
          <a:off x="6070845" y="1316469"/>
          <a:ext cx="6083229" cy="3489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68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Tasa de desempleo total nacional, cabeceras y rural </a:t>
            </a:r>
          </a:p>
          <a:p>
            <a:pPr algn="ctr">
              <a:lnSpc>
                <a:spcPct val="100000"/>
              </a:lnSpc>
              <a:spcBef>
                <a:spcPct val="0"/>
              </a:spcBef>
              <a:buClrTx/>
              <a:buSzTx/>
              <a:buNone/>
            </a:pPr>
            <a:r>
              <a:rPr lang="es-ES" altLang="es-CO" sz="2400" b="1" dirty="0">
                <a:solidFill>
                  <a:srgbClr val="395F9B"/>
                </a:solidFill>
                <a:latin typeface="+mn-lt"/>
                <a:ea typeface="+mn-ea"/>
                <a:cs typeface="+mn-cs"/>
              </a:rPr>
              <a:t>trimestre móvil abril – junio (2001-2021)</a:t>
            </a:r>
          </a:p>
        </p:txBody>
      </p:sp>
      <p:sp>
        <p:nvSpPr>
          <p:cNvPr id="20" name="Rectángulo 19">
            <a:extLst>
              <a:ext uri="{FF2B5EF4-FFF2-40B4-BE49-F238E27FC236}">
                <a16:creationId xmlns:a16="http://schemas.microsoft.com/office/drawing/2014/main" id="{3AF77547-FB99-469A-8718-978B8988598F}"/>
              </a:ext>
            </a:extLst>
          </p:cNvPr>
          <p:cNvSpPr/>
          <p:nvPr/>
        </p:nvSpPr>
        <p:spPr>
          <a:xfrm>
            <a:off x="20047" y="5196046"/>
            <a:ext cx="2030020"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nacional</a:t>
            </a:r>
            <a:endParaRPr lang="es-CO" dirty="0">
              <a:latin typeface="+mj-lt"/>
              <a:cs typeface="Arial" panose="020B0604020202020204" pitchFamily="34" charset="0"/>
            </a:endParaRPr>
          </a:p>
        </p:txBody>
      </p:sp>
      <p:sp>
        <p:nvSpPr>
          <p:cNvPr id="21" name="Rectángulo 20">
            <a:extLst>
              <a:ext uri="{FF2B5EF4-FFF2-40B4-BE49-F238E27FC236}">
                <a16:creationId xmlns:a16="http://schemas.microsoft.com/office/drawing/2014/main" id="{D2832B9C-17B6-4D04-B5C1-949B300C241E}"/>
              </a:ext>
            </a:extLst>
          </p:cNvPr>
          <p:cNvSpPr/>
          <p:nvPr/>
        </p:nvSpPr>
        <p:spPr>
          <a:xfrm>
            <a:off x="1429410" y="5479748"/>
            <a:ext cx="1095243"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15,0%</a:t>
            </a:r>
            <a:endParaRPr lang="es-CO" sz="2400" b="1" dirty="0">
              <a:solidFill>
                <a:srgbClr val="00B050"/>
              </a:solidFill>
              <a:latin typeface="+mj-lt"/>
              <a:cs typeface="Arial" panose="020B0604020202020204" pitchFamily="34" charset="0"/>
            </a:endParaRPr>
          </a:p>
        </p:txBody>
      </p:sp>
      <p:sp>
        <p:nvSpPr>
          <p:cNvPr id="22" name="Rectángulo 21">
            <a:extLst>
              <a:ext uri="{FF2B5EF4-FFF2-40B4-BE49-F238E27FC236}">
                <a16:creationId xmlns:a16="http://schemas.microsoft.com/office/drawing/2014/main" id="{DEFF068D-953C-4C5F-8B50-C7E1F717CAE9}"/>
              </a:ext>
            </a:extLst>
          </p:cNvPr>
          <p:cNvSpPr/>
          <p:nvPr/>
        </p:nvSpPr>
        <p:spPr>
          <a:xfrm>
            <a:off x="2524653" y="5274908"/>
            <a:ext cx="3461521"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5,3 p.p</a:t>
            </a:r>
          </a:p>
          <a:p>
            <a:r>
              <a:rPr lang="es-CO" b="1" dirty="0">
                <a:solidFill>
                  <a:srgbClr val="27689D"/>
                </a:solidFill>
                <a:ea typeface="Calibri" panose="020F0502020204030204" pitchFamily="34" charset="0"/>
                <a:cs typeface="Arial" panose="020B0604020202020204" pitchFamily="34" charset="0"/>
              </a:rPr>
              <a:t>a la tasa del mismo trimestre un año atrás (20,3%)</a:t>
            </a:r>
            <a:endParaRPr lang="es-CO" b="1" dirty="0">
              <a:solidFill>
                <a:srgbClr val="27689D"/>
              </a:solidFill>
              <a:latin typeface="+mj-lt"/>
              <a:cs typeface="Arial" panose="020B0604020202020204" pitchFamily="34" charset="0"/>
            </a:endParaRPr>
          </a:p>
        </p:txBody>
      </p:sp>
      <p:cxnSp>
        <p:nvCxnSpPr>
          <p:cNvPr id="23" name="Conector recto 22">
            <a:extLst>
              <a:ext uri="{FF2B5EF4-FFF2-40B4-BE49-F238E27FC236}">
                <a16:creationId xmlns:a16="http://schemas.microsoft.com/office/drawing/2014/main" id="{E3FAEE45-B7C7-4895-AF51-10F952241B9B}"/>
              </a:ext>
            </a:extLst>
          </p:cNvPr>
          <p:cNvCxnSpPr>
            <a:cxnSpLocks/>
          </p:cNvCxnSpPr>
          <p:nvPr/>
        </p:nvCxnSpPr>
        <p:spPr>
          <a:xfrm>
            <a:off x="6021616" y="5227515"/>
            <a:ext cx="0" cy="904541"/>
          </a:xfrm>
          <a:prstGeom prst="line">
            <a:avLst/>
          </a:prstGeom>
          <a:ln w="28575">
            <a:solidFill>
              <a:srgbClr val="395F9B"/>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2C2D054A-CB9D-4969-9533-9DAC201BD6C0}"/>
              </a:ext>
            </a:extLst>
          </p:cNvPr>
          <p:cNvSpPr/>
          <p:nvPr/>
        </p:nvSpPr>
        <p:spPr>
          <a:xfrm>
            <a:off x="6259744" y="5265726"/>
            <a:ext cx="1591481" cy="923330"/>
          </a:xfrm>
          <a:prstGeom prst="rect">
            <a:avLst/>
          </a:prstGeom>
        </p:spPr>
        <p:txBody>
          <a:bodyPr wrap="square">
            <a:spAutoFit/>
          </a:bodyPr>
          <a:lstStyle/>
          <a:p>
            <a:r>
              <a:rPr lang="es-CO" dirty="0">
                <a:solidFill>
                  <a:srgbClr val="395F9B"/>
                </a:solidFill>
                <a:latin typeface="+mj-lt"/>
                <a:ea typeface="Calibri" panose="020F0502020204030204" pitchFamily="34" charset="0"/>
                <a:cs typeface="Arial" panose="020B0604020202020204" pitchFamily="34" charset="0"/>
              </a:rPr>
              <a:t>Tasa de desempleo </a:t>
            </a:r>
          </a:p>
          <a:p>
            <a:r>
              <a:rPr lang="es-CO" dirty="0">
                <a:solidFill>
                  <a:srgbClr val="395F9B"/>
                </a:solidFill>
                <a:latin typeface="+mj-lt"/>
                <a:ea typeface="Calibri" panose="020F0502020204030204" pitchFamily="34" charset="0"/>
                <a:cs typeface="Arial" panose="020B0604020202020204" pitchFamily="34" charset="0"/>
              </a:rPr>
              <a:t>rural</a:t>
            </a:r>
            <a:endParaRPr lang="es-CO" dirty="0">
              <a:latin typeface="+mj-lt"/>
              <a:cs typeface="Arial" panose="020B0604020202020204" pitchFamily="34" charset="0"/>
            </a:endParaRPr>
          </a:p>
        </p:txBody>
      </p:sp>
      <p:sp>
        <p:nvSpPr>
          <p:cNvPr id="26" name="Rectángulo 25">
            <a:extLst>
              <a:ext uri="{FF2B5EF4-FFF2-40B4-BE49-F238E27FC236}">
                <a16:creationId xmlns:a16="http://schemas.microsoft.com/office/drawing/2014/main" id="{7E3EB898-F77B-41D8-8631-7FAAB1CA6C44}"/>
              </a:ext>
            </a:extLst>
          </p:cNvPr>
          <p:cNvSpPr/>
          <p:nvPr/>
        </p:nvSpPr>
        <p:spPr>
          <a:xfrm>
            <a:off x="7601940" y="5482342"/>
            <a:ext cx="951026" cy="461665"/>
          </a:xfrm>
          <a:prstGeom prst="rect">
            <a:avLst/>
          </a:prstGeom>
        </p:spPr>
        <p:txBody>
          <a:bodyPr wrap="square">
            <a:spAutoFit/>
          </a:bodyPr>
          <a:lstStyle/>
          <a:p>
            <a:pPr algn="r"/>
            <a:r>
              <a:rPr lang="es-CO" sz="2400" b="1" dirty="0">
                <a:solidFill>
                  <a:srgbClr val="00B050"/>
                </a:solidFill>
                <a:latin typeface="+mj-lt"/>
                <a:ea typeface="Calibri" panose="020F0502020204030204" pitchFamily="34" charset="0"/>
                <a:cs typeface="Arial" panose="020B0604020202020204" pitchFamily="34" charset="0"/>
              </a:rPr>
              <a:t>8,8%</a:t>
            </a:r>
            <a:endParaRPr lang="es-CO" sz="2400" b="1" dirty="0">
              <a:solidFill>
                <a:srgbClr val="00B050"/>
              </a:solidFill>
              <a:latin typeface="+mj-lt"/>
              <a:cs typeface="Arial" panose="020B0604020202020204" pitchFamily="34" charset="0"/>
            </a:endParaRPr>
          </a:p>
        </p:txBody>
      </p:sp>
      <p:sp>
        <p:nvSpPr>
          <p:cNvPr id="27" name="Rectángulo 26">
            <a:extLst>
              <a:ext uri="{FF2B5EF4-FFF2-40B4-BE49-F238E27FC236}">
                <a16:creationId xmlns:a16="http://schemas.microsoft.com/office/drawing/2014/main" id="{57715B8D-A7FE-4CAC-8D24-DCB4DCE6AC7A}"/>
              </a:ext>
            </a:extLst>
          </p:cNvPr>
          <p:cNvSpPr/>
          <p:nvPr/>
        </p:nvSpPr>
        <p:spPr>
          <a:xfrm>
            <a:off x="8813602" y="5282930"/>
            <a:ext cx="3378397" cy="923330"/>
          </a:xfrm>
          <a:prstGeom prst="rect">
            <a:avLst/>
          </a:prstGeom>
        </p:spPr>
        <p:txBody>
          <a:bodyPr wrap="square">
            <a:spAutoFit/>
          </a:bodyPr>
          <a:lstStyle/>
          <a:p>
            <a:r>
              <a:rPr lang="es-CO" b="1" dirty="0">
                <a:solidFill>
                  <a:srgbClr val="27689D"/>
                </a:solidFill>
                <a:latin typeface="+mj-lt"/>
                <a:ea typeface="Calibri" panose="020F0502020204030204" pitchFamily="34" charset="0"/>
                <a:cs typeface="Arial" panose="020B0604020202020204" pitchFamily="34" charset="0"/>
              </a:rPr>
              <a:t>inferior en 1,9 p.p </a:t>
            </a:r>
          </a:p>
          <a:p>
            <a:r>
              <a:rPr lang="es-CO" b="1" dirty="0">
                <a:solidFill>
                  <a:srgbClr val="27689D"/>
                </a:solidFill>
                <a:ea typeface="Calibri" panose="020F0502020204030204" pitchFamily="34" charset="0"/>
                <a:cs typeface="Arial" panose="020B0604020202020204" pitchFamily="34" charset="0"/>
              </a:rPr>
              <a:t>a la tasa del mismo trimestre un año atrás (10,6%)</a:t>
            </a:r>
            <a:endParaRPr lang="es-CO" b="1" dirty="0">
              <a:solidFill>
                <a:srgbClr val="27689D"/>
              </a:solidFill>
              <a:cs typeface="Arial" panose="020B0604020202020204" pitchFamily="34" charset="0"/>
            </a:endParaRPr>
          </a:p>
        </p:txBody>
      </p:sp>
      <p:sp>
        <p:nvSpPr>
          <p:cNvPr id="16" name="Rectángulo 15">
            <a:extLst>
              <a:ext uri="{FF2B5EF4-FFF2-40B4-BE49-F238E27FC236}">
                <a16:creationId xmlns:a16="http://schemas.microsoft.com/office/drawing/2014/main" id="{E2D86EF3-4A51-484F-BD0B-078C49634AE4}"/>
              </a:ext>
            </a:extLst>
          </p:cNvPr>
          <p:cNvSpPr/>
          <p:nvPr/>
        </p:nvSpPr>
        <p:spPr>
          <a:xfrm>
            <a:off x="33788" y="6578360"/>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13" name="Gráfico 12">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165103768"/>
              </p:ext>
            </p:extLst>
          </p:nvPr>
        </p:nvGraphicFramePr>
        <p:xfrm>
          <a:off x="598541" y="1093192"/>
          <a:ext cx="10994918" cy="4125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865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47145" y="460244"/>
            <a:ext cx="124337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n-lt"/>
                <a:ea typeface="+mn-ea"/>
                <a:cs typeface="+mn-cs"/>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n-lt"/>
                <a:ea typeface="+mn-ea"/>
                <a:cs typeface="+mn-cs"/>
              </a:rPr>
              <a:t>Total nacional (miles de personas) trimestre móvil abril – junio de 2021</a:t>
            </a: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fue la segunda actividad económica que más personas ocupó en el trimestre, con 3,2 millones de ocupados (15,5%). </a:t>
            </a:r>
            <a:endParaRPr lang="es-CO" b="1" dirty="0">
              <a:latin typeface="+mj-lt"/>
              <a:cs typeface="Arial" panose="020B0604020202020204" pitchFamily="34" charset="0"/>
            </a:endParaRPr>
          </a:p>
        </p:txBody>
      </p:sp>
      <p:sp>
        <p:nvSpPr>
          <p:cNvPr id="22" name="Rectángulo 21">
            <a:extLst>
              <a:ext uri="{FF2B5EF4-FFF2-40B4-BE49-F238E27FC236}">
                <a16:creationId xmlns:a16="http://schemas.microsoft.com/office/drawing/2014/main" id="{1BB8F261-014B-4753-B6FC-36D2325EAC9B}"/>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7" name="Gráfico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3036670260"/>
              </p:ext>
            </p:extLst>
          </p:nvPr>
        </p:nvGraphicFramePr>
        <p:xfrm>
          <a:off x="253549" y="1093475"/>
          <a:ext cx="11684901" cy="5301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391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166 mil ocupados.</a:t>
            </a:r>
            <a:endParaRPr lang="es-CO" b="1" dirty="0">
              <a:latin typeface="+mj-lt"/>
              <a:cs typeface="Arial" panose="020B0604020202020204" pitchFamily="34" charset="0"/>
            </a:endParaRPr>
          </a:p>
        </p:txBody>
      </p:sp>
      <p:sp>
        <p:nvSpPr>
          <p:cNvPr id="14" name="Rectángulo 13">
            <a:extLst>
              <a:ext uri="{FF2B5EF4-FFF2-40B4-BE49-F238E27FC236}">
                <a16:creationId xmlns:a16="http://schemas.microsoft.com/office/drawing/2014/main" id="{B1EF3C0D-4DED-4279-A318-0A909EFAAAA0}"/>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11" name="1 CuadroTexto">
            <a:extLst>
              <a:ext uri="{FF2B5EF4-FFF2-40B4-BE49-F238E27FC236}">
                <a16:creationId xmlns:a16="http://schemas.microsoft.com/office/drawing/2014/main" id="{6C759FD7-E75E-409A-A4BF-463D5F069D22}"/>
              </a:ext>
            </a:extLst>
          </p:cNvPr>
          <p:cNvSpPr txBox="1">
            <a:spLocks noChangeArrowheads="1"/>
          </p:cNvSpPr>
          <p:nvPr/>
        </p:nvSpPr>
        <p:spPr bwMode="auto">
          <a:xfrm>
            <a:off x="13368" y="460244"/>
            <a:ext cx="121786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n-lt"/>
                <a:ea typeface="+mn-ea"/>
                <a:cs typeface="+mn-cs"/>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n-lt"/>
                <a:ea typeface="+mn-ea"/>
                <a:cs typeface="+mn-cs"/>
              </a:rPr>
              <a:t>Total nacional (miles de personas) trimestre móvil abril – junio (2020-2021)</a:t>
            </a:r>
          </a:p>
          <a:p>
            <a:pPr algn="ctr">
              <a:lnSpc>
                <a:spcPct val="100000"/>
              </a:lnSpc>
              <a:spcBef>
                <a:spcPct val="0"/>
              </a:spcBef>
              <a:buClrTx/>
              <a:buSzTx/>
              <a:buNone/>
            </a:pPr>
            <a:endParaRPr lang="es-MX" altLang="es-CO" sz="2400" b="1" dirty="0">
              <a:solidFill>
                <a:srgbClr val="395F9B"/>
              </a:solidFill>
              <a:latin typeface="+mn-lt"/>
              <a:ea typeface="+mn-ea"/>
              <a:cs typeface="+mn-cs"/>
            </a:endParaRPr>
          </a:p>
        </p:txBody>
      </p:sp>
      <p:graphicFrame>
        <p:nvGraphicFramePr>
          <p:cNvPr id="8" name="Gráfico 7">
            <a:extLst>
              <a:ext uri="{FF2B5EF4-FFF2-40B4-BE49-F238E27FC236}">
                <a16:creationId xmlns:a16="http://schemas.microsoft.com/office/drawing/2014/main" id="{00000000-0008-0000-0200-000010000000}"/>
              </a:ext>
            </a:extLst>
          </p:cNvPr>
          <p:cNvGraphicFramePr>
            <a:graphicFrameLocks/>
          </p:cNvGraphicFramePr>
          <p:nvPr>
            <p:extLst>
              <p:ext uri="{D42A27DB-BD31-4B8C-83A1-F6EECF244321}">
                <p14:modId xmlns:p14="http://schemas.microsoft.com/office/powerpoint/2010/main" val="2699151316"/>
              </p:ext>
            </p:extLst>
          </p:nvPr>
        </p:nvGraphicFramePr>
        <p:xfrm>
          <a:off x="1311542" y="1219160"/>
          <a:ext cx="9926265" cy="49872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473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0" y="460244"/>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ES" altLang="es-CO" sz="2400" b="1" dirty="0">
                <a:solidFill>
                  <a:srgbClr val="395F9B"/>
                </a:solidFill>
                <a:latin typeface="+mj-lt"/>
              </a:rPr>
              <a:t>Población ocupada según rama de actividad económica </a:t>
            </a:r>
          </a:p>
          <a:p>
            <a:pPr algn="ctr">
              <a:lnSpc>
                <a:spcPct val="100000"/>
              </a:lnSpc>
              <a:spcBef>
                <a:spcPct val="0"/>
              </a:spcBef>
              <a:buClrTx/>
              <a:buSzTx/>
              <a:buNone/>
            </a:pPr>
            <a:r>
              <a:rPr lang="es-ES"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abril – junio de 2021</a:t>
            </a:r>
            <a:endParaRPr lang="es-ES" altLang="es-CO" sz="2400" b="1" dirty="0">
              <a:solidFill>
                <a:srgbClr val="395F9B"/>
              </a:solidFill>
              <a:latin typeface="+mj-lt"/>
              <a:ea typeface="+mn-ea"/>
              <a:cs typeface="+mn-cs"/>
            </a:endParaRPr>
          </a:p>
        </p:txBody>
      </p:sp>
      <p:sp>
        <p:nvSpPr>
          <p:cNvPr id="21" name="Rectángulo 20">
            <a:extLst>
              <a:ext uri="{FF2B5EF4-FFF2-40B4-BE49-F238E27FC236}">
                <a16:creationId xmlns:a16="http://schemas.microsoft.com/office/drawing/2014/main" id="{B6BFD5BF-AA9F-4720-89B1-41A537027AD9}"/>
              </a:ext>
            </a:extLst>
          </p:cNvPr>
          <p:cNvSpPr/>
          <p:nvPr/>
        </p:nvSpPr>
        <p:spPr>
          <a:xfrm>
            <a:off x="2249896" y="6238986"/>
            <a:ext cx="9811606" cy="646331"/>
          </a:xfrm>
          <a:prstGeom prst="rect">
            <a:avLst/>
          </a:prstGeom>
        </p:spPr>
        <p:txBody>
          <a:bodyPr wrap="square">
            <a:spAutoFit/>
          </a:bodyPr>
          <a:lstStyle/>
          <a:p>
            <a:r>
              <a:rPr lang="es-ES" dirty="0">
                <a:solidFill>
                  <a:srgbClr val="395F9B"/>
                </a:solidFill>
                <a:ea typeface="Calibri" panose="020F0502020204030204" pitchFamily="34" charset="0"/>
                <a:cs typeface="Arial" panose="020B0604020202020204" pitchFamily="34" charset="0"/>
              </a:rPr>
              <a:t>La agricultura, ganadería, caza, silvicultura y pesca es la actividad económica que ocupa a más personas en el sector rural. </a:t>
            </a:r>
            <a:endParaRPr lang="es-CO" b="1" dirty="0">
              <a:cs typeface="Arial" panose="020B0604020202020204" pitchFamily="34" charset="0"/>
            </a:endParaRPr>
          </a:p>
        </p:txBody>
      </p:sp>
      <p:sp>
        <p:nvSpPr>
          <p:cNvPr id="12" name="Rectángulo 11">
            <a:extLst>
              <a:ext uri="{FF2B5EF4-FFF2-40B4-BE49-F238E27FC236}">
                <a16:creationId xmlns:a16="http://schemas.microsoft.com/office/drawing/2014/main" id="{437AC9BD-9CD3-4988-ABCF-2EC670A4EA17}"/>
              </a:ext>
            </a:extLst>
          </p:cNvPr>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graphicFrame>
        <p:nvGraphicFramePr>
          <p:cNvPr id="8" name="Gráfico 7">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020076050"/>
              </p:ext>
            </p:extLst>
          </p:nvPr>
        </p:nvGraphicFramePr>
        <p:xfrm>
          <a:off x="253549" y="1173378"/>
          <a:ext cx="11684901" cy="50577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9030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13368" y="6628732"/>
            <a:ext cx="11807495" cy="215444"/>
          </a:xfrm>
          <a:prstGeom prst="rect">
            <a:avLst/>
          </a:prstGeom>
        </p:spPr>
        <p:txBody>
          <a:bodyPr wrap="square">
            <a:spAutoFit/>
          </a:bodyPr>
          <a:lstStyle/>
          <a:p>
            <a:pPr lvl="0" algn="just">
              <a:spcAft>
                <a:spcPts val="0"/>
              </a:spcAft>
            </a:pPr>
            <a:r>
              <a:rPr lang="es-CO" sz="800" dirty="0">
                <a:solidFill>
                  <a:srgbClr val="395F9B"/>
                </a:solidFill>
                <a:ea typeface="Calibri" panose="020F0502020204030204" pitchFamily="34" charset="0"/>
                <a:cs typeface="Arial" panose="020B0604020202020204" pitchFamily="34" charset="0"/>
              </a:rPr>
              <a:t>Fuente: DANE, GEIH. Cálculos UPRA</a:t>
            </a:r>
            <a:endParaRPr lang="es-CO" sz="800" dirty="0">
              <a:solidFill>
                <a:srgbClr val="395F9B"/>
              </a:solidFill>
              <a:effectLst/>
              <a:ea typeface="Calibri" panose="020F0502020204030204" pitchFamily="34" charset="0"/>
              <a:cs typeface="Arial" panose="020B0604020202020204" pitchFamily="34" charset="0"/>
            </a:endParaRPr>
          </a:p>
        </p:txBody>
      </p:sp>
      <p:sp>
        <p:nvSpPr>
          <p:cNvPr id="9" name="CuadroTexto 15"/>
          <p:cNvSpPr txBox="1"/>
          <p:nvPr/>
        </p:nvSpPr>
        <p:spPr>
          <a:xfrm>
            <a:off x="2403921" y="116319"/>
            <a:ext cx="9788080" cy="276999"/>
          </a:xfrm>
          <a:prstGeom prst="rect">
            <a:avLst/>
          </a:prstGeom>
          <a:noFill/>
        </p:spPr>
        <p:txBody>
          <a:bodyPr wrap="square" rtlCol="0">
            <a:spAutoFit/>
          </a:bodyPr>
          <a:lstStyle/>
          <a:p>
            <a:r>
              <a:rPr lang="es-CO" sz="1200" dirty="0">
                <a:solidFill>
                  <a:srgbClr val="009267"/>
                </a:solidFill>
                <a:latin typeface="Arial Black" panose="020B0A04020102020204" pitchFamily="34" charset="0"/>
                <a:cs typeface="Arial" panose="020B0604020202020204" pitchFamily="34" charset="0"/>
              </a:rPr>
              <a:t>MERCADO LABORAL</a:t>
            </a:r>
            <a:endParaRPr lang="es-CO" sz="1200" dirty="0">
              <a:solidFill>
                <a:srgbClr val="009267"/>
              </a:solidFill>
              <a:latin typeface="Arial" panose="020B0604020202020204" pitchFamily="34" charset="0"/>
              <a:cs typeface="Arial" panose="020B0604020202020204" pitchFamily="34" charset="0"/>
            </a:endParaRPr>
          </a:p>
        </p:txBody>
      </p:sp>
      <p:sp>
        <p:nvSpPr>
          <p:cNvPr id="10" name="1 CuadroTexto">
            <a:extLst>
              <a:ext uri="{FF2B5EF4-FFF2-40B4-BE49-F238E27FC236}">
                <a16:creationId xmlns:a16="http://schemas.microsoft.com/office/drawing/2014/main" id="{C59815AE-6B68-4665-9951-E273B5D54D09}"/>
              </a:ext>
            </a:extLst>
          </p:cNvPr>
          <p:cNvSpPr txBox="1">
            <a:spLocks noChangeArrowheads="1"/>
          </p:cNvSpPr>
          <p:nvPr/>
        </p:nvSpPr>
        <p:spPr bwMode="auto">
          <a:xfrm>
            <a:off x="-115618" y="472276"/>
            <a:ext cx="125493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lnSpc>
                <a:spcPct val="90000"/>
              </a:lnSpc>
              <a:spcBef>
                <a:spcPts val="1000"/>
              </a:spcBef>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lnSpc>
                <a:spcPct val="90000"/>
              </a:lnSpc>
              <a:spcBef>
                <a:spcPts val="1000"/>
              </a:spcBef>
              <a:spcAft>
                <a:spcPct val="0"/>
              </a:spcAft>
              <a:buClr>
                <a:srgbClr val="B6014C"/>
              </a:buClr>
              <a:buSzPct val="100000"/>
              <a:buFont typeface="Wingdings" panose="05000000000000000000" pitchFamily="2" charset="2"/>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lnSpc>
                <a:spcPct val="100000"/>
              </a:lnSpc>
              <a:spcBef>
                <a:spcPct val="0"/>
              </a:spcBef>
              <a:buClrTx/>
              <a:buSzTx/>
              <a:buNone/>
            </a:pPr>
            <a:r>
              <a:rPr lang="es-MX" altLang="es-CO" sz="2400" b="1" dirty="0">
                <a:solidFill>
                  <a:srgbClr val="395F9B"/>
                </a:solidFill>
                <a:latin typeface="+mj-lt"/>
              </a:rPr>
              <a:t>Variación de la población ocupada según rama de actividad económica </a:t>
            </a:r>
          </a:p>
          <a:p>
            <a:pPr algn="ctr">
              <a:lnSpc>
                <a:spcPct val="100000"/>
              </a:lnSpc>
              <a:spcBef>
                <a:spcPct val="0"/>
              </a:spcBef>
              <a:buClrTx/>
              <a:buSzTx/>
              <a:buNone/>
            </a:pPr>
            <a:r>
              <a:rPr lang="es-MX" altLang="es-CO" sz="2400" b="1" dirty="0">
                <a:solidFill>
                  <a:srgbClr val="395F9B"/>
                </a:solidFill>
                <a:latin typeface="+mj-lt"/>
              </a:rPr>
              <a:t>Sector rural (miles de personas) trimestre móvil </a:t>
            </a:r>
            <a:r>
              <a:rPr lang="es-MX" altLang="es-CO" sz="2400" b="1" dirty="0">
                <a:solidFill>
                  <a:srgbClr val="395F9B"/>
                </a:solidFill>
                <a:latin typeface="+mn-lt"/>
                <a:ea typeface="+mn-ea"/>
                <a:cs typeface="+mn-cs"/>
              </a:rPr>
              <a:t>abril – junio (2020-2021)</a:t>
            </a:r>
            <a:endParaRPr lang="es-MX" altLang="es-CO" sz="2400" b="1" dirty="0">
              <a:solidFill>
                <a:srgbClr val="395F9B"/>
              </a:solidFill>
              <a:latin typeface="+mj-lt"/>
            </a:endParaRPr>
          </a:p>
        </p:txBody>
      </p:sp>
      <p:sp>
        <p:nvSpPr>
          <p:cNvPr id="19" name="Rectángulo 18">
            <a:extLst>
              <a:ext uri="{FF2B5EF4-FFF2-40B4-BE49-F238E27FC236}">
                <a16:creationId xmlns:a16="http://schemas.microsoft.com/office/drawing/2014/main" id="{996E6BDD-E3F5-4C18-BDB4-BEEFAFB96589}"/>
              </a:ext>
            </a:extLst>
          </p:cNvPr>
          <p:cNvSpPr/>
          <p:nvPr/>
        </p:nvSpPr>
        <p:spPr>
          <a:xfrm>
            <a:off x="2249896" y="6238986"/>
            <a:ext cx="9811606" cy="369332"/>
          </a:xfrm>
          <a:prstGeom prst="rect">
            <a:avLst/>
          </a:prstGeom>
        </p:spPr>
        <p:txBody>
          <a:bodyPr wrap="square">
            <a:spAutoFit/>
          </a:bodyPr>
          <a:lstStyle/>
          <a:p>
            <a:r>
              <a:rPr lang="es-ES" dirty="0">
                <a:solidFill>
                  <a:srgbClr val="395F9B"/>
                </a:solidFill>
                <a:latin typeface="+mj-lt"/>
                <a:ea typeface="Calibri" panose="020F0502020204030204" pitchFamily="34" charset="0"/>
                <a:cs typeface="Arial" panose="020B0604020202020204" pitchFamily="34" charset="0"/>
              </a:rPr>
              <a:t>La agricultura, ganadería, caza, silvicultura y pesca </a:t>
            </a:r>
            <a:r>
              <a:rPr lang="es-ES" b="1" dirty="0">
                <a:solidFill>
                  <a:srgbClr val="395F9B"/>
                </a:solidFill>
                <a:latin typeface="+mj-lt"/>
                <a:ea typeface="Calibri" panose="020F0502020204030204" pitchFamily="34" charset="0"/>
                <a:cs typeface="Arial" panose="020B0604020202020204" pitchFamily="34" charset="0"/>
              </a:rPr>
              <a:t>aumentó en 142 mil ocupados.</a:t>
            </a:r>
            <a:endParaRPr lang="es-CO" b="1" dirty="0">
              <a:latin typeface="+mj-lt"/>
              <a:cs typeface="Arial" panose="020B0604020202020204" pitchFamily="34" charset="0"/>
            </a:endParaRPr>
          </a:p>
        </p:txBody>
      </p:sp>
      <p:graphicFrame>
        <p:nvGraphicFramePr>
          <p:cNvPr id="11" name="Gráfico 10">
            <a:extLst>
              <a:ext uri="{FF2B5EF4-FFF2-40B4-BE49-F238E27FC236}">
                <a16:creationId xmlns:a16="http://schemas.microsoft.com/office/drawing/2014/main" id="{00000000-0008-0000-0400-000005000000}"/>
              </a:ext>
            </a:extLst>
          </p:cNvPr>
          <p:cNvGraphicFramePr>
            <a:graphicFrameLocks/>
          </p:cNvGraphicFramePr>
          <p:nvPr>
            <p:extLst>
              <p:ext uri="{D42A27DB-BD31-4B8C-83A1-F6EECF244321}">
                <p14:modId xmlns:p14="http://schemas.microsoft.com/office/powerpoint/2010/main" val="1729119409"/>
              </p:ext>
            </p:extLst>
          </p:nvPr>
        </p:nvGraphicFramePr>
        <p:xfrm>
          <a:off x="1116031" y="1303908"/>
          <a:ext cx="10107078" cy="4796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26209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37D312-D39F-478C-A493-37F70046AAA7}"/>
</file>

<file path=customXml/itemProps2.xml><?xml version="1.0" encoding="utf-8"?>
<ds:datastoreItem xmlns:ds="http://schemas.openxmlformats.org/officeDocument/2006/customXml" ds:itemID="{98E82DB5-7F51-4C3F-B1DD-8EC6524A192B}"/>
</file>

<file path=customXml/itemProps3.xml><?xml version="1.0" encoding="utf-8"?>
<ds:datastoreItem xmlns:ds="http://schemas.openxmlformats.org/officeDocument/2006/customXml" ds:itemID="{6AD00453-4215-46E8-9C8B-EF20F0DCF11F}"/>
</file>

<file path=docProps/app.xml><?xml version="1.0" encoding="utf-8"?>
<Properties xmlns="http://schemas.openxmlformats.org/officeDocument/2006/extended-properties" xmlns:vt="http://schemas.openxmlformats.org/officeDocument/2006/docPropsVTypes">
  <TotalTime>5973</TotalTime>
  <Words>1878</Words>
  <Application>Microsoft Office PowerPoint</Application>
  <PresentationFormat>Panorámica</PresentationFormat>
  <Paragraphs>494</Paragraphs>
  <Slides>16</Slides>
  <Notes>16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Arial Black</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NESTOR JULIO HERNANDEZ BOCKER</cp:lastModifiedBy>
  <cp:revision>363</cp:revision>
  <dcterms:created xsi:type="dcterms:W3CDTF">2019-02-12T04:28:07Z</dcterms:created>
  <dcterms:modified xsi:type="dcterms:W3CDTF">2021-07-30T19:34:10Z</dcterms:modified>
</cp:coreProperties>
</file>