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4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style3.xml" ContentType="application/vnd.ms-office.chart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83" r:id="rId4"/>
    <p:sldId id="284" r:id="rId5"/>
    <p:sldId id="275" r:id="rId6"/>
    <p:sldId id="276" r:id="rId7"/>
    <p:sldId id="279" r:id="rId8"/>
    <p:sldId id="280" r:id="rId9"/>
    <p:sldId id="281" r:id="rId10"/>
    <p:sldId id="273" r:id="rId11"/>
    <p:sldId id="27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595959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74" autoAdjust="0"/>
  </p:normalViewPr>
  <p:slideViewPr>
    <p:cSldViewPr snapToGrid="0">
      <p:cViewPr varScale="1">
        <p:scale>
          <a:sx n="91" d="100"/>
          <a:sy n="91" d="100"/>
        </p:scale>
        <p:origin x="12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7266653459319E-2"/>
          <c:y val="1.5690989445991382E-2"/>
          <c:w val="0.91417165135099576"/>
          <c:h val="0.80344981467480503"/>
        </c:manualLayout>
      </c:layout>
      <c:lineChart>
        <c:grouping val="standard"/>
        <c:varyColors val="0"/>
        <c:ser>
          <c:idx val="0"/>
          <c:order val="0"/>
          <c:tx>
            <c:strRef>
              <c:f>Hoja3!$F$20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Hoja3!$E$21:$E$40</c:f>
              <c:strCache>
                <c:ptCount val="20"/>
                <c:pt idx="0">
                  <c:v>Jun-2001</c:v>
                </c:pt>
                <c:pt idx="1">
                  <c:v>Jun-2002</c:v>
                </c:pt>
                <c:pt idx="2">
                  <c:v>Jun-2003</c:v>
                </c:pt>
                <c:pt idx="3">
                  <c:v>Jun-2004</c:v>
                </c:pt>
                <c:pt idx="4">
                  <c:v>Jun-2005</c:v>
                </c:pt>
                <c:pt idx="5">
                  <c:v>Jun-2006</c:v>
                </c:pt>
                <c:pt idx="6">
                  <c:v>Jun-2007</c:v>
                </c:pt>
                <c:pt idx="7">
                  <c:v>Jun-2008</c:v>
                </c:pt>
                <c:pt idx="8">
                  <c:v>Jun-2009</c:v>
                </c:pt>
                <c:pt idx="9">
                  <c:v>Jun-2010</c:v>
                </c:pt>
                <c:pt idx="10">
                  <c:v>Jun-2011</c:v>
                </c:pt>
                <c:pt idx="11">
                  <c:v>Jun-2012</c:v>
                </c:pt>
                <c:pt idx="12">
                  <c:v>Jun-2013</c:v>
                </c:pt>
                <c:pt idx="13">
                  <c:v>Jun-2014</c:v>
                </c:pt>
                <c:pt idx="14">
                  <c:v>Jun-2015</c:v>
                </c:pt>
                <c:pt idx="15">
                  <c:v>Jun-2016</c:v>
                </c:pt>
                <c:pt idx="16">
                  <c:v>Jun-2017</c:v>
                </c:pt>
                <c:pt idx="17">
                  <c:v>Jun-2018</c:v>
                </c:pt>
                <c:pt idx="18">
                  <c:v>Jun-2019</c:v>
                </c:pt>
                <c:pt idx="19">
                  <c:v>Jun-2020</c:v>
                </c:pt>
              </c:strCache>
            </c:strRef>
          </c:cat>
          <c:val>
            <c:numRef>
              <c:f>Hoja3!$F$21:$F$40</c:f>
              <c:numCache>
                <c:formatCode>0.00</c:formatCode>
                <c:ptCount val="20"/>
                <c:pt idx="0">
                  <c:v>15.23204417268817</c:v>
                </c:pt>
                <c:pt idx="1">
                  <c:v>16.25253288910978</c:v>
                </c:pt>
                <c:pt idx="2">
                  <c:v>14.135680812672618</c:v>
                </c:pt>
                <c:pt idx="3">
                  <c:v>13.995689541049577</c:v>
                </c:pt>
                <c:pt idx="4">
                  <c:v>11.523293928514759</c:v>
                </c:pt>
                <c:pt idx="5">
                  <c:v>10.607096702023689</c:v>
                </c:pt>
                <c:pt idx="6">
                  <c:v>11.1648311325302</c:v>
                </c:pt>
                <c:pt idx="7">
                  <c:v>11.172488965793569</c:v>
                </c:pt>
                <c:pt idx="8">
                  <c:v>11.338238074436632</c:v>
                </c:pt>
                <c:pt idx="9">
                  <c:v>11.635618336858924</c:v>
                </c:pt>
                <c:pt idx="10">
                  <c:v>10.905926865556667</c:v>
                </c:pt>
                <c:pt idx="11">
                  <c:v>10.02614309766882</c:v>
                </c:pt>
                <c:pt idx="12">
                  <c:v>9.2366781279690233</c:v>
                </c:pt>
                <c:pt idx="13">
                  <c:v>9.1946135814646404</c:v>
                </c:pt>
                <c:pt idx="14">
                  <c:v>8.2457879368561589</c:v>
                </c:pt>
                <c:pt idx="15">
                  <c:v>8.8831583711341118</c:v>
                </c:pt>
                <c:pt idx="16">
                  <c:v>8.7155221974232191</c:v>
                </c:pt>
                <c:pt idx="17">
                  <c:v>9.0820867381631398</c:v>
                </c:pt>
                <c:pt idx="18">
                  <c:v>9.437093470954693</c:v>
                </c:pt>
                <c:pt idx="19">
                  <c:v>19.813176837393272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7E-4614-BFD8-D8D0C01C9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052352"/>
        <c:axId val="1887608784"/>
      </c:lineChart>
      <c:catAx>
        <c:axId val="17000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7608784"/>
        <c:crosses val="autoZero"/>
        <c:auto val="1"/>
        <c:lblAlgn val="ctr"/>
        <c:lblOffset val="100"/>
        <c:noMultiLvlLbl val="0"/>
      </c:catAx>
      <c:valAx>
        <c:axId val="1887608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005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595959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70909215543528E-2"/>
          <c:y val="3.413268648186802E-2"/>
          <c:w val="0.91751464765376267"/>
          <c:h val="0.68873653108798727"/>
        </c:manualLayout>
      </c:layout>
      <c:lineChart>
        <c:grouping val="standard"/>
        <c:varyColors val="0"/>
        <c:ser>
          <c:idx val="0"/>
          <c:order val="0"/>
          <c:tx>
            <c:strRef>
              <c:f>'TASA DE DESEMPLEO'!$D$241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8"/>
              <c:layout>
                <c:manualLayout>
                  <c:x val="-3.0528626580769475E-3"/>
                  <c:y val="-1.5592309614984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BD-4F39-8592-7FAA44D38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DESEMPLEO'!$C$243:$C$261</c:f>
              <c:strCache>
                <c:ptCount val="19"/>
                <c:pt idx="0">
                  <c:v>Mar - may 2002</c:v>
                </c:pt>
                <c:pt idx="1">
                  <c:v>Mar - may 2003</c:v>
                </c:pt>
                <c:pt idx="2">
                  <c:v>Mar - may 2004</c:v>
                </c:pt>
                <c:pt idx="3">
                  <c:v>Mar - may 2005</c:v>
                </c:pt>
                <c:pt idx="4">
                  <c:v>Mar - may 2006</c:v>
                </c:pt>
                <c:pt idx="5">
                  <c:v>Mar - may 2007</c:v>
                </c:pt>
                <c:pt idx="6">
                  <c:v>Mar - may 2008</c:v>
                </c:pt>
                <c:pt idx="7">
                  <c:v>Mar - may 2009</c:v>
                </c:pt>
                <c:pt idx="8">
                  <c:v>Mar - may 2010</c:v>
                </c:pt>
                <c:pt idx="9">
                  <c:v>Mar - may 2011</c:v>
                </c:pt>
                <c:pt idx="10">
                  <c:v>Mar - may 2012</c:v>
                </c:pt>
                <c:pt idx="11">
                  <c:v>Mar - may 2013</c:v>
                </c:pt>
                <c:pt idx="12">
                  <c:v>Mar - may 2014</c:v>
                </c:pt>
                <c:pt idx="13">
                  <c:v>Mar - may 2015</c:v>
                </c:pt>
                <c:pt idx="14">
                  <c:v>Mar - may 2016</c:v>
                </c:pt>
                <c:pt idx="15">
                  <c:v>Mar - may 2017</c:v>
                </c:pt>
                <c:pt idx="16">
                  <c:v>Mar - may 2018</c:v>
                </c:pt>
                <c:pt idx="17">
                  <c:v>Mar - may 2019</c:v>
                </c:pt>
                <c:pt idx="18">
                  <c:v>Mar - may 2020</c:v>
                </c:pt>
              </c:strCache>
            </c:strRef>
          </c:cat>
          <c:val>
            <c:numRef>
              <c:f>'TASA DE DESEMPLEO'!$D$243:$D$261</c:f>
              <c:numCache>
                <c:formatCode>_(* #,##0.00_);_(* \(#,##0.00\);_(* "-"??_);_(@_)</c:formatCode>
                <c:ptCount val="19"/>
                <c:pt idx="0">
                  <c:v>15.656004459490738</c:v>
                </c:pt>
                <c:pt idx="1">
                  <c:v>13.939199716104806</c:v>
                </c:pt>
                <c:pt idx="2">
                  <c:v>14.143143379318687</c:v>
                </c:pt>
                <c:pt idx="3">
                  <c:v>11.965128750184373</c:v>
                </c:pt>
                <c:pt idx="4">
                  <c:v>11.493390376823958</c:v>
                </c:pt>
                <c:pt idx="5">
                  <c:v>11.197588911303878</c:v>
                </c:pt>
                <c:pt idx="6">
                  <c:v>11.045439445437529</c:v>
                </c:pt>
                <c:pt idx="7">
                  <c:v>11.714820429051571</c:v>
                </c:pt>
                <c:pt idx="8">
                  <c:v>11.971798750164551</c:v>
                </c:pt>
                <c:pt idx="9">
                  <c:v>11.113508803560546</c:v>
                </c:pt>
                <c:pt idx="10">
                  <c:v>10.531394869873155</c:v>
                </c:pt>
                <c:pt idx="11">
                  <c:v>9.608231798834451</c:v>
                </c:pt>
                <c:pt idx="12">
                  <c:v>8.9863861347574083</c:v>
                </c:pt>
                <c:pt idx="13">
                  <c:v>8.8974905860806981</c:v>
                </c:pt>
                <c:pt idx="14">
                  <c:v>8.9156771513476141</c:v>
                </c:pt>
                <c:pt idx="15">
                  <c:v>9.0113653985465785</c:v>
                </c:pt>
                <c:pt idx="16">
                  <c:v>9.4248042906547678</c:v>
                </c:pt>
                <c:pt idx="17">
                  <c:v>10.100121963814257</c:v>
                </c:pt>
                <c:pt idx="18">
                  <c:v>20.337721385373506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0BD-4F39-8592-7FAA44D38D6D}"/>
            </c:ext>
          </c:extLst>
        </c:ser>
        <c:ser>
          <c:idx val="1"/>
          <c:order val="1"/>
          <c:tx>
            <c:strRef>
              <c:f>'TASA DE DESEMPLEO'!$E$241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DESEMPLEO'!$C$243:$C$261</c:f>
              <c:strCache>
                <c:ptCount val="19"/>
                <c:pt idx="0">
                  <c:v>Mar - may 2002</c:v>
                </c:pt>
                <c:pt idx="1">
                  <c:v>Mar - may 2003</c:v>
                </c:pt>
                <c:pt idx="2">
                  <c:v>Mar - may 2004</c:v>
                </c:pt>
                <c:pt idx="3">
                  <c:v>Mar - may 2005</c:v>
                </c:pt>
                <c:pt idx="4">
                  <c:v>Mar - may 2006</c:v>
                </c:pt>
                <c:pt idx="5">
                  <c:v>Mar - may 2007</c:v>
                </c:pt>
                <c:pt idx="6">
                  <c:v>Mar - may 2008</c:v>
                </c:pt>
                <c:pt idx="7">
                  <c:v>Mar - may 2009</c:v>
                </c:pt>
                <c:pt idx="8">
                  <c:v>Mar - may 2010</c:v>
                </c:pt>
                <c:pt idx="9">
                  <c:v>Mar - may 2011</c:v>
                </c:pt>
                <c:pt idx="10">
                  <c:v>Mar - may 2012</c:v>
                </c:pt>
                <c:pt idx="11">
                  <c:v>Mar - may 2013</c:v>
                </c:pt>
                <c:pt idx="12">
                  <c:v>Mar - may 2014</c:v>
                </c:pt>
                <c:pt idx="13">
                  <c:v>Mar - may 2015</c:v>
                </c:pt>
                <c:pt idx="14">
                  <c:v>Mar - may 2016</c:v>
                </c:pt>
                <c:pt idx="15">
                  <c:v>Mar - may 2017</c:v>
                </c:pt>
                <c:pt idx="16">
                  <c:v>Mar - may 2018</c:v>
                </c:pt>
                <c:pt idx="17">
                  <c:v>Mar - may 2019</c:v>
                </c:pt>
                <c:pt idx="18">
                  <c:v>Mar - may 2020</c:v>
                </c:pt>
              </c:strCache>
            </c:strRef>
          </c:cat>
          <c:val>
            <c:numRef>
              <c:f>'TASA DE DESEMPLEO'!$E$243:$E$261</c:f>
              <c:numCache>
                <c:formatCode>_(* #,##0.00_);_(* \(#,##0.00\);_(* "-"??_);_(@_)</c:formatCode>
                <c:ptCount val="19"/>
                <c:pt idx="0">
                  <c:v>17.318953542678557</c:v>
                </c:pt>
                <c:pt idx="1">
                  <c:v>15.44144003446679</c:v>
                </c:pt>
                <c:pt idx="2">
                  <c:v>15.351317564351492</c:v>
                </c:pt>
                <c:pt idx="3">
                  <c:v>13.514900835723632</c:v>
                </c:pt>
                <c:pt idx="4">
                  <c:v>13.020258428463455</c:v>
                </c:pt>
                <c:pt idx="5">
                  <c:v>12.166941311376949</c:v>
                </c:pt>
                <c:pt idx="6">
                  <c:v>11.98569804629447</c:v>
                </c:pt>
                <c:pt idx="7">
                  <c:v>12.886867791641206</c:v>
                </c:pt>
                <c:pt idx="8">
                  <c:v>13.006966148551818</c:v>
                </c:pt>
                <c:pt idx="9">
                  <c:v>11.902808551536221</c:v>
                </c:pt>
                <c:pt idx="10">
                  <c:v>11.665936141232294</c:v>
                </c:pt>
                <c:pt idx="11">
                  <c:v>10.638696081465431</c:v>
                </c:pt>
                <c:pt idx="12">
                  <c:v>10.006738850338907</c:v>
                </c:pt>
                <c:pt idx="13">
                  <c:v>9.924788151389798</c:v>
                </c:pt>
                <c:pt idx="14">
                  <c:v>9.9235901250485501</c:v>
                </c:pt>
                <c:pt idx="15">
                  <c:v>10.248836759168814</c:v>
                </c:pt>
                <c:pt idx="16">
                  <c:v>10.656322575206879</c:v>
                </c:pt>
                <c:pt idx="17">
                  <c:v>11.193363234711033</c:v>
                </c:pt>
                <c:pt idx="18">
                  <c:v>22.860090791606332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0BD-4F39-8592-7FAA44D38D6D}"/>
            </c:ext>
          </c:extLst>
        </c:ser>
        <c:ser>
          <c:idx val="2"/>
          <c:order val="2"/>
          <c:tx>
            <c:strRef>
              <c:f>'TASA DE DESEMPLEO'!$F$241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BD-4F39-8592-7FAA44D38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DESEMPLEO'!$C$243:$C$261</c:f>
              <c:strCache>
                <c:ptCount val="19"/>
                <c:pt idx="0">
                  <c:v>Mar - may 2002</c:v>
                </c:pt>
                <c:pt idx="1">
                  <c:v>Mar - may 2003</c:v>
                </c:pt>
                <c:pt idx="2">
                  <c:v>Mar - may 2004</c:v>
                </c:pt>
                <c:pt idx="3">
                  <c:v>Mar - may 2005</c:v>
                </c:pt>
                <c:pt idx="4">
                  <c:v>Mar - may 2006</c:v>
                </c:pt>
                <c:pt idx="5">
                  <c:v>Mar - may 2007</c:v>
                </c:pt>
                <c:pt idx="6">
                  <c:v>Mar - may 2008</c:v>
                </c:pt>
                <c:pt idx="7">
                  <c:v>Mar - may 2009</c:v>
                </c:pt>
                <c:pt idx="8">
                  <c:v>Mar - may 2010</c:v>
                </c:pt>
                <c:pt idx="9">
                  <c:v>Mar - may 2011</c:v>
                </c:pt>
                <c:pt idx="10">
                  <c:v>Mar - may 2012</c:v>
                </c:pt>
                <c:pt idx="11">
                  <c:v>Mar - may 2013</c:v>
                </c:pt>
                <c:pt idx="12">
                  <c:v>Mar - may 2014</c:v>
                </c:pt>
                <c:pt idx="13">
                  <c:v>Mar - may 2015</c:v>
                </c:pt>
                <c:pt idx="14">
                  <c:v>Mar - may 2016</c:v>
                </c:pt>
                <c:pt idx="15">
                  <c:v>Mar - may 2017</c:v>
                </c:pt>
                <c:pt idx="16">
                  <c:v>Mar - may 2018</c:v>
                </c:pt>
                <c:pt idx="17">
                  <c:v>Mar - may 2019</c:v>
                </c:pt>
                <c:pt idx="18">
                  <c:v>Mar - may 2020</c:v>
                </c:pt>
              </c:strCache>
            </c:strRef>
          </c:cat>
          <c:val>
            <c:numRef>
              <c:f>'TASA DE DESEMPLEO'!$F$243:$F$261</c:f>
              <c:numCache>
                <c:formatCode>_(* #,##0.00_);_(* \(#,##0.00\);_(* "-"??_);_(@_)</c:formatCode>
                <c:ptCount val="19"/>
                <c:pt idx="0">
                  <c:v>10.507285580584695</c:v>
                </c:pt>
                <c:pt idx="1">
                  <c:v>9.2448533981281109</c:v>
                </c:pt>
                <c:pt idx="2">
                  <c:v>10.387445521010088</c:v>
                </c:pt>
                <c:pt idx="3">
                  <c:v>6.981729018846619</c:v>
                </c:pt>
                <c:pt idx="4">
                  <c:v>6.5506341204969054</c:v>
                </c:pt>
                <c:pt idx="5">
                  <c:v>7.735454142296752</c:v>
                </c:pt>
                <c:pt idx="6">
                  <c:v>7.5499023270538421</c:v>
                </c:pt>
                <c:pt idx="7">
                  <c:v>7.4917282999830777</c:v>
                </c:pt>
                <c:pt idx="8">
                  <c:v>8.3042303175197993</c:v>
                </c:pt>
                <c:pt idx="9">
                  <c:v>8.2208502028830832</c:v>
                </c:pt>
                <c:pt idx="10">
                  <c:v>6.4035329726896864</c:v>
                </c:pt>
                <c:pt idx="11">
                  <c:v>5.73633426886121</c:v>
                </c:pt>
                <c:pt idx="12">
                  <c:v>5.0872922004490597</c:v>
                </c:pt>
                <c:pt idx="13">
                  <c:v>5.0353721478709197</c:v>
                </c:pt>
                <c:pt idx="14">
                  <c:v>5.1758688945391169</c:v>
                </c:pt>
                <c:pt idx="15">
                  <c:v>4.4102789277772176</c:v>
                </c:pt>
                <c:pt idx="16">
                  <c:v>4.7888596996083823</c:v>
                </c:pt>
                <c:pt idx="17">
                  <c:v>5.8828468357496133</c:v>
                </c:pt>
                <c:pt idx="18">
                  <c:v>10.637675888222937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0BD-4F39-8592-7FAA44D3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250928"/>
        <c:axId val="-97252016"/>
      </c:lineChart>
      <c:catAx>
        <c:axId val="-972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2016"/>
        <c:crosses val="autoZero"/>
        <c:auto val="1"/>
        <c:lblAlgn val="ctr"/>
        <c:lblOffset val="100"/>
        <c:noMultiLvlLbl val="0"/>
      </c:catAx>
      <c:valAx>
        <c:axId val="-97252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'OCUPADOS NACIONAL'!$C$4</c:f>
              <c:strCache>
                <c:ptCount val="1"/>
                <c:pt idx="0">
                  <c:v>Ocupados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F-4986-9CA3-A0E4C7C1A10C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F-4986-9CA3-A0E4C7C1A1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NACIONAL'!$B$5:$B$20</c:f>
              <c:strCache>
                <c:ptCount val="16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Suministro de electricidad gas, agua y gestión de desechos</c:v>
                </c:pt>
                <c:pt idx="4">
                  <c:v>Explotación de minas y canteras</c:v>
                </c:pt>
                <c:pt idx="5">
                  <c:v>Información y comunicaciones</c:v>
                </c:pt>
                <c:pt idx="6">
                  <c:v>Actividades financieras y de seguros</c:v>
                </c:pt>
                <c:pt idx="7">
                  <c:v>Construcción</c:v>
                </c:pt>
                <c:pt idx="8">
                  <c:v>Alojamiento y servicios de comida</c:v>
                </c:pt>
                <c:pt idx="9">
                  <c:v>Actividades profesionales, científicas, técnicas y servicios administrativos</c:v>
                </c:pt>
                <c:pt idx="10">
                  <c:v>Transporte y almacenamiento</c:v>
                </c:pt>
                <c:pt idx="11">
                  <c:v>Actividades artísticas, entretenimiento, recreación y otras actividades de servicios</c:v>
                </c:pt>
                <c:pt idx="12">
                  <c:v>Industrias manufactureras</c:v>
                </c:pt>
                <c:pt idx="13">
                  <c:v>Administración pública y defensa, educación y atención de la salud humana</c:v>
                </c:pt>
                <c:pt idx="14">
                  <c:v>Agricultura, ganadería, caza, silvicultura y pesca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'OCUPADOS NACIONAL'!$C$5:$C$20</c:f>
              <c:numCache>
                <c:formatCode>#,##0</c:formatCode>
                <c:ptCount val="16"/>
                <c:pt idx="0">
                  <c:v>17377.212533333335</c:v>
                </c:pt>
                <c:pt idx="1">
                  <c:v>14.510866666666665</c:v>
                </c:pt>
                <c:pt idx="2">
                  <c:v>179.88266666666664</c:v>
                </c:pt>
                <c:pt idx="3">
                  <c:v>218.3075</c:v>
                </c:pt>
                <c:pt idx="4">
                  <c:v>241.94566666666665</c:v>
                </c:pt>
                <c:pt idx="5">
                  <c:v>276.72066666666666</c:v>
                </c:pt>
                <c:pt idx="6">
                  <c:v>284.26943333333332</c:v>
                </c:pt>
                <c:pt idx="7">
                  <c:v>1065.3543666666667</c:v>
                </c:pt>
                <c:pt idx="8">
                  <c:v>1126.8623</c:v>
                </c:pt>
                <c:pt idx="9">
                  <c:v>1178.5784333333334</c:v>
                </c:pt>
                <c:pt idx="10">
                  <c:v>1236.0820000000001</c:v>
                </c:pt>
                <c:pt idx="11">
                  <c:v>1333.6948</c:v>
                </c:pt>
                <c:pt idx="12">
                  <c:v>1816.0047333333332</c:v>
                </c:pt>
                <c:pt idx="13">
                  <c:v>2044.5124666666668</c:v>
                </c:pt>
                <c:pt idx="14">
                  <c:v>3008.3453999999997</c:v>
                </c:pt>
                <c:pt idx="15">
                  <c:v>3352.1412333333333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CF-4986-9CA3-A0E4C7C1A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NACIONAL'!$C$4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D6-4DAB-85B2-BB0674E2107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D6-4DAB-85B2-BB0674E2107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D6-4DAB-85B2-BB0674E2107B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D6-4DAB-85B2-BB0674E21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NACIONAL'!$B$5:$B$20</c:f>
              <c:strCache>
                <c:ptCount val="16"/>
                <c:pt idx="0">
                  <c:v>Ocupados Total Nacional</c:v>
                </c:pt>
                <c:pt idx="1">
                  <c:v>Comercio y reparación de vehículos</c:v>
                </c:pt>
                <c:pt idx="2">
                  <c:v>Industrias manufactureras</c:v>
                </c:pt>
                <c:pt idx="3">
                  <c:v>Actividades artísticas, entretenimiento, recreación y otras actividades de servicios</c:v>
                </c:pt>
                <c:pt idx="4">
                  <c:v>Administración pública y defensa, educación y atención de la salud humana</c:v>
                </c:pt>
                <c:pt idx="5">
                  <c:v>Construcción</c:v>
                </c:pt>
                <c:pt idx="6">
                  <c:v>Agricultura, ganadería, caza, silvicultura y pesca</c:v>
                </c:pt>
                <c:pt idx="7">
                  <c:v>Alojamiento y servicios de comida</c:v>
                </c:pt>
                <c:pt idx="8">
                  <c:v>Transporte y almacenamiento</c:v>
                </c:pt>
                <c:pt idx="9">
                  <c:v>Actividades profesionales, científicas, técnicas y servicios administrativos</c:v>
                </c:pt>
                <c:pt idx="10">
                  <c:v>Información y comunicaciones</c:v>
                </c:pt>
                <c:pt idx="11">
                  <c:v>Actividades inmobiliarias</c:v>
                </c:pt>
                <c:pt idx="12">
                  <c:v>Actividades financieras y de seguros</c:v>
                </c:pt>
                <c:pt idx="13">
                  <c:v>Explotación de minas y canteras</c:v>
                </c:pt>
                <c:pt idx="14">
                  <c:v>No informa</c:v>
                </c:pt>
                <c:pt idx="15">
                  <c:v>Suministro de electricidad gas, agua y gestión de desechos</c:v>
                </c:pt>
              </c:strCache>
            </c:strRef>
          </c:cat>
          <c:val>
            <c:numRef>
              <c:f>'BALANCE NACIONAL'!$C$5:$C$20</c:f>
              <c:numCache>
                <c:formatCode>#,##0</c:formatCode>
                <c:ptCount val="16"/>
                <c:pt idx="0">
                  <c:v>-4848.896266666663</c:v>
                </c:pt>
                <c:pt idx="1">
                  <c:v>-829.97853333333342</c:v>
                </c:pt>
                <c:pt idx="2">
                  <c:v>-777.63376666666636</c:v>
                </c:pt>
                <c:pt idx="3">
                  <c:v>-694.49813333333304</c:v>
                </c:pt>
                <c:pt idx="4">
                  <c:v>-619.59446666666713</c:v>
                </c:pt>
                <c:pt idx="5">
                  <c:v>-464.60090000000014</c:v>
                </c:pt>
                <c:pt idx="6">
                  <c:v>-424.71623333333355</c:v>
                </c:pt>
                <c:pt idx="7">
                  <c:v>-408.56013333333317</c:v>
                </c:pt>
                <c:pt idx="8">
                  <c:v>-261.7491</c:v>
                </c:pt>
                <c:pt idx="9">
                  <c:v>-207.39940000000001</c:v>
                </c:pt>
                <c:pt idx="10">
                  <c:v>-91.876233333333346</c:v>
                </c:pt>
                <c:pt idx="11">
                  <c:v>-80.359400000000051</c:v>
                </c:pt>
                <c:pt idx="12">
                  <c:v>-20.472000000000037</c:v>
                </c:pt>
                <c:pt idx="13">
                  <c:v>-17.07480000000001</c:v>
                </c:pt>
                <c:pt idx="14">
                  <c:v>14.510866666666665</c:v>
                </c:pt>
                <c:pt idx="15">
                  <c:v>35.10596666666666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D6-4DAB-85B2-BB0674E21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3-4885-A2FF-27F2DCF56189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43-4885-A2FF-27F2DCF561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RURAL'!$B$5:$B$20</c:f>
              <c:strCache>
                <c:ptCount val="16"/>
                <c:pt idx="0">
                  <c:v>Ocupados Centros poblados y rural disperso</c:v>
                </c:pt>
                <c:pt idx="1">
                  <c:v>No informa</c:v>
                </c:pt>
                <c:pt idx="2">
                  <c:v>Información y comunicaciones</c:v>
                </c:pt>
                <c:pt idx="3">
                  <c:v>Actividades inmobiliarias</c:v>
                </c:pt>
                <c:pt idx="4">
                  <c:v>Actividades financieras y de seguros</c:v>
                </c:pt>
                <c:pt idx="5">
                  <c:v>Suministro de electricidad gas, agua y gestión de desechos</c:v>
                </c:pt>
                <c:pt idx="6">
                  <c:v>Actividades profesionales, científicas, técnicas y servicios administrativos</c:v>
                </c:pt>
                <c:pt idx="7">
                  <c:v>Alojamiento y servicios de comida</c:v>
                </c:pt>
                <c:pt idx="8">
                  <c:v>Transporte y almacenamiento</c:v>
                </c:pt>
                <c:pt idx="9">
                  <c:v>Explotación de minas y canteras</c:v>
                </c:pt>
                <c:pt idx="10">
                  <c:v>Construcción</c:v>
                </c:pt>
                <c:pt idx="11">
                  <c:v>Administración pública y defensa, educación y atención de la salud humana</c:v>
                </c:pt>
                <c:pt idx="12">
                  <c:v>Actividades artísticas, entretenimiento, recreación y otras actividades de servicios</c:v>
                </c:pt>
                <c:pt idx="13">
                  <c:v>Industrias manufactureras</c:v>
                </c:pt>
                <c:pt idx="14">
                  <c:v>Comercio y reparación de vehículos</c:v>
                </c:pt>
                <c:pt idx="15">
                  <c:v>Agricultura, ganadería, caza, silvicultura y pesca</c:v>
                </c:pt>
              </c:strCache>
            </c:strRef>
          </c:cat>
          <c:val>
            <c:numRef>
              <c:f>'OCUPADOS RURAL'!$C$5:$C$20</c:f>
              <c:numCache>
                <c:formatCode>#,##0</c:formatCode>
                <c:ptCount val="16"/>
                <c:pt idx="0">
                  <c:v>4022.8446000000004</c:v>
                </c:pt>
                <c:pt idx="1">
                  <c:v>0</c:v>
                </c:pt>
                <c:pt idx="2">
                  <c:v>7.5283333333333333</c:v>
                </c:pt>
                <c:pt idx="3">
                  <c:v>8.4158333333333335</c:v>
                </c:pt>
                <c:pt idx="4">
                  <c:v>8.8518666666666661</c:v>
                </c:pt>
                <c:pt idx="5">
                  <c:v>13.951500000000001</c:v>
                </c:pt>
                <c:pt idx="6">
                  <c:v>67.28609999999999</c:v>
                </c:pt>
                <c:pt idx="7">
                  <c:v>130.26489999999998</c:v>
                </c:pt>
                <c:pt idx="8">
                  <c:v>137.0582666666667</c:v>
                </c:pt>
                <c:pt idx="9">
                  <c:v>138.67789999999999</c:v>
                </c:pt>
                <c:pt idx="10">
                  <c:v>152.92053333333334</c:v>
                </c:pt>
                <c:pt idx="11">
                  <c:v>156.95756666666668</c:v>
                </c:pt>
                <c:pt idx="12">
                  <c:v>187.5711</c:v>
                </c:pt>
                <c:pt idx="13">
                  <c:v>254.25903333333335</c:v>
                </c:pt>
                <c:pt idx="14">
                  <c:v>311.00056666666666</c:v>
                </c:pt>
                <c:pt idx="15">
                  <c:v>2448.1010999999999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43-4885-A2FF-27F2DCF5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RURAL'!$C$4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CC-4CD1-ADF0-FC415EFEB713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CC-4CD1-ADF0-FC415EFEB7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RURAL'!$B$5:$B$19</c:f>
              <c:strCache>
                <c:ptCount val="15"/>
                <c:pt idx="0">
                  <c:v>Ocupados Centros poblados y rural disperso</c:v>
                </c:pt>
                <c:pt idx="1">
                  <c:v>Agricultura, ganadería, caza, silvicultura y pesca</c:v>
                </c:pt>
                <c:pt idx="2">
                  <c:v>Industrias manufactureras</c:v>
                </c:pt>
                <c:pt idx="3">
                  <c:v>Comercio y reparación de vehículos</c:v>
                </c:pt>
                <c:pt idx="4">
                  <c:v>Alojamiento y servicios de comida</c:v>
                </c:pt>
                <c:pt idx="5">
                  <c:v>Actividades artísticas, entretenimiento, recreación y otras actividades de servicios</c:v>
                </c:pt>
                <c:pt idx="6">
                  <c:v>Construcción</c:v>
                </c:pt>
                <c:pt idx="7">
                  <c:v>Transporte y almacenamiento</c:v>
                </c:pt>
                <c:pt idx="8">
                  <c:v>Administración pública y defensa, educación y atención de la salud humana</c:v>
                </c:pt>
                <c:pt idx="9">
                  <c:v>Información y comunicaciones</c:v>
                </c:pt>
                <c:pt idx="10">
                  <c:v>Actividades profesionales, científicas, técnicas y servicios administrativos</c:v>
                </c:pt>
                <c:pt idx="11">
                  <c:v>Actividades inmobiliarias</c:v>
                </c:pt>
                <c:pt idx="12">
                  <c:v>No informa</c:v>
                </c:pt>
                <c:pt idx="13">
                  <c:v>Suministro de electricidad gas, agua y gestión de desechos</c:v>
                </c:pt>
                <c:pt idx="14">
                  <c:v>Actividades financieras y de seguros</c:v>
                </c:pt>
              </c:strCache>
            </c:strRef>
          </c:cat>
          <c:val>
            <c:numRef>
              <c:f>'BALANCE RURAL'!$C$5:$C$19</c:f>
              <c:numCache>
                <c:formatCode>_-* #,##0_-;\-* #,##0_-;_-* "-"??_-;_-@_-</c:formatCode>
                <c:ptCount val="15"/>
                <c:pt idx="0">
                  <c:v>-767.34149999999954</c:v>
                </c:pt>
                <c:pt idx="1">
                  <c:v>-359.21013333333349</c:v>
                </c:pt>
                <c:pt idx="2">
                  <c:v>-94.645499999999998</c:v>
                </c:pt>
                <c:pt idx="3">
                  <c:v>-83.957700000000045</c:v>
                </c:pt>
                <c:pt idx="4">
                  <c:v>-75.092066666666653</c:v>
                </c:pt>
                <c:pt idx="5">
                  <c:v>-45.539200000000022</c:v>
                </c:pt>
                <c:pt idx="6">
                  <c:v>-38.574600000000004</c:v>
                </c:pt>
                <c:pt idx="7">
                  <c:v>-33.702699999999936</c:v>
                </c:pt>
                <c:pt idx="8">
                  <c:v>-31.052799999999991</c:v>
                </c:pt>
                <c:pt idx="9">
                  <c:v>-19.483033333333331</c:v>
                </c:pt>
                <c:pt idx="10">
                  <c:v>-6.1271333333333473</c:v>
                </c:pt>
                <c:pt idx="11">
                  <c:v>-4.7137333333333338</c:v>
                </c:pt>
                <c:pt idx="12">
                  <c:v>0</c:v>
                </c:pt>
                <c:pt idx="13">
                  <c:v>3.0738666666666674</c:v>
                </c:pt>
                <c:pt idx="14">
                  <c:v>3.8386333333333331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C-4CD1-ADF0-FC415EFEB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0.05511</cdr:x>
      <cdr:y>0.10027</cdr:y>
    </cdr:from>
    <cdr:to>
      <cdr:x>0.91603</cdr:x>
      <cdr:y>0.14489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43923" y="491714"/>
          <a:ext cx="10059853" cy="2188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0.56822</cdr:y>
    </cdr:from>
    <cdr:to>
      <cdr:x>0.97796</cdr:x>
      <cdr:y>0.63231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0" y="2833851"/>
          <a:ext cx="9707490" cy="3196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0.06239</cdr:x>
      <cdr:y>0.03655</cdr:y>
    </cdr:from>
    <cdr:to>
      <cdr:x>0.96902</cdr:x>
      <cdr:y>0.09513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728966" y="184842"/>
          <a:ext cx="10593882" cy="2963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0.02338</cdr:x>
      <cdr:y>0.86262</cdr:y>
    </cdr:from>
    <cdr:to>
      <cdr:x>0.9754</cdr:x>
      <cdr:y>0.92671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236303" y="4137753"/>
          <a:ext cx="9622141" cy="3074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30/07/2020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56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1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99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09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Trimestre móvil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abril 2020 - junio 2020 </a:t>
            </a: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julio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 , variación y contribución  a la variación de la población ocupada según ramas de actividad centro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abril/20 – junio/20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sector económico con la mayor participación en la generación de empleo en el campo, fue el sector agricultura, ganadería caza y pesca con el 60,9%, quien presentó una variación de -12,8% respecto al mismo periodo del año anterior y una contribución de -7,5 puntos porcentuales.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9DE9EF-B01F-4DE5-9DAD-826A6F56C32A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C7C2D6-8A4F-474D-B482-61C6DC7F3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0" t="36168" r="12500" b="21839"/>
          <a:stretch/>
        </p:blipFill>
        <p:spPr>
          <a:xfrm>
            <a:off x="260927" y="1853800"/>
            <a:ext cx="11559936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porcentual, variación y contribución a la variación de la población ocupada según posición ocupacional centros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abril/20 – junio/20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posiciones ocupacionales con mayor participación durante el trimestre en los centros poblados y rural disperso fueron: trabajador por cuenta propia (52,9%) y obrero, empleado particular (19,7%). Estas dos posiciones concentraron el 72,6% de la población ocupada y tuvieron una contribución de -12,3 puntos porcentuales.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763505-EBC8-4C33-AA7C-D70FE93D4D5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F09037-654B-40ED-8137-89350EA00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0" t="29272" r="14742" b="26897"/>
          <a:stretch/>
        </p:blipFill>
        <p:spPr>
          <a:xfrm>
            <a:off x="883928" y="1853800"/>
            <a:ext cx="10424143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 junio 2001-2020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19,81%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10,38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6205828" y="5211202"/>
            <a:ext cx="5834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 explica por el aumento en </a:t>
            </a:r>
            <a:r>
              <a:rPr lang="es-MX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2,2 millones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desocupados y la disminución de </a:t>
            </a:r>
            <a:r>
              <a:rPr lang="es-MX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2,1 millones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personas en la población económicamente activa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E974797-17D5-494F-BBB8-116445759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344250"/>
              </p:ext>
            </p:extLst>
          </p:nvPr>
        </p:nvGraphicFramePr>
        <p:xfrm>
          <a:off x="1107820" y="1073645"/>
          <a:ext cx="10100439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3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junio (2019-2020)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52248" y="5222834"/>
            <a:ext cx="1158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junio,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4,3 millones de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junio de 2019. Por su parte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disminuyó en 576 mil ocupados.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A5CF79A-893A-4CD2-90D4-D7809B50C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81169"/>
              </p:ext>
            </p:extLst>
          </p:nvPr>
        </p:nvGraphicFramePr>
        <p:xfrm>
          <a:off x="145271" y="1009855"/>
          <a:ext cx="11901457" cy="3781228"/>
        </p:xfrm>
        <a:graphic>
          <a:graphicData uri="http://schemas.openxmlformats.org/drawingml/2006/table">
            <a:tbl>
              <a:tblPr/>
              <a:tblGrid>
                <a:gridCol w="7128000">
                  <a:extLst>
                    <a:ext uri="{9D8B030D-6E8A-4147-A177-3AD203B41FA5}">
                      <a16:colId xmlns:a16="http://schemas.microsoft.com/office/drawing/2014/main" val="216691866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6594896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864119397"/>
                    </a:ext>
                  </a:extLst>
                </a:gridCol>
                <a:gridCol w="957457">
                  <a:extLst>
                    <a:ext uri="{9D8B030D-6E8A-4147-A177-3AD203B41FA5}">
                      <a16:colId xmlns:a16="http://schemas.microsoft.com/office/drawing/2014/main" val="2840127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1842266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43186580"/>
                    </a:ext>
                  </a:extLst>
                </a:gridCol>
              </a:tblGrid>
              <a:tr h="4211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junio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2019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junio 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Distribución </a:t>
                      </a:r>
                    </a:p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absoluta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Contribución </a:t>
                      </a:r>
                    </a:p>
                    <a:p>
                      <a:pPr algn="ct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 </a:t>
                      </a: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p.p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6202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22.618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18.345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-4.273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917967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-737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32552"/>
                  </a:ext>
                </a:extLst>
              </a:tr>
              <a:tr h="227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3.576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71478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06517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1.838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53214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44699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1718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87682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497164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042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27730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91283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962288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145271" y="498324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</p:spTree>
    <p:extLst>
      <p:ext uri="{BB962C8B-B14F-4D97-AF65-F5344CB8AC3E}">
        <p14:creationId xmlns:p14="http://schemas.microsoft.com/office/powerpoint/2010/main" val="11450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y principales indicadores del mercado laboral en los centros poblados y rural disperso junio (2019-2020)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73425" y="5552570"/>
            <a:ext cx="9807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disminución de la población económicamente activa dentro de la población en edad de trabajar, acompañada de una reducción significativa en el número de ocupados (-663 mil personas), permiten inferir que la población ocupada en el sector rural está moviéndose principalmente a la inactividad (507 mil personas). </a:t>
            </a:r>
            <a:endParaRPr lang="es-MX" b="1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540772D-70CC-4030-856F-5C0B15B0A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87693"/>
              </p:ext>
            </p:extLst>
          </p:nvPr>
        </p:nvGraphicFramePr>
        <p:xfrm>
          <a:off x="480000" y="2048501"/>
          <a:ext cx="5616000" cy="2505075"/>
        </p:xfrm>
        <a:graphic>
          <a:graphicData uri="http://schemas.openxmlformats.org/drawingml/2006/table">
            <a:tbl>
              <a:tblPr/>
              <a:tblGrid>
                <a:gridCol w="2016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Junio </a:t>
                      </a:r>
                      <a:b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Junio </a:t>
                      </a:r>
                      <a:b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4.925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Inactivos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3.604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TGP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6297498" y="1557035"/>
            <a:ext cx="57833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junio, </a:t>
            </a:r>
            <a:r>
              <a:rPr lang="es-MX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tasa de desempleo en el sector rural fue de 9,2%</a:t>
            </a: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superior en 5,1 puntos porcentuales a la tasa presentada en junio de 2019 (4,1%).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tasa de ocupación (TO), que es la relación entre ocupados y la población en edad de trabajar, se ubicó en 48,4%, lo que representó una reducción de 8,0 puntos porcentuales respecto a junio de 2019 (56,4%).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junio la tasa global de participación (TGP), que es la relación entre la población económicamente activa y la población en edad de trabajar fue 53,3%, lo que significó una disminución de 5,5 puntos porcentuales frente a junio de 2019 (58,8%) 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F157F4-22D7-48A6-B8D2-E536DE1DAC1A}"/>
              </a:ext>
            </a:extLst>
          </p:cNvPr>
          <p:cNvSpPr/>
          <p:nvPr/>
        </p:nvSpPr>
        <p:spPr>
          <a:xfrm>
            <a:off x="384505" y="4553576"/>
            <a:ext cx="5711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trimestre móvil abril – junio (2002-2020)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20,34%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10,24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144133" y="514380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346731" y="5427388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10,64%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3" y="5161010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4,75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335298"/>
              </p:ext>
            </p:extLst>
          </p:nvPr>
        </p:nvGraphicFramePr>
        <p:xfrm>
          <a:off x="472974" y="1046511"/>
          <a:ext cx="10678502" cy="409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trimestre móvil abril – junio de 2020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con más ocupados en el país con 3 millones de personas.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512104"/>
              </p:ext>
            </p:extLst>
          </p:nvPr>
        </p:nvGraphicFramePr>
        <p:xfrm>
          <a:off x="376601" y="1132200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425 mil ocupados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480268"/>
              </p:ext>
            </p:extLst>
          </p:nvPr>
        </p:nvGraphicFramePr>
        <p:xfrm>
          <a:off x="1301032" y="1303283"/>
          <a:ext cx="9926265" cy="490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trimestre móvil abril – junio (2019 – 2020)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j-lt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j-lt"/>
              </a:rPr>
              <a:t>Sector Rural (miles de personas) trimestre móvil abril – junio de 2020</a:t>
            </a:r>
            <a:endParaRPr lang="es-ES" altLang="es-CO" sz="2400" b="1" dirty="0">
              <a:solidFill>
                <a:srgbClr val="395F9B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es la actividad económica que ocupa a más personas en el sector rural. </a:t>
            </a:r>
            <a:endParaRPr lang="es-CO" b="1" dirty="0"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7AC9BD-9CD3-4988-ABCF-2EC670A4EA17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845429"/>
              </p:ext>
            </p:extLst>
          </p:nvPr>
        </p:nvGraphicFramePr>
        <p:xfrm>
          <a:off x="135962" y="1272553"/>
          <a:ext cx="11684901" cy="505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03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27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j-lt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j-lt"/>
              </a:rPr>
              <a:t>Sector rural (miles de personas) trimestre móvil abril – junio (2019 – 2020)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359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04650AD-E6F4-4E26-B42B-61797AFD3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126634"/>
              </p:ext>
            </p:extLst>
          </p:nvPr>
        </p:nvGraphicFramePr>
        <p:xfrm>
          <a:off x="1389303" y="1372763"/>
          <a:ext cx="10107078" cy="47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620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759885-D095-4417-830F-B38A0C07F2FE}"/>
</file>

<file path=customXml/itemProps2.xml><?xml version="1.0" encoding="utf-8"?>
<ds:datastoreItem xmlns:ds="http://schemas.openxmlformats.org/officeDocument/2006/customXml" ds:itemID="{01F81FCC-BCC5-4ED1-990E-9647BADD44BC}"/>
</file>

<file path=customXml/itemProps3.xml><?xml version="1.0" encoding="utf-8"?>
<ds:datastoreItem xmlns:ds="http://schemas.openxmlformats.org/officeDocument/2006/customXml" ds:itemID="{45E06618-ED99-45AA-A468-A228A3AA8922}"/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1066</Words>
  <Application>Microsoft Office PowerPoint</Application>
  <PresentationFormat>Panorámica</PresentationFormat>
  <Paragraphs>202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183</cp:revision>
  <dcterms:created xsi:type="dcterms:W3CDTF">2019-02-12T04:28:07Z</dcterms:created>
  <dcterms:modified xsi:type="dcterms:W3CDTF">2020-07-30T19:11:08Z</dcterms:modified>
</cp:coreProperties>
</file>