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85" r:id="rId9"/>
    <p:sldId id="288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9267"/>
    <a:srgbClr val="009167"/>
    <a:srgbClr val="009165"/>
    <a:srgbClr val="27689D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5B434-4DC6-410B-AD38-DAF7696CB45C}" v="183" dt="2022-05-31T19:24:07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21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19:34:37.238" v="702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8:20:06.097" v="347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18:20:06.097" v="34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4949992192105E-2"/>
          <c:y val="3.3290928015596341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[Empleo.xlsb]Salida!$C$5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B5-4704-9650-929D67E0769D}"/>
                </c:ext>
              </c:extLst>
            </c:dLbl>
            <c:dLbl>
              <c:idx val="12"/>
              <c:layout>
                <c:manualLayout>
                  <c:x val="-4.0507460900873213E-3"/>
                  <c:y val="5.50383744825894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[Empleo.xlsb]Salida!$B$6:$B$18</c:f>
              <c:strCache>
                <c:ptCount val="13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</c:strCache>
            </c:strRef>
          </c:cat>
          <c:val>
            <c:numRef>
              <c:f>[Empleo.xlsb]Salida!$C$6:$C$18</c:f>
              <c:numCache>
                <c:formatCode>0.0</c:formatCode>
                <c:ptCount val="13"/>
                <c:pt idx="0">
                  <c:v>15.488034241999999</c:v>
                </c:pt>
                <c:pt idx="1">
                  <c:v>15.204204747</c:v>
                </c:pt>
                <c:pt idx="2">
                  <c:v>14.646591578000001</c:v>
                </c:pt>
                <c:pt idx="3">
                  <c:v>13.058523088999999</c:v>
                </c:pt>
                <c:pt idx="4">
                  <c:v>12.861392995999999</c:v>
                </c:pt>
                <c:pt idx="5">
                  <c:v>11.961303547</c:v>
                </c:pt>
                <c:pt idx="6">
                  <c:v>11.995241041</c:v>
                </c:pt>
                <c:pt idx="7">
                  <c:v>11.533057524</c:v>
                </c:pt>
                <c:pt idx="8">
                  <c:v>11.096493065000001</c:v>
                </c:pt>
                <c:pt idx="9">
                  <c:v>14.647251143</c:v>
                </c:pt>
                <c:pt idx="10">
                  <c:v>12.905169722</c:v>
                </c:pt>
                <c:pt idx="11">
                  <c:v>12.121232557000001</c:v>
                </c:pt>
                <c:pt idx="12">
                  <c:v>11.168465856999999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B5-4704-9650-929D67E0769D}"/>
            </c:ext>
          </c:extLst>
        </c:ser>
        <c:ser>
          <c:idx val="1"/>
          <c:order val="1"/>
          <c:tx>
            <c:strRef>
              <c:f>[Empleo.xlsb]Salida!$D$5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B5-4704-9650-929D67E0769D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[Empleo.xlsb]Salida!$B$6:$B$18</c:f>
              <c:strCache>
                <c:ptCount val="13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</c:strCache>
            </c:strRef>
          </c:cat>
          <c:val>
            <c:numRef>
              <c:f>[Empleo.xlsb]Salida!$D$6:$D$18</c:f>
              <c:numCache>
                <c:formatCode>0.0</c:formatCode>
                <c:ptCount val="13"/>
                <c:pt idx="0">
                  <c:v>17.029618009</c:v>
                </c:pt>
                <c:pt idx="1">
                  <c:v>16.502707453999999</c:v>
                </c:pt>
                <c:pt idx="2">
                  <c:v>15.809591854000001</c:v>
                </c:pt>
                <c:pt idx="3">
                  <c:v>14.449081308</c:v>
                </c:pt>
                <c:pt idx="4">
                  <c:v>14.039502243999999</c:v>
                </c:pt>
                <c:pt idx="5">
                  <c:v>13.055948856000001</c:v>
                </c:pt>
                <c:pt idx="6">
                  <c:v>12.978658265</c:v>
                </c:pt>
                <c:pt idx="7">
                  <c:v>12.504003895</c:v>
                </c:pt>
                <c:pt idx="8">
                  <c:v>11.92545801</c:v>
                </c:pt>
                <c:pt idx="9">
                  <c:v>15.802908362</c:v>
                </c:pt>
                <c:pt idx="10">
                  <c:v>13.741029177</c:v>
                </c:pt>
                <c:pt idx="11">
                  <c:v>13.264174452000001</c:v>
                </c:pt>
                <c:pt idx="12">
                  <c:v>11.981815336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B5-4704-9650-929D67E0769D}"/>
            </c:ext>
          </c:extLst>
        </c:ser>
        <c:ser>
          <c:idx val="2"/>
          <c:order val="2"/>
          <c:tx>
            <c:strRef>
              <c:f>[Empleo.xlsb]Salida!$E$5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2B5-4704-9650-929D67E0769D}"/>
                </c:ext>
              </c:extLst>
            </c:dLbl>
            <c:dLbl>
              <c:idx val="12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[Empleo.xlsb]Salida!$B$6:$B$18</c:f>
              <c:strCache>
                <c:ptCount val="13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</c:strCache>
            </c:strRef>
          </c:cat>
          <c:val>
            <c:numRef>
              <c:f>[Empleo.xlsb]Salida!$E$6:$E$18</c:f>
              <c:numCache>
                <c:formatCode>0.0</c:formatCode>
                <c:ptCount val="13"/>
                <c:pt idx="0">
                  <c:v>9.5435950987049729</c:v>
                </c:pt>
                <c:pt idx="1">
                  <c:v>10.207762465048681</c:v>
                </c:pt>
                <c:pt idx="2">
                  <c:v>10.131865859774868</c:v>
                </c:pt>
                <c:pt idx="3">
                  <c:v>7.6525548095472686</c:v>
                </c:pt>
                <c:pt idx="4">
                  <c:v>8.3013262196788435</c:v>
                </c:pt>
                <c:pt idx="5">
                  <c:v>7.7855178009944304</c:v>
                </c:pt>
                <c:pt idx="6">
                  <c:v>8.2857156515309835</c:v>
                </c:pt>
                <c:pt idx="7">
                  <c:v>7.7466117872748166</c:v>
                </c:pt>
                <c:pt idx="8">
                  <c:v>7.9893292317698856</c:v>
                </c:pt>
                <c:pt idx="9">
                  <c:v>10.09606572467812</c:v>
                </c:pt>
                <c:pt idx="10">
                  <c:v>9.7104622442154316</c:v>
                </c:pt>
                <c:pt idx="11">
                  <c:v>7.5308620386757621</c:v>
                </c:pt>
                <c:pt idx="12">
                  <c:v>8.0255725144272478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2B5-4704-9650-929D67E076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[Empleo.xlsb]Salida!$B$32</c:f>
              <c:strCache>
                <c:ptCount val="1"/>
                <c:pt idx="0">
                  <c:v>Abril-2021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[Empleo.xlsb]Salida!$C$31:$E$31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[Empleo.xlsb]Salida!$C$32:$E$32</c:f>
              <c:numCache>
                <c:formatCode>0.0</c:formatCode>
                <c:ptCount val="3"/>
                <c:pt idx="0">
                  <c:v>15.488034241999999</c:v>
                </c:pt>
                <c:pt idx="1">
                  <c:v>17.029618009</c:v>
                </c:pt>
                <c:pt idx="2">
                  <c:v>9.5435950987049729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9-4AE7-AF81-4F52F4E4A8DE}"/>
            </c:ext>
          </c:extLst>
        </c:ser>
        <c:ser>
          <c:idx val="1"/>
          <c:order val="1"/>
          <c:tx>
            <c:strRef>
              <c:f>[Empleo.xlsb]Salida!$B$33</c:f>
              <c:strCache>
                <c:ptCount val="1"/>
                <c:pt idx="0">
                  <c:v>Abril-2022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[Empleo.xlsb]Salida!$C$31:$E$31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[Empleo.xlsb]Salida!$C$33:$E$33</c:f>
              <c:numCache>
                <c:formatCode>0.0</c:formatCode>
                <c:ptCount val="3"/>
                <c:pt idx="0">
                  <c:v>11.168465856999999</c:v>
                </c:pt>
                <c:pt idx="1">
                  <c:v>11.981815336</c:v>
                </c:pt>
                <c:pt idx="2">
                  <c:v>8.0255725144272478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9-4AE7-AF81-4F52F4E4A8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[Empleo.xlsb]Salida!$B$38</c:f>
              <c:strCache>
                <c:ptCount val="1"/>
                <c:pt idx="0">
                  <c:v>Abril 21-Junio 21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[Empleo.xlsb]Salida!$C$37:$E$37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[Empleo.xlsb]Salida!$C$38:$E$38</c:f>
              <c:numCache>
                <c:formatCode>0.0</c:formatCode>
                <c:ptCount val="3"/>
                <c:pt idx="0">
                  <c:v>15.267107358393501</c:v>
                </c:pt>
                <c:pt idx="1">
                  <c:v>16.968260435509062</c:v>
                </c:pt>
                <c:pt idx="2">
                  <c:v>8.6688992533162459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6-4732-86E8-81B798C45958}"/>
            </c:ext>
          </c:extLst>
        </c:ser>
        <c:ser>
          <c:idx val="1"/>
          <c:order val="1"/>
          <c:tx>
            <c:strRef>
              <c:f>[Empleo.xlsb]Salida!$B$39</c:f>
              <c:strCache>
                <c:ptCount val="1"/>
                <c:pt idx="0">
                  <c:v>Abril 22-Junio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[Empleo.xlsb]Salida!$C$37:$E$37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[Empleo.xlsb]Salida!$C$39:$E$39</c:f>
              <c:numCache>
                <c:formatCode>0.0</c:formatCode>
                <c:ptCount val="3"/>
                <c:pt idx="0">
                  <c:v>12.066904233680257</c:v>
                </c:pt>
                <c:pt idx="1">
                  <c:v>12.997393720117522</c:v>
                </c:pt>
                <c:pt idx="2">
                  <c:v>8.4387858111153573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6-4732-86E8-81B798C459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E1-4B1A-B923-1A178AA056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[Empleo.xlsb]Salida!$B$103:$B$117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Información y comunicaciones</c:v>
                </c:pt>
                <c:pt idx="5">
                  <c:v>Suministro de electricidad gas y agua^</c:v>
                </c:pt>
                <c:pt idx="6">
                  <c:v>Construcción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Actividades artísticas, entretenimiento recreación y otras actividades de servicios</c:v>
                </c:pt>
                <c:pt idx="11">
                  <c:v>Industria manufacturera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[Empleo.xlsb]Salida!$C$103:$C$117</c:f>
              <c:numCache>
                <c:formatCode>_-* #,##0_-;\-* #,##0_-;_-* "-"??_-;_-@_-</c:formatCode>
                <c:ptCount val="15"/>
                <c:pt idx="0">
                  <c:v>21957.395</c:v>
                </c:pt>
                <c:pt idx="1">
                  <c:v>10.454000000000001</c:v>
                </c:pt>
                <c:pt idx="2">
                  <c:v>223.17500000000001</c:v>
                </c:pt>
                <c:pt idx="3">
                  <c:v>378.86700000000002</c:v>
                </c:pt>
                <c:pt idx="4">
                  <c:v>418.262</c:v>
                </c:pt>
                <c:pt idx="5">
                  <c:v>585.92899999999997</c:v>
                </c:pt>
                <c:pt idx="6">
                  <c:v>1515.8610000000001</c:v>
                </c:pt>
                <c:pt idx="7">
                  <c:v>1525.482</c:v>
                </c:pt>
                <c:pt idx="8">
                  <c:v>1638.3520000000001</c:v>
                </c:pt>
                <c:pt idx="9">
                  <c:v>1729.0909999999999</c:v>
                </c:pt>
                <c:pt idx="10">
                  <c:v>1789.769</c:v>
                </c:pt>
                <c:pt idx="11">
                  <c:v>2382.154</c:v>
                </c:pt>
                <c:pt idx="12">
                  <c:v>2682.1170000000002</c:v>
                </c:pt>
                <c:pt idx="13">
                  <c:v>3080.509</c:v>
                </c:pt>
                <c:pt idx="14">
                  <c:v>3997.3739999999998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E1-4B1A-B923-1A178AA05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8-46B2-8AE1-96C7B8392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[Empleo.xlsb]Salida!$B$119:$B$133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Construcción</c:v>
                </c:pt>
                <c:pt idx="3">
                  <c:v>Actividades financieras y de seguros</c:v>
                </c:pt>
                <c:pt idx="4">
                  <c:v>Suministro de electricidad gas y agua^</c:v>
                </c:pt>
                <c:pt idx="5">
                  <c:v>Información y comunicaciones</c:v>
                </c:pt>
                <c:pt idx="6">
                  <c:v>Actividades inmobiliarias</c:v>
                </c:pt>
                <c:pt idx="7">
                  <c:v>Administración pública y defensa, educación y atención de la salud humana</c:v>
                </c:pt>
                <c:pt idx="8">
                  <c:v>Actividades profesionales, científicas, técnicas y servicios administrativos</c:v>
                </c:pt>
                <c:pt idx="9">
                  <c:v>Agricultura, ganadería, caza, silvicultura y pesca</c:v>
                </c:pt>
                <c:pt idx="10">
                  <c:v>Alojamiento y servicios de comida</c:v>
                </c:pt>
                <c:pt idx="11">
                  <c:v>Industria manufacturera</c:v>
                </c:pt>
                <c:pt idx="12">
                  <c:v>Transporte y almacenamiento</c:v>
                </c:pt>
                <c:pt idx="13">
                  <c:v>Comercio y reparación de vehículos</c:v>
                </c:pt>
                <c:pt idx="14">
                  <c:v>Actividades artísticas, entretenimiento recreación y otras actividades de servicios</c:v>
                </c:pt>
              </c:strCache>
            </c:strRef>
          </c:cat>
          <c:val>
            <c:numRef>
              <c:f>[Empleo.xlsb]Salida!$C$119:$C$133</c:f>
              <c:numCache>
                <c:formatCode>_-* #,##0_-;\-* #,##0_-;_-* "-"??_-;_-@_-</c:formatCode>
                <c:ptCount val="15"/>
                <c:pt idx="0">
                  <c:v>2200.976999999999</c:v>
                </c:pt>
                <c:pt idx="1">
                  <c:v>8.7119999999999997</c:v>
                </c:pt>
                <c:pt idx="2">
                  <c:v>14.424000000000206</c:v>
                </c:pt>
                <c:pt idx="3">
                  <c:v>24.383000000000038</c:v>
                </c:pt>
                <c:pt idx="4">
                  <c:v>33.362999999999943</c:v>
                </c:pt>
                <c:pt idx="5">
                  <c:v>77.456999999999994</c:v>
                </c:pt>
                <c:pt idx="6">
                  <c:v>78.685000000000002</c:v>
                </c:pt>
                <c:pt idx="7">
                  <c:v>85.972000000000207</c:v>
                </c:pt>
                <c:pt idx="8">
                  <c:v>129.4559999999999</c:v>
                </c:pt>
                <c:pt idx="9">
                  <c:v>172.30400000000009</c:v>
                </c:pt>
                <c:pt idx="10">
                  <c:v>278.00199999999995</c:v>
                </c:pt>
                <c:pt idx="11">
                  <c:v>301.39300000000003</c:v>
                </c:pt>
                <c:pt idx="12">
                  <c:v>303.04500000000007</c:v>
                </c:pt>
                <c:pt idx="13">
                  <c:v>334.55899999999974</c:v>
                </c:pt>
                <c:pt idx="14">
                  <c:v>359.22199999999998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8-46B2-8AE1-96C7B8392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5.0925770632035669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F-4993-AA76-0BFDB9CDA03E}"/>
                </c:ext>
              </c:extLst>
            </c:dLbl>
            <c:dLbl>
              <c:idx val="19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1F-4993-AA76-0BFDB9CDA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desestacionalizadas.xlsx]Hoja1'!$D$221:$D$257</c:f>
              <c:strCache>
                <c:ptCount val="37"/>
                <c:pt idx="0">
                  <c:v>Abr-2019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Ago-2019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Dic-2019</c:v>
                </c:pt>
                <c:pt idx="9">
                  <c:v>Ene-2020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Abr-2020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Ago-2020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Dic-2020</c:v>
                </c:pt>
                <c:pt idx="21">
                  <c:v>Ene-2021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Abr-2021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Ago-2021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Dic-2021</c:v>
                </c:pt>
                <c:pt idx="33">
                  <c:v>Ene-2022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Abr-2022</c:v>
                </c:pt>
              </c:strCache>
            </c:strRef>
          </c:cat>
          <c:val>
            <c:numRef>
              <c:f>'[Gráficos series desestacionalizadas.xlsx]Hoja1'!$E$221:$E$257</c:f>
              <c:numCache>
                <c:formatCode>_-* #,##0.0_-;\-* #,##0.0_-;_-* "-"??_-;_-@_-</c:formatCode>
                <c:ptCount val="37"/>
                <c:pt idx="0">
                  <c:v>10.428142910709616</c:v>
                </c:pt>
                <c:pt idx="1">
                  <c:v>10.25688166002516</c:v>
                </c:pt>
                <c:pt idx="2">
                  <c:v>9.6765061452486467</c:v>
                </c:pt>
                <c:pt idx="3">
                  <c:v>10.396183197130242</c:v>
                </c:pt>
                <c:pt idx="4">
                  <c:v>10.65631021604649</c:v>
                </c:pt>
                <c:pt idx="5">
                  <c:v>10.581750526138803</c:v>
                </c:pt>
                <c:pt idx="6">
                  <c:v>10.387810902654039</c:v>
                </c:pt>
                <c:pt idx="7">
                  <c:v>10.516936285311992</c:v>
                </c:pt>
                <c:pt idx="8">
                  <c:v>10.366740080796962</c:v>
                </c:pt>
                <c:pt idx="9">
                  <c:v>10.565664731453259</c:v>
                </c:pt>
                <c:pt idx="10">
                  <c:v>11.045085679326363</c:v>
                </c:pt>
                <c:pt idx="11">
                  <c:v>12.340487736877344</c:v>
                </c:pt>
                <c:pt idx="12">
                  <c:v>19.940537544929384</c:v>
                </c:pt>
                <c:pt idx="13">
                  <c:v>20.747896156808878</c:v>
                </c:pt>
                <c:pt idx="14">
                  <c:v>19.840272149821907</c:v>
                </c:pt>
                <c:pt idx="15">
                  <c:v>19.578901640759327</c:v>
                </c:pt>
                <c:pt idx="16">
                  <c:v>16.500540014282151</c:v>
                </c:pt>
                <c:pt idx="17">
                  <c:v>15.771833589378403</c:v>
                </c:pt>
                <c:pt idx="18">
                  <c:v>15.291406783051334</c:v>
                </c:pt>
                <c:pt idx="19">
                  <c:v>14.600367601476465</c:v>
                </c:pt>
                <c:pt idx="20">
                  <c:v>14.190566701788928</c:v>
                </c:pt>
                <c:pt idx="21">
                  <c:v>15.185137176875211</c:v>
                </c:pt>
                <c:pt idx="22">
                  <c:v>14.433914028195924</c:v>
                </c:pt>
                <c:pt idx="23">
                  <c:v>14.530775313584989</c:v>
                </c:pt>
                <c:pt idx="24">
                  <c:v>15.811472046830243</c:v>
                </c:pt>
                <c:pt idx="25">
                  <c:v>14.958418330883708</c:v>
                </c:pt>
                <c:pt idx="26">
                  <c:v>15.058085892731517</c:v>
                </c:pt>
                <c:pt idx="27">
                  <c:v>12.685776694130443</c:v>
                </c:pt>
                <c:pt idx="28">
                  <c:v>12.731677347062535</c:v>
                </c:pt>
                <c:pt idx="29">
                  <c:v>12.284416669218576</c:v>
                </c:pt>
                <c:pt idx="30">
                  <c:v>12.751656562010702</c:v>
                </c:pt>
                <c:pt idx="31">
                  <c:v>12.988982052289094</c:v>
                </c:pt>
                <c:pt idx="32">
                  <c:v>12.177592443674547</c:v>
                </c:pt>
                <c:pt idx="33">
                  <c:v>12.351865410445614</c:v>
                </c:pt>
                <c:pt idx="34">
                  <c:v>11.807242063425139</c:v>
                </c:pt>
                <c:pt idx="35">
                  <c:v>11.927908528008659</c:v>
                </c:pt>
                <c:pt idx="36" formatCode="_-* #,##0.0_-;\-* #,##0.0_-;_-* &quot;-&quot;?_-;_-@_-">
                  <c:v>11.481090045050131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31F-4993-AA76-0BFDB9CDA03E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F-4993-AA76-0BFDB9CDA03E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F-4993-AA76-0BFDB9CDA03E}"/>
                </c:ext>
              </c:extLst>
            </c:dLbl>
            <c:dLbl>
              <c:idx val="18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F-4993-AA76-0BFDB9CDA0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desestacionalizadas.xlsx]Hoja1'!$D$221:$D$257</c:f>
              <c:strCache>
                <c:ptCount val="37"/>
                <c:pt idx="0">
                  <c:v>Abr-2019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Ago-2019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Dic-2019</c:v>
                </c:pt>
                <c:pt idx="9">
                  <c:v>Ene-2020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Abr-2020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Ago-2020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Dic-2020</c:v>
                </c:pt>
                <c:pt idx="21">
                  <c:v>Ene-2021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Abr-2021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Ago-2021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Dic-2021</c:v>
                </c:pt>
                <c:pt idx="33">
                  <c:v>Ene-2022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Abr-2022</c:v>
                </c:pt>
              </c:strCache>
            </c:strRef>
          </c:cat>
          <c:val>
            <c:numRef>
              <c:f>'[Gráficos series desestacionalizadas.xlsx]Hoja1'!$F$221:$F$257</c:f>
              <c:numCache>
                <c:formatCode>_-* #,##0.0_-;\-* #,##0.0_-;_-* "-"??_-;_-@_-</c:formatCode>
                <c:ptCount val="37"/>
                <c:pt idx="0">
                  <c:v>10.91979667423703</c:v>
                </c:pt>
                <c:pt idx="1">
                  <c:v>11.459914517040595</c:v>
                </c:pt>
                <c:pt idx="2">
                  <c:v>10.422230559990531</c:v>
                </c:pt>
                <c:pt idx="3">
                  <c:v>10.326281597309221</c:v>
                </c:pt>
                <c:pt idx="4">
                  <c:v>11.721571038516652</c:v>
                </c:pt>
                <c:pt idx="5">
                  <c:v>10.517928071407228</c:v>
                </c:pt>
                <c:pt idx="6">
                  <c:v>10.87092620987133</c:v>
                </c:pt>
                <c:pt idx="7">
                  <c:v>11.283245184855934</c:v>
                </c:pt>
                <c:pt idx="8">
                  <c:v>11.209487014307209</c:v>
                </c:pt>
                <c:pt idx="9">
                  <c:v>10.598381758481962</c:v>
                </c:pt>
                <c:pt idx="10">
                  <c:v>10.600342274406033</c:v>
                </c:pt>
                <c:pt idx="11">
                  <c:v>12.8173624858848</c:v>
                </c:pt>
                <c:pt idx="12">
                  <c:v>23.320914686304846</c:v>
                </c:pt>
                <c:pt idx="13">
                  <c:v>24.389749777013417</c:v>
                </c:pt>
                <c:pt idx="14">
                  <c:v>24.750134108301516</c:v>
                </c:pt>
                <c:pt idx="15">
                  <c:v>24.667226251974274</c:v>
                </c:pt>
                <c:pt idx="16">
                  <c:v>19.715820231346271</c:v>
                </c:pt>
                <c:pt idx="17">
                  <c:v>18.495296908042054</c:v>
                </c:pt>
                <c:pt idx="18">
                  <c:v>17.360934850201065</c:v>
                </c:pt>
                <c:pt idx="19">
                  <c:v>16.338729676708954</c:v>
                </c:pt>
                <c:pt idx="20">
                  <c:v>15.965552606917106</c:v>
                </c:pt>
                <c:pt idx="21">
                  <c:v>17.030021230440727</c:v>
                </c:pt>
                <c:pt idx="22">
                  <c:v>17.152914467754652</c:v>
                </c:pt>
                <c:pt idx="23">
                  <c:v>15.990707292403469</c:v>
                </c:pt>
                <c:pt idx="24">
                  <c:v>17.373831311652772</c:v>
                </c:pt>
                <c:pt idx="25">
                  <c:v>16.698198128604464</c:v>
                </c:pt>
                <c:pt idx="26">
                  <c:v>16.193603768180186</c:v>
                </c:pt>
                <c:pt idx="27">
                  <c:v>14.646343831966663</c:v>
                </c:pt>
                <c:pt idx="28">
                  <c:v>13.804266509727942</c:v>
                </c:pt>
                <c:pt idx="29">
                  <c:v>13.792018423732749</c:v>
                </c:pt>
                <c:pt idx="30">
                  <c:v>13.762486148041242</c:v>
                </c:pt>
                <c:pt idx="31">
                  <c:v>13.419629089849142</c:v>
                </c:pt>
                <c:pt idx="32">
                  <c:v>12.227814183301277</c:v>
                </c:pt>
                <c:pt idx="33">
                  <c:v>12.543166180515398</c:v>
                </c:pt>
                <c:pt idx="34">
                  <c:v>11.84527422010405</c:v>
                </c:pt>
                <c:pt idx="35">
                  <c:v>11.944460694220666</c:v>
                </c:pt>
                <c:pt idx="36" formatCode="_-* #,##0.0_-;\-* #,##0.0_-;_-* &quot;-&quot;?_-;_-@_-">
                  <c:v>11.045065094269361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31F-4993-AA76-0BFDB9CD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760364543146E-3"/>
              <c:y val="0.23257084744970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4770563446562E-2"/>
          <c:y val="5.0925931589074519E-2"/>
          <c:w val="0.92611285826862022"/>
          <c:h val="0.73405242223228861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desestacionalizadas.xlsx]Hoja1'!$D$221:$D$257</c:f>
              <c:strCache>
                <c:ptCount val="37"/>
                <c:pt idx="0">
                  <c:v>Abr-2019</c:v>
                </c:pt>
                <c:pt idx="1">
                  <c:v>May-2019</c:v>
                </c:pt>
                <c:pt idx="2">
                  <c:v>Jun-2019</c:v>
                </c:pt>
                <c:pt idx="3">
                  <c:v>Jul-2019</c:v>
                </c:pt>
                <c:pt idx="4">
                  <c:v>Ago-2019</c:v>
                </c:pt>
                <c:pt idx="5">
                  <c:v>Sep-2019</c:v>
                </c:pt>
                <c:pt idx="6">
                  <c:v>Oct-2019</c:v>
                </c:pt>
                <c:pt idx="7">
                  <c:v>Nov-2019</c:v>
                </c:pt>
                <c:pt idx="8">
                  <c:v>Dic-2019</c:v>
                </c:pt>
                <c:pt idx="9">
                  <c:v>Ene-2020</c:v>
                </c:pt>
                <c:pt idx="10">
                  <c:v>Feb-2020</c:v>
                </c:pt>
                <c:pt idx="11">
                  <c:v>Mar-2020</c:v>
                </c:pt>
                <c:pt idx="12">
                  <c:v>Abr-2020</c:v>
                </c:pt>
                <c:pt idx="13">
                  <c:v>May-2020</c:v>
                </c:pt>
                <c:pt idx="14">
                  <c:v>Jun-2020</c:v>
                </c:pt>
                <c:pt idx="15">
                  <c:v>Jul-2020</c:v>
                </c:pt>
                <c:pt idx="16">
                  <c:v>Ago-2020</c:v>
                </c:pt>
                <c:pt idx="17">
                  <c:v>Sep-2020</c:v>
                </c:pt>
                <c:pt idx="18">
                  <c:v>Oct-2020</c:v>
                </c:pt>
                <c:pt idx="19">
                  <c:v>Nov-2020</c:v>
                </c:pt>
                <c:pt idx="20">
                  <c:v>Dic-2020</c:v>
                </c:pt>
                <c:pt idx="21">
                  <c:v>Ene-2021</c:v>
                </c:pt>
                <c:pt idx="22">
                  <c:v>Feb-2021</c:v>
                </c:pt>
                <c:pt idx="23">
                  <c:v>Mar-2021</c:v>
                </c:pt>
                <c:pt idx="24">
                  <c:v>Abr-2021</c:v>
                </c:pt>
                <c:pt idx="25">
                  <c:v>May-2021</c:v>
                </c:pt>
                <c:pt idx="26">
                  <c:v>Jun-2021</c:v>
                </c:pt>
                <c:pt idx="27">
                  <c:v>Jul-2021</c:v>
                </c:pt>
                <c:pt idx="28">
                  <c:v>Ago-2021</c:v>
                </c:pt>
                <c:pt idx="29">
                  <c:v>Sep-2021</c:v>
                </c:pt>
                <c:pt idx="30">
                  <c:v>Oct-2021</c:v>
                </c:pt>
                <c:pt idx="31">
                  <c:v>Nov-2021</c:v>
                </c:pt>
                <c:pt idx="32">
                  <c:v>Dic-2021</c:v>
                </c:pt>
                <c:pt idx="33">
                  <c:v>Ene-2022</c:v>
                </c:pt>
                <c:pt idx="34">
                  <c:v>Feb-2022</c:v>
                </c:pt>
                <c:pt idx="35">
                  <c:v>Mar-2022</c:v>
                </c:pt>
                <c:pt idx="36">
                  <c:v>Abr-2022</c:v>
                </c:pt>
              </c:strCache>
            </c:strRef>
          </c:cat>
          <c:val>
            <c:numRef>
              <c:f>'[Gráficos series desestacionalizadas.xlsx]Hoja1'!$G$221:$G$257</c:f>
              <c:numCache>
                <c:formatCode>_-* #,##0.0_-;\-* #,##0.0_-;_-* "-"??_-;_-@_-</c:formatCode>
                <c:ptCount val="37"/>
                <c:pt idx="0">
                  <c:v>21.752217041592601</c:v>
                </c:pt>
                <c:pt idx="1">
                  <c:v>22.266372162866901</c:v>
                </c:pt>
                <c:pt idx="2">
                  <c:v>22.533386219095302</c:v>
                </c:pt>
                <c:pt idx="3">
                  <c:v>22.213718026362702</c:v>
                </c:pt>
                <c:pt idx="4">
                  <c:v>22.045891526391799</c:v>
                </c:pt>
                <c:pt idx="5">
                  <c:v>22.208142864583902</c:v>
                </c:pt>
                <c:pt idx="6">
                  <c:v>22.317616237689801</c:v>
                </c:pt>
                <c:pt idx="7">
                  <c:v>22.440937068973</c:v>
                </c:pt>
                <c:pt idx="8">
                  <c:v>22.408091790388401</c:v>
                </c:pt>
                <c:pt idx="9">
                  <c:v>22.4094936961997</c:v>
                </c:pt>
                <c:pt idx="10">
                  <c:v>22.331712817762501</c:v>
                </c:pt>
                <c:pt idx="11">
                  <c:v>20.750162713075799</c:v>
                </c:pt>
                <c:pt idx="12">
                  <c:v>16.6413579113933</c:v>
                </c:pt>
                <c:pt idx="13">
                  <c:v>17.6504134624785</c:v>
                </c:pt>
                <c:pt idx="14">
                  <c:v>18.5497788751169</c:v>
                </c:pt>
                <c:pt idx="15">
                  <c:v>18.379499346749</c:v>
                </c:pt>
                <c:pt idx="16">
                  <c:v>19.8521854562124</c:v>
                </c:pt>
                <c:pt idx="17">
                  <c:v>20.338164724369598</c:v>
                </c:pt>
                <c:pt idx="18">
                  <c:v>20.911746679306802</c:v>
                </c:pt>
                <c:pt idx="19">
                  <c:v>20.986039114286701</c:v>
                </c:pt>
                <c:pt idx="20">
                  <c:v>21.2022501969968</c:v>
                </c:pt>
                <c:pt idx="21">
                  <c:v>19.758745337376499</c:v>
                </c:pt>
                <c:pt idx="22">
                  <c:v>20.427184636120099</c:v>
                </c:pt>
                <c:pt idx="23">
                  <c:v>20.1657817577996</c:v>
                </c:pt>
                <c:pt idx="24">
                  <c:v>19.6273304498723</c:v>
                </c:pt>
                <c:pt idx="25">
                  <c:v>20.187442161664702</c:v>
                </c:pt>
                <c:pt idx="26">
                  <c:v>20.062053933005298</c:v>
                </c:pt>
                <c:pt idx="27">
                  <c:v>20.554172271801999</c:v>
                </c:pt>
                <c:pt idx="28">
                  <c:v>20.656000641075199</c:v>
                </c:pt>
                <c:pt idx="29">
                  <c:v>20.679339827367301</c:v>
                </c:pt>
                <c:pt idx="30">
                  <c:v>20.582116099965102</c:v>
                </c:pt>
                <c:pt idx="31">
                  <c:v>20.848702587333598</c:v>
                </c:pt>
                <c:pt idx="32">
                  <c:v>21.152027296618197</c:v>
                </c:pt>
                <c:pt idx="33">
                  <c:v>21.413041444778401</c:v>
                </c:pt>
                <c:pt idx="34">
                  <c:v>21.956182064277201</c:v>
                </c:pt>
                <c:pt idx="35">
                  <c:v>21.746529080614298</c:v>
                </c:pt>
                <c:pt idx="36" formatCode="_-* #,##0.0_-;\-* #,##0.0_-;_-* &quot;-&quot;?_-;_-@_-">
                  <c:v>21.819613841556201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CF-4775-A2DF-CCA4E9C63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9.3400181840910951E-3"/>
              <c:y val="0.21691814444263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485981140938645"/>
          <c:y val="0.94423028228711636"/>
          <c:w val="0.15678261904670479"/>
          <c:h val="4.9555658035892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0.06899</cdr:x>
      <cdr:y>0.35121</cdr:y>
    </cdr:from>
    <cdr:to>
      <cdr:x>0.92991</cdr:x>
      <cdr:y>0.40336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834658" y="1631677"/>
          <a:ext cx="10415615" cy="24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0.40176</cdr:x>
      <cdr:y>0.21077</cdr:y>
    </cdr:from>
    <cdr:to>
      <cdr:x>0.44492</cdr:x>
      <cdr:y>0.21077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4708058" y="757938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0.37407</cdr:x>
      <cdr:y>0.3167</cdr:y>
    </cdr:from>
    <cdr:to>
      <cdr:x>0.41415</cdr:x>
      <cdr:y>0.3167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4383589" y="1138848"/>
          <a:ext cx="46968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0.35576</cdr:x>
      <cdr:y>0</cdr:y>
    </cdr:from>
    <cdr:to>
      <cdr:x>0.35576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168960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0.61051</cdr:x>
      <cdr:y>0.58857</cdr:y>
    </cdr:from>
    <cdr:to>
      <cdr:x>0.81611</cdr:x>
      <cdr:y>0.67562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7128941" y="2081018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0.35944</cdr:x>
      <cdr:y>0.6688</cdr:y>
    </cdr:from>
    <cdr:to>
      <cdr:x>0.98613</cdr:x>
      <cdr:y>0.6688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212069" y="2405005"/>
          <a:ext cx="7344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0.35361</cdr:x>
      <cdr:y>0.14116</cdr:y>
    </cdr:from>
    <cdr:to>
      <cdr:x>0.35361</cdr:x>
      <cdr:y>0.79628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143922" y="545943"/>
          <a:ext cx="0" cy="2533789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0.58198</cdr:x>
      <cdr:y>0.58999</cdr:y>
    </cdr:from>
    <cdr:to>
      <cdr:x>0.78684</cdr:x>
      <cdr:y>0.66956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6820302" y="2281877"/>
          <a:ext cx="24007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0.35452</cdr:x>
      <cdr:y>0.7025</cdr:y>
    </cdr:from>
    <cdr:to>
      <cdr:x>0.97505</cdr:x>
      <cdr:y>0.7025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154679" y="2717050"/>
          <a:ext cx="7272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0.97902</cdr:x>
      <cdr:y>0.14208</cdr:y>
    </cdr:from>
    <cdr:to>
      <cdr:x>0.97902</cdr:x>
      <cdr:y>0.7972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473165" y="549504"/>
          <a:ext cx="0" cy="2533789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31/05/2022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desestacionalizada* total nacional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Mensual abril de 2019 – abril de 2022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36482" y="5014794"/>
            <a:ext cx="1160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(16,6 millones), con abril de 2022 (21,8 millones), se observa que </a:t>
            </a:r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5,2 millones de personas han regresado a la ocupación</a:t>
            </a:r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C227CA-00AF-4DB0-BCED-8CA69B0CBB9D}"/>
              </a:ext>
            </a:extLst>
          </p:cNvPr>
          <p:cNvSpPr/>
          <p:nvPr/>
        </p:nvSpPr>
        <p:spPr>
          <a:xfrm>
            <a:off x="2403921" y="5887645"/>
            <a:ext cx="9305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 llegar a niveles prepandemia (22,3 millones de ocupados) aun faltan por recuperar alrededor de 512 mil puestos de trabajo en el país.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55786"/>
              </p:ext>
            </p:extLst>
          </p:nvPr>
        </p:nvGraphicFramePr>
        <p:xfrm>
          <a:off x="236482" y="1147123"/>
          <a:ext cx="11719035" cy="386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204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abril 2021- abril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4,3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(15,5%)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(marzo 2021 vs marzo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AEB70D3-E6EB-4F60-8610-2083C1067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34828"/>
              </p:ext>
            </p:extLst>
          </p:nvPr>
        </p:nvGraphicFramePr>
        <p:xfrm>
          <a:off x="33788" y="1442631"/>
          <a:ext cx="12186397" cy="39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abril de 2022 y trimestre móvil febrero–abril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1,5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(9,5%)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0,3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(8,8%)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marzo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Abril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Febrero–abril (2021-2022)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17601"/>
              </p:ext>
            </p:extLst>
          </p:nvPr>
        </p:nvGraphicFramePr>
        <p:xfrm>
          <a:off x="353389" y="2136986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471702"/>
              </p:ext>
            </p:extLst>
          </p:nvPr>
        </p:nvGraphicFramePr>
        <p:xfrm>
          <a:off x="6694101" y="2134862"/>
          <a:ext cx="5204614" cy="314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abril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abril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319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abril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abril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en el sector rural disminuyó por la reducción de la población desocupada en 52 mil personas y el aumento de la fuerza de trabajo en 268 personas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28224"/>
              </p:ext>
            </p:extLst>
          </p:nvPr>
        </p:nvGraphicFramePr>
        <p:xfrm>
          <a:off x="2648432" y="1472621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Abril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abril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abril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2,2 millones de personas (11,1%)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abril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72032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19.756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 manufacturera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 gas y agua^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abril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abril con 3,1 millones de ocupados (14,0%).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618571"/>
              </p:ext>
            </p:extLst>
          </p:nvPr>
        </p:nvGraphicFramePr>
        <p:xfrm>
          <a:off x="50081" y="1391812"/>
          <a:ext cx="12091837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172 mil ocupados (5,9%).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abril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6BAADC8-61A7-45F7-988E-17C4D831A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638778"/>
              </p:ext>
            </p:extLst>
          </p:nvPr>
        </p:nvGraphicFramePr>
        <p:xfrm>
          <a:off x="46880" y="1391812"/>
          <a:ext cx="12098239" cy="464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Abril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Trimestre móvil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Febrero–abril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291795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desestacionalizada* total nacional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y 13 ciudades y áreas metropolitanas. Mensual abril de 2019 – abril de 2022</a:t>
            </a: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abril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11,5%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9,3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mayo de 2020 (20,7%)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 ciudades y a.m </a:t>
            </a:r>
            <a:r>
              <a:rPr lang="es-CO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abril</a:t>
            </a:r>
            <a:endParaRPr lang="es-CO" dirty="0">
              <a:latin typeface="+mj-lt"/>
              <a:cs typeface="Arial" panose="020B0604020202020204" pitchFamily="34" charset="0"/>
            </a:endParaRPr>
          </a:p>
          <a:p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370967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13,7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 junio de 2020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(24,8%) que ha sido la más alta de los meses en pandemia para este dominio.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214040"/>
              </p:ext>
            </p:extLst>
          </p:nvPr>
        </p:nvGraphicFramePr>
        <p:xfrm>
          <a:off x="147853" y="1337873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783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2ABE5E-96C0-4245-8F3B-8B2BA7DF694F}"/>
</file>

<file path=customXml/itemProps2.xml><?xml version="1.0" encoding="utf-8"?>
<ds:datastoreItem xmlns:ds="http://schemas.openxmlformats.org/officeDocument/2006/customXml" ds:itemID="{6114F70D-7F41-474C-A1EF-8B753F1D8935}"/>
</file>

<file path=customXml/itemProps3.xml><?xml version="1.0" encoding="utf-8"?>
<ds:datastoreItem xmlns:ds="http://schemas.openxmlformats.org/officeDocument/2006/customXml" ds:itemID="{F593D206-7559-4033-957B-477353E9D09E}"/>
</file>

<file path=docProps/app.xml><?xml version="1.0" encoding="utf-8"?>
<Properties xmlns="http://schemas.openxmlformats.org/officeDocument/2006/extended-properties" xmlns:vt="http://schemas.openxmlformats.org/officeDocument/2006/docPropsVTypes">
  <TotalTime>8529</TotalTime>
  <Words>988</Words>
  <Application>Microsoft Office PowerPoint</Application>
  <PresentationFormat>Panorámica</PresentationFormat>
  <Paragraphs>224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2022-05-31T19:34:38Z</dcterms:modified>
</cp:coreProperties>
</file>