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6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9"/>
  </p:notesMasterIdLst>
  <p:sldIdLst>
    <p:sldId id="275" r:id="rId5"/>
    <p:sldId id="680" r:id="rId6"/>
    <p:sldId id="681" r:id="rId7"/>
    <p:sldId id="683" r:id="rId8"/>
    <p:sldId id="686" r:id="rId9"/>
    <p:sldId id="687" r:id="rId10"/>
    <p:sldId id="682" r:id="rId11"/>
    <p:sldId id="281" r:id="rId12"/>
    <p:sldId id="674" r:id="rId13"/>
    <p:sldId id="675" r:id="rId14"/>
    <p:sldId id="676" r:id="rId15"/>
    <p:sldId id="679" r:id="rId16"/>
    <p:sldId id="678" r:id="rId17"/>
    <p:sldId id="279" r:id="rId18"/>
  </p:sldIdLst>
  <p:sldSz cx="12192000" cy="6858000"/>
  <p:notesSz cx="6858000" cy="9144000"/>
  <p:embeddedFontLst>
    <p:embeddedFont>
      <p:font typeface="Arial Black" panose="020B0A04020102020204" pitchFamily="34" charset="0"/>
      <p:bold r:id="rId20"/>
    </p:embeddedFont>
    <p:embeddedFont>
      <p:font typeface="Montserrat SemiBold" panose="00000700000000000000" pitchFamily="2" charset="0"/>
      <p:bold r:id="rId21"/>
      <p:boldItalic r:id="rId22"/>
    </p:embeddedFont>
    <p:embeddedFont>
      <p:font typeface="Nunito Sans" pitchFamily="2" charset="0"/>
      <p:regular r:id="rId23"/>
      <p:bold r:id="rId24"/>
      <p:italic r:id="rId25"/>
      <p:boldItalic r:id="rId26"/>
    </p:embeddedFont>
    <p:embeddedFont>
      <p:font typeface="Nunito Sans ExtraBold" pitchFamily="2" charset="0"/>
      <p:bold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171"/>
    <a:srgbClr val="395F9B"/>
    <a:srgbClr val="7D9837"/>
    <a:srgbClr val="2E8867"/>
    <a:srgbClr val="236C95"/>
    <a:srgbClr val="2F753E"/>
    <a:srgbClr val="1F4E79"/>
    <a:srgbClr val="009165"/>
    <a:srgbClr val="27689D"/>
    <a:srgbClr val="0092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C7C41-5E7D-4D2D-A59B-8C172A281B5A}" v="150" dt="2024-02-15T20:24:15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2736" autoAdjust="0"/>
  </p:normalViewPr>
  <p:slideViewPr>
    <p:cSldViewPr snapToGrid="0">
      <p:cViewPr varScale="1">
        <p:scale>
          <a:sx n="106" d="100"/>
          <a:sy n="106" d="100"/>
        </p:scale>
        <p:origin x="10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6.fntdata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3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76717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4C-427F-B336-D75944A7AB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76717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Salida!$C$37:$C$49</c:f>
              <c:strCache>
                <c:ptCount val="13"/>
                <c:pt idx="0">
                  <c:v>Producto Interno Bruto - PIB</c:v>
                </c:pt>
                <c:pt idx="1">
                  <c:v>Construcción</c:v>
                </c:pt>
                <c:pt idx="2">
                  <c:v>Industrias manufactureras</c:v>
                </c:pt>
                <c:pt idx="3">
                  <c:v>Comercio al por mayor y al por menor</c:v>
                </c:pt>
                <c:pt idx="4">
                  <c:v>Actividades profesionales, científicas y técnicas</c:v>
                </c:pt>
                <c:pt idx="5">
                  <c:v>Información y comunicaciones</c:v>
                </c:pt>
                <c:pt idx="6">
                  <c:v>Agricultura, ganadería, caza, silvicultura y pesca</c:v>
                </c:pt>
                <c:pt idx="7">
                  <c:v>Actividades inmobiliarias</c:v>
                </c:pt>
                <c:pt idx="8">
                  <c:v>Suministro de electricidad, gas, vapor y aire acondicionado</c:v>
                </c:pt>
                <c:pt idx="9">
                  <c:v>Explotación de minas y canteras</c:v>
                </c:pt>
                <c:pt idx="10">
                  <c:v>Administración pública y defensa</c:v>
                </c:pt>
                <c:pt idx="11">
                  <c:v>Actividades artísticas, de entretenimiento y recreación</c:v>
                </c:pt>
                <c:pt idx="12">
                  <c:v>Actividades financieras y de seguros</c:v>
                </c:pt>
              </c:strCache>
            </c:strRef>
          </c:cat>
          <c:val>
            <c:numRef>
              <c:f>Salida!$D$37:$D$49</c:f>
              <c:numCache>
                <c:formatCode>0.0</c:formatCode>
                <c:ptCount val="13"/>
                <c:pt idx="0">
                  <c:v>0.61218132207987708</c:v>
                </c:pt>
                <c:pt idx="1">
                  <c:v>-4.1529336676913999</c:v>
                </c:pt>
                <c:pt idx="2">
                  <c:v>-3.5499859115171262</c:v>
                </c:pt>
                <c:pt idx="3">
                  <c:v>-2.8141432009935698</c:v>
                </c:pt>
                <c:pt idx="4">
                  <c:v>0.18282039010924223</c:v>
                </c:pt>
                <c:pt idx="5">
                  <c:v>1.3870654419928741</c:v>
                </c:pt>
                <c:pt idx="6">
                  <c:v>1.7639379702156077</c:v>
                </c:pt>
                <c:pt idx="7">
                  <c:v>1.8561326246900194</c:v>
                </c:pt>
                <c:pt idx="8">
                  <c:v>2.0541511898478575</c:v>
                </c:pt>
                <c:pt idx="9">
                  <c:v>2.6262921286446499</c:v>
                </c:pt>
                <c:pt idx="10">
                  <c:v>3.8851938194287783</c:v>
                </c:pt>
                <c:pt idx="11">
                  <c:v>6.9582643256412382</c:v>
                </c:pt>
                <c:pt idx="12">
                  <c:v>7.9403422746818393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4C-427F-B336-D75944A7AB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6"/>
        <c:overlap val="65"/>
        <c:axId val="797303807"/>
        <c:axId val="797288831"/>
      </c:barChart>
      <c:catAx>
        <c:axId val="79730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767171"/>
                </a:solidFill>
                <a:latin typeface="Nunito Sans (Cuerpo)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797288831"/>
        <c:crosses val="autoZero"/>
        <c:auto val="1"/>
        <c:lblAlgn val="ctr"/>
        <c:lblOffset val="100"/>
        <c:noMultiLvlLbl val="0"/>
      </c:catAx>
      <c:valAx>
        <c:axId val="797288831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79730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1832378374182"/>
          <c:y val="0.14170125666061392"/>
          <c:w val="0.76854208835577165"/>
          <c:h val="0.8582987433393859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D98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27-41AE-ACC1-D17BFC1E119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27-41AE-ACC1-D17BFC1E1190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27-41AE-ACC1-D17BFC1E1190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27-41AE-ACC1-D17BFC1E1190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627-41AE-ACC1-D17BFC1E1190}"/>
              </c:ext>
            </c:extLst>
          </c:dPt>
          <c:dLbls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34895670721564"/>
                      <c:h val="0.125925911935906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627-41AE-ACC1-D17BFC1E1190}"/>
                </c:ext>
              </c:extLst>
            </c:dLbl>
            <c:dLbl>
              <c:idx val="3"/>
              <c:layout>
                <c:manualLayout>
                  <c:x val="-9.2643115376422839E-3"/>
                  <c:y val="1.27736657613725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04383843040676"/>
                      <c:h val="0.213624314891270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627-41AE-ACC1-D17BFC1E1190}"/>
                </c:ext>
              </c:extLst>
            </c:dLbl>
            <c:dLbl>
              <c:idx val="4"/>
              <c:layout>
                <c:manualLayout>
                  <c:x val="0.38544520731146276"/>
                  <c:y val="1.277673482184331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284128896968213"/>
                      <c:h val="0.257338595749020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627-41AE-ACC1-D17BFC1E119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Salida!$C$183:$C$187</c:f>
              <c:strCache>
                <c:ptCount val="5"/>
                <c:pt idx="0">
                  <c:v>Cultivos agrícolas sin café</c:v>
                </c:pt>
                <c:pt idx="1">
                  <c:v>Ganadería</c:v>
                </c:pt>
                <c:pt idx="2">
                  <c:v>Café</c:v>
                </c:pt>
                <c:pt idx="3">
                  <c:v>Pesca y acuicultura</c:v>
                </c:pt>
                <c:pt idx="4">
                  <c:v>Silvicultura y extracción de madera</c:v>
                </c:pt>
              </c:strCache>
            </c:strRef>
          </c:cat>
          <c:val>
            <c:numRef>
              <c:f>Salida!$D$183:$D$187</c:f>
              <c:numCache>
                <c:formatCode>_-* #,##0_-;\-* #,##0_-;_-* "-"??_-;_-@_-</c:formatCode>
                <c:ptCount val="5"/>
                <c:pt idx="0">
                  <c:v>21382.085473640655</c:v>
                </c:pt>
                <c:pt idx="1">
                  <c:v>7822.2595563455343</c:v>
                </c:pt>
                <c:pt idx="2">
                  <c:v>3417.4746580328665</c:v>
                </c:pt>
                <c:pt idx="3">
                  <c:v>1364.1395501082523</c:v>
                </c:pt>
                <c:pt idx="4">
                  <c:v>700.28502671984506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27-41AE-ACC1-D17BFC1E119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accent5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Calibri Light" panose="020F0302020204030204" pitchFamily="34" charset="0"/>
                    <a:ea typeface="+mn-ea"/>
                    <a:cs typeface="Calibri Light" panose="020F030202020403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Salida!$C$271:$C$285</c:f>
              <c:strCache>
                <c:ptCount val="15"/>
                <c:pt idx="0">
                  <c:v>Arroz</c:v>
                </c:pt>
                <c:pt idx="1">
                  <c:v>Caña de azúcar</c:v>
                </c:pt>
                <c:pt idx="2">
                  <c:v>Leguminosas frescas o secas</c:v>
                </c:pt>
                <c:pt idx="3">
                  <c:v>Semillas y frutos oleaginosos</c:v>
                </c:pt>
                <c:pt idx="4">
                  <c:v>Ganado bovino</c:v>
                </c:pt>
                <c:pt idx="5">
                  <c:v>Aves de corral</c:v>
                </c:pt>
                <c:pt idx="6">
                  <c:v>Caña panelera</c:v>
                </c:pt>
                <c:pt idx="7">
                  <c:v>Leche sin elaborar</c:v>
                </c:pt>
                <c:pt idx="8">
                  <c:v>Cacao en grano</c:v>
                </c:pt>
                <c:pt idx="9">
                  <c:v>Huevos con cáscara frescos</c:v>
                </c:pt>
                <c:pt idx="10">
                  <c:v>Plantas vivas, flores</c:v>
                </c:pt>
                <c:pt idx="11">
                  <c:v>Ganado porcino</c:v>
                </c:pt>
                <c:pt idx="12">
                  <c:v>Frutas y nueces (frescas)</c:v>
                </c:pt>
                <c:pt idx="13">
                  <c:v>Frutas cítricas</c:v>
                </c:pt>
                <c:pt idx="14">
                  <c:v>Café pergamino</c:v>
                </c:pt>
              </c:strCache>
            </c:strRef>
          </c:cat>
          <c:val>
            <c:numRef>
              <c:f>Salida!$D$271:$D$285</c:f>
              <c:numCache>
                <c:formatCode>_-* #,##0.0_-;\-* #,##0.0_-;_-* "-"??_-;_-@_-</c:formatCode>
                <c:ptCount val="15"/>
                <c:pt idx="0">
                  <c:v>-18.7</c:v>
                </c:pt>
                <c:pt idx="1">
                  <c:v>-13.8</c:v>
                </c:pt>
                <c:pt idx="2">
                  <c:v>-6.8</c:v>
                </c:pt>
                <c:pt idx="3">
                  <c:v>-3.8</c:v>
                </c:pt>
                <c:pt idx="4">
                  <c:v>-0.4</c:v>
                </c:pt>
                <c:pt idx="5" formatCode="General">
                  <c:v>0.01</c:v>
                </c:pt>
                <c:pt idx="6">
                  <c:v>2.5</c:v>
                </c:pt>
                <c:pt idx="7">
                  <c:v>3.6</c:v>
                </c:pt>
                <c:pt idx="8">
                  <c:v>3.8</c:v>
                </c:pt>
                <c:pt idx="9">
                  <c:v>6.9</c:v>
                </c:pt>
                <c:pt idx="10">
                  <c:v>8.5</c:v>
                </c:pt>
                <c:pt idx="11" formatCode="General">
                  <c:v>8.5</c:v>
                </c:pt>
                <c:pt idx="12">
                  <c:v>12.3</c:v>
                </c:pt>
                <c:pt idx="13">
                  <c:v>19.8</c:v>
                </c:pt>
                <c:pt idx="1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30-4E2A-924D-14589FEE92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7457824"/>
        <c:axId val="2028736352"/>
      </c:barChart>
      <c:catAx>
        <c:axId val="10745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7671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2028736352"/>
        <c:crosses val="autoZero"/>
        <c:auto val="1"/>
        <c:lblAlgn val="ctr"/>
        <c:lblOffset val="100"/>
        <c:noMultiLvlLbl val="0"/>
      </c:catAx>
      <c:valAx>
        <c:axId val="202873635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10745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419284464665939"/>
          <c:y val="0.20137329721049149"/>
          <c:w val="0.69861682741743802"/>
          <c:h val="0.61228728352912787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A1-4F59-AF9F-36D0E5AF21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A1-4F59-AF9F-36D0E5AF213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A1-4F59-AF9F-36D0E5AF213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3A1-4F59-AF9F-36D0E5AF213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3A1-4F59-AF9F-36D0E5AF213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3A1-4F59-AF9F-36D0E5AF213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3A1-4F59-AF9F-36D0E5AF213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3A1-4F59-AF9F-36D0E5AF213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3A1-4F59-AF9F-36D0E5AF213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93A1-4F59-AF9F-36D0E5AF213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93A1-4F59-AF9F-36D0E5AF213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93A1-4F59-AF9F-36D0E5AF213C}"/>
              </c:ext>
            </c:extLst>
          </c:dPt>
          <c:dLbls>
            <c:dLbl>
              <c:idx val="0"/>
              <c:layout>
                <c:manualLayout>
                  <c:x val="-0.1470678283811078"/>
                  <c:y val="-0.1022457131246893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A1-4F59-AF9F-36D0E5AF213C}"/>
                </c:ext>
              </c:extLst>
            </c:dLbl>
            <c:dLbl>
              <c:idx val="1"/>
              <c:layout>
                <c:manualLayout>
                  <c:x val="1.8413199478910084E-4"/>
                  <c:y val="-9.10406270384771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A1-4F59-AF9F-36D0E5AF213C}"/>
                </c:ext>
              </c:extLst>
            </c:dLbl>
            <c:dLbl>
              <c:idx val="2"/>
              <c:layout>
                <c:manualLayout>
                  <c:x val="6.1068935928659439E-2"/>
                  <c:y val="-1.8274519029816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A1-4F59-AF9F-36D0E5AF213C}"/>
                </c:ext>
              </c:extLst>
            </c:dLbl>
            <c:dLbl>
              <c:idx val="3"/>
              <c:layout>
                <c:manualLayout>
                  <c:x val="8.7012848594785516E-2"/>
                  <c:y val="3.09104620633445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A1-4F59-AF9F-36D0E5AF213C}"/>
                </c:ext>
              </c:extLst>
            </c:dLbl>
            <c:dLbl>
              <c:idx val="4"/>
              <c:layout>
                <c:manualLayout>
                  <c:x val="0.12881573209591909"/>
                  <c:y val="7.74513218049579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A1-4F59-AF9F-36D0E5AF213C}"/>
                </c:ext>
              </c:extLst>
            </c:dLbl>
            <c:dLbl>
              <c:idx val="5"/>
              <c:layout>
                <c:manualLayout>
                  <c:x val="5.773468045914687E-2"/>
                  <c:y val="0.117396756290307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A1-4F59-AF9F-36D0E5AF213C}"/>
                </c:ext>
              </c:extLst>
            </c:dLbl>
            <c:dLbl>
              <c:idx val="6"/>
              <c:layout>
                <c:manualLayout>
                  <c:x val="7.5160987557656884E-3"/>
                  <c:y val="4.66219920039389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A1-4F59-AF9F-36D0E5AF213C}"/>
                </c:ext>
              </c:extLst>
            </c:dLbl>
            <c:dLbl>
              <c:idx val="7"/>
              <c:layout>
                <c:manualLayout>
                  <c:x val="1.9446051047766163E-3"/>
                  <c:y val="4.225851760895551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A1-4F59-AF9F-36D0E5AF213C}"/>
                </c:ext>
              </c:extLst>
            </c:dLbl>
            <c:dLbl>
              <c:idx val="8"/>
              <c:layout>
                <c:manualLayout>
                  <c:x val="-3.9761390128655309E-2"/>
                  <c:y val="3.3024550297120758E-2"/>
                </c:manualLayout>
              </c:layout>
              <c:numFmt formatCode="0.0%" sourceLinked="0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  <a:prstDash val="sysDash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9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3A1-4F59-AF9F-36D0E5AF213C}"/>
                </c:ext>
              </c:extLst>
            </c:dLbl>
            <c:dLbl>
              <c:idx val="9"/>
              <c:layout>
                <c:manualLayout>
                  <c:x val="-4.8724514424443831E-2"/>
                  <c:y val="0.100767897102904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3A1-4F59-AF9F-36D0E5AF213C}"/>
                </c:ext>
              </c:extLst>
            </c:dLbl>
            <c:dLbl>
              <c:idx val="10"/>
              <c:layout>
                <c:manualLayout>
                  <c:x val="-4.8847531524115952E-2"/>
                  <c:y val="4.82339435998268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3A1-4F59-AF9F-36D0E5AF213C}"/>
                </c:ext>
              </c:extLst>
            </c:dLbl>
            <c:dLbl>
              <c:idx val="11"/>
              <c:layout>
                <c:manualLayout>
                  <c:x val="-7.3565603395429419E-2"/>
                  <c:y val="-5.67828198598759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3A1-4F59-AF9F-36D0E5AF213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Salida!$C$224:$C$235</c:f>
              <c:strCache>
                <c:ptCount val="12"/>
                <c:pt idx="0">
                  <c:v>Información y comunicaciones</c:v>
                </c:pt>
                <c:pt idx="1">
                  <c:v>Actividades artísticas, de entretenimiento y recreación</c:v>
                </c:pt>
                <c:pt idx="2">
                  <c:v>Construcción</c:v>
                </c:pt>
                <c:pt idx="3">
                  <c:v>Actividades financieras y de seguros</c:v>
                </c:pt>
                <c:pt idx="4">
                  <c:v>Suministro de electricidad, gas, vapor y aire acondicionado</c:v>
                </c:pt>
                <c:pt idx="5">
                  <c:v>Explotación de minas y canteras</c:v>
                </c:pt>
                <c:pt idx="6">
                  <c:v>Actividades profesionales, científicas y técnicas</c:v>
                </c:pt>
                <c:pt idx="7">
                  <c:v>Actividades inmobiliarias</c:v>
                </c:pt>
                <c:pt idx="8">
                  <c:v>Agricultura, ganadería, caza, silvicultura y pesca</c:v>
                </c:pt>
                <c:pt idx="9">
                  <c:v>Industrias manufactureras</c:v>
                </c:pt>
                <c:pt idx="10">
                  <c:v>Administración pública y defensa</c:v>
                </c:pt>
                <c:pt idx="11">
                  <c:v>Comercio al por mayor y al por menor</c:v>
                </c:pt>
              </c:strCache>
            </c:strRef>
          </c:cat>
          <c:val>
            <c:numRef>
              <c:f>Salida!$D$224:$D$235</c:f>
              <c:numCache>
                <c:formatCode>_-* #,##0_-;\-* #,##0_-;_-* "-"??_-;_-@_-</c:formatCode>
                <c:ptCount val="12"/>
                <c:pt idx="0">
                  <c:v>10427.699973181669</c:v>
                </c:pt>
                <c:pt idx="1">
                  <c:v>15230.499790619151</c:v>
                </c:pt>
                <c:pt idx="2">
                  <c:v>16515.569192890747</c:v>
                </c:pt>
                <c:pt idx="3">
                  <c:v>16595.144018740721</c:v>
                </c:pt>
                <c:pt idx="4">
                  <c:v>18018.498314117529</c:v>
                </c:pt>
                <c:pt idx="5">
                  <c:v>20472.02020988354</c:v>
                </c:pt>
                <c:pt idx="6">
                  <c:v>28681.757667993013</c:v>
                </c:pt>
                <c:pt idx="7">
                  <c:v>29639.879769161962</c:v>
                </c:pt>
                <c:pt idx="8">
                  <c:v>34686.244264847148</c:v>
                </c:pt>
                <c:pt idx="9">
                  <c:v>43505.806899321382</c:v>
                </c:pt>
                <c:pt idx="10">
                  <c:v>61705.855233646507</c:v>
                </c:pt>
                <c:pt idx="11">
                  <c:v>80930.548364443588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93A1-4F59-AF9F-36D0E5AF213C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 rtl="0">
        <a:defRPr lang="en-US" sz="900" b="0" i="0" u="none" strike="noStrike" kern="1200" baseline="0">
          <a:solidFill>
            <a:srgbClr val="002060"/>
          </a:solidFill>
          <a:latin typeface="+mn-lt"/>
          <a:ea typeface="+mn-ea"/>
          <a:cs typeface="+mn-cs"/>
        </a:defRPr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121391076115492E-3"/>
          <c:y val="8.1457372886411007E-3"/>
          <c:w val="0.97794192913385825"/>
          <c:h val="0.80543318539163578"/>
        </c:manualLayout>
      </c:layout>
      <c:lineChart>
        <c:grouping val="standard"/>
        <c:varyColors val="0"/>
        <c:ser>
          <c:idx val="0"/>
          <c:order val="0"/>
          <c:tx>
            <c:strRef>
              <c:f>Salida!$G$56</c:f>
              <c:strCache>
                <c:ptCount val="1"/>
                <c:pt idx="0">
                  <c:v>Producto Interno Bruto - PIB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7D-4202-BB1F-0496CAA685B9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37-4E20-BFAE-B3A515FFE617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37-4E20-BFAE-B3A515FFE617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7D-4202-BB1F-0496CAA685B9}"/>
                </c:ext>
              </c:extLst>
            </c:dLbl>
            <c:dLbl>
              <c:idx val="15"/>
              <c:layout>
                <c:manualLayout>
                  <c:x val="5.6417322834645669E-3"/>
                  <c:y val="2.9867703391684135E-2"/>
                </c:manualLayout>
              </c:layout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70C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C237-4E20-BFAE-B3A515FFE6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Salida!$C$57:$C$72</c:f>
              <c:numCache>
                <c:formatCode>General</c:formatCod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</c:numCache>
            </c:numRef>
          </c:cat>
          <c:val>
            <c:numRef>
              <c:f>Salida!$G$57:$G$72</c:f>
              <c:numCache>
                <c:formatCode>0.0</c:formatCode>
                <c:ptCount val="16"/>
                <c:pt idx="0">
                  <c:v>3.2834461861653779</c:v>
                </c:pt>
                <c:pt idx="1">
                  <c:v>1.1396486454806336</c:v>
                </c:pt>
                <c:pt idx="2">
                  <c:v>4.494658970709196</c:v>
                </c:pt>
                <c:pt idx="3">
                  <c:v>6.9478919817355518</c:v>
                </c:pt>
                <c:pt idx="4">
                  <c:v>3.9126357671611487</c:v>
                </c:pt>
                <c:pt idx="5">
                  <c:v>5.1339935199566895</c:v>
                </c:pt>
                <c:pt idx="6">
                  <c:v>4.4990300011097446</c:v>
                </c:pt>
                <c:pt idx="7">
                  <c:v>2.9559013752752179</c:v>
                </c:pt>
                <c:pt idx="8">
                  <c:v>2.087382501627971</c:v>
                </c:pt>
                <c:pt idx="9">
                  <c:v>1.3593608678874318</c:v>
                </c:pt>
                <c:pt idx="10">
                  <c:v>2.5643242827770365</c:v>
                </c:pt>
                <c:pt idx="11">
                  <c:v>3.1868553924553282</c:v>
                </c:pt>
                <c:pt idx="12">
                  <c:v>-7.1859141376086058</c:v>
                </c:pt>
                <c:pt idx="13">
                  <c:v>10.801198190487867</c:v>
                </c:pt>
                <c:pt idx="14">
                  <c:v>7.2888838865514032</c:v>
                </c:pt>
                <c:pt idx="15">
                  <c:v>0.61218132207987708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C237-4E20-BFAE-B3A515FFE617}"/>
            </c:ext>
          </c:extLst>
        </c:ser>
        <c:ser>
          <c:idx val="1"/>
          <c:order val="1"/>
          <c:tx>
            <c:strRef>
              <c:f>Salida!$H$56</c:f>
              <c:strCache>
                <c:ptCount val="1"/>
                <c:pt idx="0">
                  <c:v>Agricultura, ganadería, caza, silvicultura y pesca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9291666666666667E-2"/>
                      <c:h val="5.33545792405992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C237-4E20-BFAE-B3A515FFE617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237-4E20-BFAE-B3A515FFE617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37-4E20-BFAE-B3A515FFE617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37-4E20-BFAE-B3A515FFE617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37-4E20-BFAE-B3A515FFE617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37-4E20-BFAE-B3A515FFE617}"/>
                </c:ext>
              </c:extLst>
            </c:dLbl>
            <c:dLbl>
              <c:idx val="15"/>
              <c:layout>
                <c:manualLayout>
                  <c:x val="6.2500000000000003E-3"/>
                  <c:y val="-4.6159177968966236E-2"/>
                </c:manualLayout>
              </c:layout>
              <c:spPr>
                <a:solidFill>
                  <a:srgbClr val="ED7D31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C-C237-4E20-BFAE-B3A515FFE6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Salida!$C$57:$C$72</c:f>
              <c:numCache>
                <c:formatCode>General</c:formatCod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</c:numCache>
            </c:numRef>
          </c:cat>
          <c:val>
            <c:numRef>
              <c:f>Salida!$H$57:$H$72</c:f>
              <c:numCache>
                <c:formatCode>0.0</c:formatCode>
                <c:ptCount val="16"/>
                <c:pt idx="0">
                  <c:v>-0.8051889957503704</c:v>
                </c:pt>
                <c:pt idx="1">
                  <c:v>-0.23299511461856071</c:v>
                </c:pt>
                <c:pt idx="2">
                  <c:v>0.30385214203204214</c:v>
                </c:pt>
                <c:pt idx="3">
                  <c:v>1.9102220664446889</c:v>
                </c:pt>
                <c:pt idx="4">
                  <c:v>2.5033164644032695</c:v>
                </c:pt>
                <c:pt idx="5">
                  <c:v>7.453565008987411</c:v>
                </c:pt>
                <c:pt idx="6">
                  <c:v>2.9106724657075773</c:v>
                </c:pt>
                <c:pt idx="7">
                  <c:v>4.2999566536627611</c:v>
                </c:pt>
                <c:pt idx="8">
                  <c:v>2.7366802427063419</c:v>
                </c:pt>
                <c:pt idx="9">
                  <c:v>5.5763435205598739</c:v>
                </c:pt>
                <c:pt idx="10">
                  <c:v>1.5939308019464278</c:v>
                </c:pt>
                <c:pt idx="11">
                  <c:v>2.7173298133132135</c:v>
                </c:pt>
                <c:pt idx="12">
                  <c:v>1.9606763231811613</c:v>
                </c:pt>
                <c:pt idx="13">
                  <c:v>4.3590990115054353</c:v>
                </c:pt>
                <c:pt idx="14">
                  <c:v>-0.82988267770875268</c:v>
                </c:pt>
                <c:pt idx="15">
                  <c:v>1.7639379702156077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D-C237-4E20-BFAE-B3A515FFE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66816"/>
        <c:axId val="805467360"/>
      </c:lineChart>
      <c:catAx>
        <c:axId val="80546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rgbClr val="76717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05467360"/>
        <c:crosses val="autoZero"/>
        <c:auto val="1"/>
        <c:lblAlgn val="ctr"/>
        <c:lblOffset val="100"/>
        <c:noMultiLvlLbl val="0"/>
      </c:catAx>
      <c:valAx>
        <c:axId val="80546736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80546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86677329396326"/>
          <c:y val="0.94854737558669067"/>
          <c:w val="0.44266453412073492"/>
          <c:h val="4.3306887124668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6742669927757E-2"/>
          <c:y val="3.4834447852806628E-2"/>
          <c:w val="0.47967249517339383"/>
          <c:h val="0.9303311042943867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E50-440C-A8ED-7370222B95A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50-440C-A8ED-7370222B95A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50-440C-A8ED-7370222B95AC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E50-440C-A8ED-7370222B95AC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E50-440C-A8ED-7370222B95AC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E50-440C-A8ED-7370222B95AC}"/>
              </c:ext>
            </c:extLst>
          </c:dPt>
          <c:dLbls>
            <c:dLbl>
              <c:idx val="4"/>
              <c:layout>
                <c:manualLayout>
                  <c:x val="-2.2600039653875421E-2"/>
                  <c:y val="-3.17251464910106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385267354465162E-2"/>
                      <c:h val="4.96518090540637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E50-440C-A8ED-7370222B95AC}"/>
                </c:ext>
              </c:extLst>
            </c:dLbl>
            <c:dLbl>
              <c:idx val="5"/>
              <c:layout>
                <c:manualLayout>
                  <c:x val="-2.636671292952124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50-440C-A8ED-7370222B95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Salida!$C$158:$C$163</c:f>
              <c:strCache>
                <c:ptCount val="6"/>
                <c:pt idx="0">
                  <c:v>Agricultura, ganadería, caza, silvicultura y pesca</c:v>
                </c:pt>
                <c:pt idx="1">
                  <c:v>Silvicultura y extracción de madera</c:v>
                </c:pt>
                <c:pt idx="2">
                  <c:v>Ganadería</c:v>
                </c:pt>
                <c:pt idx="3">
                  <c:v>Pesca y acuicultura</c:v>
                </c:pt>
                <c:pt idx="4">
                  <c:v>Cultivos agrícolas sin café</c:v>
                </c:pt>
                <c:pt idx="5">
                  <c:v>Café</c:v>
                </c:pt>
              </c:strCache>
            </c:strRef>
          </c:cat>
          <c:val>
            <c:numRef>
              <c:f>Salida!$D$158:$D$163</c:f>
              <c:numCache>
                <c:formatCode>_-* #,##0.0_-;\-* #,##0.0_-;_-* "-"??_-;_-@_-</c:formatCode>
                <c:ptCount val="6"/>
                <c:pt idx="0">
                  <c:v>1.7639379702156077</c:v>
                </c:pt>
                <c:pt idx="1">
                  <c:v>-11.964044378092325</c:v>
                </c:pt>
                <c:pt idx="2">
                  <c:v>0.18380996740448552</c:v>
                </c:pt>
                <c:pt idx="3">
                  <c:v>1.0113183330117295</c:v>
                </c:pt>
                <c:pt idx="4">
                  <c:v>2.3816739700959602</c:v>
                </c:pt>
                <c:pt idx="5">
                  <c:v>4.6746760858784882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E50-440C-A8ED-7370222B95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11"/>
        <c:axId val="522658512"/>
        <c:axId val="328276192"/>
      </c:barChart>
      <c:catAx>
        <c:axId val="52265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28276192"/>
        <c:crosses val="autoZero"/>
        <c:auto val="1"/>
        <c:lblAlgn val="ctr"/>
        <c:lblOffset val="100"/>
        <c:noMultiLvlLbl val="0"/>
      </c:catAx>
      <c:valAx>
        <c:axId val="32827619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52265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1832378374182"/>
          <c:y val="0.14170125666061392"/>
          <c:w val="0.76854208835577165"/>
          <c:h val="0.8582987433393859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C8-4761-AF66-ABCB791B376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C8-4761-AF66-ABCB791B3761}"/>
              </c:ext>
            </c:extLst>
          </c:dPt>
          <c:dPt>
            <c:idx val="2"/>
            <c:bubble3D val="0"/>
            <c:spPr>
              <a:solidFill>
                <a:srgbClr val="76717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C8-4761-AF66-ABCB791B3761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C8-4761-AF66-ABCB791B3761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AC8-4761-AF66-ABCB791B3761}"/>
              </c:ext>
            </c:extLst>
          </c:dPt>
          <c:dLbls>
            <c:dLbl>
              <c:idx val="0"/>
              <c:layout>
                <c:manualLayout>
                  <c:x val="-0.10808363460582665"/>
                  <c:y val="-8.771115136039646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0653491405345"/>
                      <c:h val="0.173148128911871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AC8-4761-AF66-ABCB791B3761}"/>
                </c:ext>
              </c:extLst>
            </c:dLbl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59235959340129"/>
                      <c:h val="9.2195756953074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AC8-4761-AF66-ABCB791B3761}"/>
                </c:ext>
              </c:extLst>
            </c:dLbl>
            <c:dLbl>
              <c:idx val="3"/>
              <c:layout>
                <c:manualLayout>
                  <c:x val="-0.13390662643864298"/>
                  <c:y val="-1.988326238295075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062690939649211"/>
                      <c:h val="0.174557299831154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AC8-4761-AF66-ABCB791B3761}"/>
                </c:ext>
              </c:extLst>
            </c:dLbl>
            <c:dLbl>
              <c:idx val="4"/>
              <c:layout>
                <c:manualLayout>
                  <c:x val="0.36439625381392982"/>
                  <c:y val="8.994707995421905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910108458097592"/>
                      <c:h val="0.215872991890125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AC8-4761-AF66-ABCB791B376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Salida!$C$190:$C$194</c:f>
              <c:strCache>
                <c:ptCount val="5"/>
                <c:pt idx="0">
                  <c:v>Cultivos agrícolas sin café</c:v>
                </c:pt>
                <c:pt idx="1">
                  <c:v>Ganadería</c:v>
                </c:pt>
                <c:pt idx="2">
                  <c:v>Café</c:v>
                </c:pt>
                <c:pt idx="3">
                  <c:v>Pesca y acuicultura</c:v>
                </c:pt>
                <c:pt idx="4">
                  <c:v>Silvicultura y extracción de madera</c:v>
                </c:pt>
              </c:strCache>
            </c:strRef>
          </c:cat>
          <c:val>
            <c:numRef>
              <c:f>Salida!$D$190:$D$194</c:f>
              <c:numCache>
                <c:formatCode>_-* #,##0_-;\-* #,##0_-;_-* "-"??_-;_-@_-</c:formatCode>
                <c:ptCount val="5"/>
                <c:pt idx="0">
                  <c:v>87039.386167093879</c:v>
                </c:pt>
                <c:pt idx="1">
                  <c:v>29969.178088739704</c:v>
                </c:pt>
                <c:pt idx="2">
                  <c:v>12256.627640954348</c:v>
                </c:pt>
                <c:pt idx="3">
                  <c:v>4675.8882303518876</c:v>
                </c:pt>
                <c:pt idx="4">
                  <c:v>3429.8888184229559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AC8-4761-AF66-ABCB791B376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accent5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419284464665939"/>
          <c:y val="0.20137329721049149"/>
          <c:w val="0.69861682741743802"/>
          <c:h val="0.6122872835291278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85C-4C7F-A7CB-25DCB56131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85C-4C7F-A7CB-25DCB561316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85C-4C7F-A7CB-25DCB561316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85C-4C7F-A7CB-25DCB561316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85C-4C7F-A7CB-25DCB561316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85C-4C7F-A7CB-25DCB561316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85C-4C7F-A7CB-25DCB561316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B85C-4C7F-A7CB-25DCB561316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B85C-4C7F-A7CB-25DCB561316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B85C-4C7F-A7CB-25DCB561316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B85C-4C7F-A7CB-25DCB561316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B85C-4C7F-A7CB-25DCB5613162}"/>
              </c:ext>
            </c:extLst>
          </c:dPt>
          <c:dLbls>
            <c:dLbl>
              <c:idx val="0"/>
              <c:layout>
                <c:manualLayout>
                  <c:x val="-0.13541387725393156"/>
                  <c:y val="-8.262774611785611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5C-4C7F-A7CB-25DCB5613162}"/>
                </c:ext>
              </c:extLst>
            </c:dLbl>
            <c:dLbl>
              <c:idx val="1"/>
              <c:layout>
                <c:manualLayout>
                  <c:x val="7.339790648515641E-3"/>
                  <c:y val="-7.2532474989643436E-2"/>
                </c:manualLayout>
              </c:layout>
              <c:numFmt formatCode="0.0%" sourceLinked="0"/>
              <c:spPr>
                <a:noFill/>
                <a:ln>
                  <a:noFill/>
                  <a:prstDash val="sysDash"/>
                </a:ln>
                <a:effectLst/>
              </c:spPr>
              <c:txPr>
                <a:bodyPr rot="0" spcFirstLastPara="1" vertOverflow="overflow" horzOverflow="overflow" vert="horz" wrap="square" anchor="ctr" anchorCtr="1">
                  <a:spAutoFit/>
                </a:bodyPr>
                <a:lstStyle/>
                <a:p>
                  <a:pPr>
                    <a:defRPr lang="en-US" sz="900" b="0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951883190047936"/>
                      <c:h val="0.117578548350876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85C-4C7F-A7CB-25DCB5613162}"/>
                </c:ext>
              </c:extLst>
            </c:dLbl>
            <c:dLbl>
              <c:idx val="2"/>
              <c:layout>
                <c:manualLayout>
                  <c:x val="7.9554863116905017E-2"/>
                  <c:y val="-6.21282503467299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430542232803662"/>
                      <c:h val="8.13379988646132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85C-4C7F-A7CB-25DCB5613162}"/>
                </c:ext>
              </c:extLst>
            </c:dLbl>
            <c:dLbl>
              <c:idx val="3"/>
              <c:layout>
                <c:manualLayout>
                  <c:x val="4.9397368752810235E-2"/>
                  <c:y val="-2.2657753431383262E-2"/>
                </c:manualLayout>
              </c:layout>
              <c:numFmt formatCode="0.0%" sourceLinked="0"/>
              <c:spPr>
                <a:noFill/>
                <a:ln>
                  <a:noFill/>
                  <a:prstDash val="dashDot"/>
                </a:ln>
                <a:effectLst/>
              </c:spPr>
              <c:txPr>
                <a:bodyPr rot="0" spcFirstLastPara="1" vertOverflow="overflow" horzOverflow="overflow" vert="horz" wrap="square" anchor="ctr" anchorCtr="1">
                  <a:noAutofit/>
                </a:bodyPr>
                <a:lstStyle/>
                <a:p>
                  <a:pPr>
                    <a:defRPr lang="en-US" sz="900" b="0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86678143669997"/>
                      <c:h val="0.106167493254863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85C-4C7F-A7CB-25DCB5613162}"/>
                </c:ext>
              </c:extLst>
            </c:dLbl>
            <c:dLbl>
              <c:idx val="4"/>
              <c:layout>
                <c:manualLayout>
                  <c:x val="4.133974872428807E-2"/>
                  <c:y val="2.645981116872767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85C-4C7F-A7CB-25DCB5613162}"/>
                </c:ext>
              </c:extLst>
            </c:dLbl>
            <c:dLbl>
              <c:idx val="5"/>
              <c:layout>
                <c:manualLayout>
                  <c:x val="3.2890343836730132E-2"/>
                  <c:y val="5.94655313419275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5C-4C7F-A7CB-25DCB5613162}"/>
                </c:ext>
              </c:extLst>
            </c:dLbl>
            <c:dLbl>
              <c:idx val="6"/>
              <c:layout>
                <c:manualLayout>
                  <c:x val="1.3106438626424525E-2"/>
                  <c:y val="4.038747745615719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56262431493006"/>
                      <c:h val="0.100484282890763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B85C-4C7F-A7CB-25DCB5613162}"/>
                </c:ext>
              </c:extLst>
            </c:dLbl>
            <c:dLbl>
              <c:idx val="7"/>
              <c:layout>
                <c:manualLayout>
                  <c:x val="2.8597834367611808E-2"/>
                  <c:y val="3.730619501778167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85C-4C7F-A7CB-25DCB5613162}"/>
                </c:ext>
              </c:extLst>
            </c:dLbl>
            <c:dLbl>
              <c:idx val="8"/>
              <c:layout>
                <c:manualLayout>
                  <c:x val="-7.8229722919237202E-2"/>
                  <c:y val="4.2002334935366183E-2"/>
                </c:manualLayout>
              </c:layout>
              <c:numFmt formatCode="0.0%" sourceLinked="0"/>
              <c:spPr>
                <a:solidFill>
                  <a:schemeClr val="accent5">
                    <a:lumMod val="20000"/>
                    <a:lumOff val="80000"/>
                    <a:alpha val="20000"/>
                  </a:schemeClr>
                </a:solidFill>
                <a:ln>
                  <a:solidFill>
                    <a:srgbClr val="395F9B"/>
                  </a:solidFill>
                  <a:prstDash val="dash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overflow" horzOverflow="overflow" vert="horz" wrap="square" anchor="ctr" anchorCtr="1">
                  <a:spAutoFit/>
                </a:bodyPr>
                <a:lstStyle/>
                <a:p>
                  <a:pPr>
                    <a:defRPr lang="en-US" sz="105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85C-4C7F-A7CB-25DCB5613162}"/>
                </c:ext>
              </c:extLst>
            </c:dLbl>
            <c:dLbl>
              <c:idx val="9"/>
              <c:layout>
                <c:manualLayout>
                  <c:x val="-8.2055062650640609E-2"/>
                  <c:y val="2.685408141773630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85C-4C7F-A7CB-25DCB5613162}"/>
                </c:ext>
              </c:extLst>
            </c:dLbl>
            <c:dLbl>
              <c:idx val="10"/>
              <c:layout>
                <c:manualLayout>
                  <c:x val="-7.4041630364320571E-2"/>
                  <c:y val="-3.13168207869691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85C-4C7F-A7CB-25DCB5613162}"/>
                </c:ext>
              </c:extLst>
            </c:dLbl>
            <c:dLbl>
              <c:idx val="11"/>
              <c:layout>
                <c:manualLayout>
                  <c:x val="-4.8313834138898532E-2"/>
                  <c:y val="-5.581248730128990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85C-4C7F-A7CB-25DCB561316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Salida!$C$239:$C$250</c:f>
              <c:strCache>
                <c:ptCount val="12"/>
                <c:pt idx="0">
                  <c:v>Información y comunicaciones</c:v>
                </c:pt>
                <c:pt idx="1">
                  <c:v>Actividades artísticas, de entretenimiento y recreación</c:v>
                </c:pt>
                <c:pt idx="2">
                  <c:v>Construcción</c:v>
                </c:pt>
                <c:pt idx="3">
                  <c:v>Actividades financieras y de seguros</c:v>
                </c:pt>
                <c:pt idx="4">
                  <c:v>Suministro de electricidad, gas, vapor y aire acondicionado</c:v>
                </c:pt>
                <c:pt idx="5">
                  <c:v>Explotación de minas y canteras</c:v>
                </c:pt>
                <c:pt idx="6">
                  <c:v>Actividades profesionales, científicas y técnicas</c:v>
                </c:pt>
                <c:pt idx="7">
                  <c:v>Actividades inmobiliarias</c:v>
                </c:pt>
                <c:pt idx="8">
                  <c:v>Agricultura, ganadería, caza, silvicultura y pesca</c:v>
                </c:pt>
                <c:pt idx="9">
                  <c:v>Industrias manufactureras</c:v>
                </c:pt>
                <c:pt idx="10">
                  <c:v>Administración pública y defensa</c:v>
                </c:pt>
                <c:pt idx="11">
                  <c:v>Comercio al por mayor y al por menor</c:v>
                </c:pt>
              </c:strCache>
            </c:strRef>
          </c:cat>
          <c:val>
            <c:numRef>
              <c:f>Salida!$D$239:$D$250</c:f>
              <c:numCache>
                <c:formatCode>_-* #,##0_-;\-* #,##0_-;_-* "-"??_-;_-@_-</c:formatCode>
                <c:ptCount val="12"/>
                <c:pt idx="0">
                  <c:v>38188.292234837922</c:v>
                </c:pt>
                <c:pt idx="1">
                  <c:v>55707.104718976814</c:v>
                </c:pt>
                <c:pt idx="2">
                  <c:v>61794.941183693554</c:v>
                </c:pt>
                <c:pt idx="3">
                  <c:v>62270.647673997271</c:v>
                </c:pt>
                <c:pt idx="4">
                  <c:v>66054.783859169227</c:v>
                </c:pt>
                <c:pt idx="5">
                  <c:v>86923.795119007409</c:v>
                </c:pt>
                <c:pt idx="6">
                  <c:v>102238.66138477391</c:v>
                </c:pt>
                <c:pt idx="7">
                  <c:v>113642.54440491149</c:v>
                </c:pt>
                <c:pt idx="8">
                  <c:v>137370.96894556278</c:v>
                </c:pt>
                <c:pt idx="9">
                  <c:v>171288.88347040478</c:v>
                </c:pt>
                <c:pt idx="10">
                  <c:v>226778.64462528384</c:v>
                </c:pt>
                <c:pt idx="11">
                  <c:v>295316.08936863998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B85C-4C7F-A7CB-25DCB561316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 rtl="0">
        <a:defRPr lang="en-US" sz="900" b="0" i="0" u="none" strike="noStrike" kern="1200" baseline="0">
          <a:solidFill>
            <a:srgbClr val="002060"/>
          </a:solidFill>
          <a:latin typeface="+mn-lt"/>
          <a:ea typeface="+mn-ea"/>
          <a:cs typeface="+mn-cs"/>
        </a:defRPr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76717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AB5-4678-B314-4CB4475A31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Salida!$C$21:$C$33</c:f>
              <c:strCache>
                <c:ptCount val="13"/>
                <c:pt idx="0">
                  <c:v>Producto Interno Bruto - PIB</c:v>
                </c:pt>
                <c:pt idx="1">
                  <c:v>Industrias manufactureras</c:v>
                </c:pt>
                <c:pt idx="2">
                  <c:v>Actividades artísticas, de entretenimiento y recreación</c:v>
                </c:pt>
                <c:pt idx="3">
                  <c:v>Comercio al por mayor y al por menor</c:v>
                </c:pt>
                <c:pt idx="4">
                  <c:v>Construcción</c:v>
                </c:pt>
                <c:pt idx="5">
                  <c:v>Explotación de minas y canteras</c:v>
                </c:pt>
                <c:pt idx="6">
                  <c:v>Actividades profesionales, científicas y técnicas</c:v>
                </c:pt>
                <c:pt idx="7">
                  <c:v>Actividades inmobiliarias</c:v>
                </c:pt>
                <c:pt idx="8">
                  <c:v>Suministro de electricidad, gas, vapor y aire acondicionado</c:v>
                </c:pt>
                <c:pt idx="9">
                  <c:v>Información y comunicaciones</c:v>
                </c:pt>
                <c:pt idx="10">
                  <c:v>Administración pública y defensa</c:v>
                </c:pt>
                <c:pt idx="11">
                  <c:v>Actividades financieras y de seguros</c:v>
                </c:pt>
                <c:pt idx="12">
                  <c:v>Agricultura, ganadería, caza, silvicultura y pesca</c:v>
                </c:pt>
              </c:strCache>
            </c:strRef>
          </c:cat>
          <c:val>
            <c:numRef>
              <c:f>Salida!$D$21:$D$33</c:f>
              <c:numCache>
                <c:formatCode>0.0</c:formatCode>
                <c:ptCount val="13"/>
                <c:pt idx="0">
                  <c:v>0.26016692405070785</c:v>
                </c:pt>
                <c:pt idx="1">
                  <c:v>-4.7765327235402566</c:v>
                </c:pt>
                <c:pt idx="2">
                  <c:v>-3.0159777008262409</c:v>
                </c:pt>
                <c:pt idx="3">
                  <c:v>-2.2796269404599627</c:v>
                </c:pt>
                <c:pt idx="4">
                  <c:v>-1.574675258345863</c:v>
                </c:pt>
                <c:pt idx="5">
                  <c:v>0.31718863641518169</c:v>
                </c:pt>
                <c:pt idx="6">
                  <c:v>0.35219533011061799</c:v>
                </c:pt>
                <c:pt idx="7">
                  <c:v>1.9433385163013526</c:v>
                </c:pt>
                <c:pt idx="8">
                  <c:v>2.9781726304225202</c:v>
                </c:pt>
                <c:pt idx="9">
                  <c:v>3.1246615967220066</c:v>
                </c:pt>
                <c:pt idx="10">
                  <c:v>3.8378935534191214</c:v>
                </c:pt>
                <c:pt idx="11">
                  <c:v>5.4810988534290459</c:v>
                </c:pt>
                <c:pt idx="12">
                  <c:v>6.0363938860706412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B5-4678-B314-4CB4475A3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overlap val="65"/>
        <c:axId val="797303807"/>
        <c:axId val="797288831"/>
      </c:barChart>
      <c:catAx>
        <c:axId val="79730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Nunito Sans (Cuerpo)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797288831"/>
        <c:crosses val="autoZero"/>
        <c:auto val="1"/>
        <c:lblAlgn val="ctr"/>
        <c:lblOffset val="100"/>
        <c:noMultiLvlLbl val="0"/>
      </c:catAx>
      <c:valAx>
        <c:axId val="797288831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79730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121391076115492E-3"/>
          <c:y val="2.2577552002257754E-2"/>
          <c:w val="0.97794192913385825"/>
          <c:h val="0.77013185423701314"/>
        </c:manualLayout>
      </c:layout>
      <c:lineChart>
        <c:grouping val="standard"/>
        <c:varyColors val="0"/>
        <c:ser>
          <c:idx val="0"/>
          <c:order val="0"/>
          <c:tx>
            <c:strRef>
              <c:f>Salida!$E$56</c:f>
              <c:strCache>
                <c:ptCount val="1"/>
                <c:pt idx="0">
                  <c:v>Producto Interno Bruto - PIB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50-40ED-91FB-39FB015ADB07}"/>
                </c:ext>
              </c:extLst>
            </c:dLbl>
            <c:dLbl>
              <c:idx val="5"/>
              <c:layout>
                <c:manualLayout>
                  <c:x val="-1.7351623750150331E-2"/>
                  <c:y val="3.4769543596429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3B-4865-BC9D-D6509515E8B3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28-4890-BA5A-AD007CF1FC8D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CE-4902-8AE6-A233256361DC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50-40ED-91FB-39FB015ADB0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70C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8244578384962503E-2"/>
                      <c:h val="6.79717388614644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A3B-4865-BC9D-D6509515E8B3}"/>
                </c:ext>
              </c:extLst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28-4890-BA5A-AD007CF1FC8D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3B-4865-BC9D-D6509515E8B3}"/>
                </c:ext>
              </c:extLst>
            </c:dLbl>
            <c:dLbl>
              <c:idx val="13"/>
              <c:layout>
                <c:manualLayout>
                  <c:x val="-2.0007874015748033E-2"/>
                  <c:y val="-3.88660557838866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28-4890-BA5A-AD007CF1FC8D}"/>
                </c:ext>
              </c:extLst>
            </c:dLbl>
            <c:dLbl>
              <c:idx val="15"/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9027395013123363E-2"/>
                      <c:h val="6.45516541298567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2008-IV</c:v>
                </c:pt>
                <c:pt idx="1">
                  <c:v>2009-IV</c:v>
                </c:pt>
                <c:pt idx="2">
                  <c:v>2010-IV</c:v>
                </c:pt>
                <c:pt idx="3">
                  <c:v>2011-IV</c:v>
                </c:pt>
                <c:pt idx="4">
                  <c:v>2012-IV</c:v>
                </c:pt>
                <c:pt idx="5">
                  <c:v>2013-IV</c:v>
                </c:pt>
                <c:pt idx="6">
                  <c:v>2014-IV</c:v>
                </c:pt>
                <c:pt idx="7">
                  <c:v>2015-IV</c:v>
                </c:pt>
                <c:pt idx="8">
                  <c:v>2016-IV</c:v>
                </c:pt>
                <c:pt idx="9">
                  <c:v>2017-IV</c:v>
                </c:pt>
                <c:pt idx="10">
                  <c:v>2018-IV</c:v>
                </c:pt>
                <c:pt idx="11">
                  <c:v>2019-IV</c:v>
                </c:pt>
                <c:pt idx="12">
                  <c:v>2020-IV</c:v>
                </c:pt>
                <c:pt idx="13">
                  <c:v>2021-IV</c:v>
                </c:pt>
                <c:pt idx="14">
                  <c:v>2022-IV</c:v>
                </c:pt>
                <c:pt idx="15">
                  <c:v>2023-IV</c:v>
                </c:pt>
              </c:strCache>
            </c:strRef>
          </c:cat>
          <c:val>
            <c:numRef>
              <c:f>Salida!$E$57:$E$72</c:f>
              <c:numCache>
                <c:formatCode>0.0</c:formatCode>
                <c:ptCount val="16"/>
                <c:pt idx="0">
                  <c:v>0.28135477076600068</c:v>
                </c:pt>
                <c:pt idx="1">
                  <c:v>3.0324253307539237</c:v>
                </c:pt>
                <c:pt idx="2">
                  <c:v>5.3426305108630743</c:v>
                </c:pt>
                <c:pt idx="3">
                  <c:v>6.3301977362983735</c:v>
                </c:pt>
                <c:pt idx="4">
                  <c:v>2.6912731479572471</c:v>
                </c:pt>
                <c:pt idx="5">
                  <c:v>6.3507842335425408</c:v>
                </c:pt>
                <c:pt idx="6">
                  <c:v>3.7723331841421839</c:v>
                </c:pt>
                <c:pt idx="7">
                  <c:v>2.0566070119234752</c:v>
                </c:pt>
                <c:pt idx="8">
                  <c:v>2.3011839055851198</c:v>
                </c:pt>
                <c:pt idx="9">
                  <c:v>1.3903006973862801</c:v>
                </c:pt>
                <c:pt idx="10">
                  <c:v>2.8959825119783176</c:v>
                </c:pt>
                <c:pt idx="11">
                  <c:v>3.0691115881132731</c:v>
                </c:pt>
                <c:pt idx="12">
                  <c:v>-3.474107542897471</c:v>
                </c:pt>
                <c:pt idx="13">
                  <c:v>11.104419787473745</c:v>
                </c:pt>
                <c:pt idx="14">
                  <c:v>2.1912566668171394</c:v>
                </c:pt>
                <c:pt idx="15">
                  <c:v>0.26016692405070785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A3B-4865-BC9D-D6509515E8B3}"/>
            </c:ext>
          </c:extLst>
        </c:ser>
        <c:ser>
          <c:idx val="1"/>
          <c:order val="1"/>
          <c:tx>
            <c:strRef>
              <c:f>Salida!$F$56</c:f>
              <c:strCache>
                <c:ptCount val="1"/>
                <c:pt idx="0">
                  <c:v>Agricultura, ganadería, caza, silvicultura y pesca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3B-4865-BC9D-D6509515E8B3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28-4890-BA5A-AD007CF1FC8D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CE-4902-8AE6-A233256361DC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28-4890-BA5A-AD007CF1FC8D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A3B-4865-BC9D-D6509515E8B3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A3B-4865-BC9D-D6509515E8B3}"/>
                </c:ext>
              </c:extLst>
            </c:dLbl>
            <c:dLbl>
              <c:idx val="15"/>
              <c:spPr>
                <a:solidFill>
                  <a:srgbClr val="ED7D31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3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2008-IV</c:v>
                </c:pt>
                <c:pt idx="1">
                  <c:v>2009-IV</c:v>
                </c:pt>
                <c:pt idx="2">
                  <c:v>2010-IV</c:v>
                </c:pt>
                <c:pt idx="3">
                  <c:v>2011-IV</c:v>
                </c:pt>
                <c:pt idx="4">
                  <c:v>2012-IV</c:v>
                </c:pt>
                <c:pt idx="5">
                  <c:v>2013-IV</c:v>
                </c:pt>
                <c:pt idx="6">
                  <c:v>2014-IV</c:v>
                </c:pt>
                <c:pt idx="7">
                  <c:v>2015-IV</c:v>
                </c:pt>
                <c:pt idx="8">
                  <c:v>2016-IV</c:v>
                </c:pt>
                <c:pt idx="9">
                  <c:v>2017-IV</c:v>
                </c:pt>
                <c:pt idx="10">
                  <c:v>2018-IV</c:v>
                </c:pt>
                <c:pt idx="11">
                  <c:v>2019-IV</c:v>
                </c:pt>
                <c:pt idx="12">
                  <c:v>2020-IV</c:v>
                </c:pt>
                <c:pt idx="13">
                  <c:v>2021-IV</c:v>
                </c:pt>
                <c:pt idx="14">
                  <c:v>2022-IV</c:v>
                </c:pt>
                <c:pt idx="15">
                  <c:v>2023-IV</c:v>
                </c:pt>
              </c:strCache>
            </c:strRef>
          </c:cat>
          <c:val>
            <c:numRef>
              <c:f>Salida!$F$57:$F$72</c:f>
              <c:numCache>
                <c:formatCode>0.0</c:formatCode>
                <c:ptCount val="16"/>
                <c:pt idx="0">
                  <c:v>-4.2829335780559745</c:v>
                </c:pt>
                <c:pt idx="1">
                  <c:v>2.6524781746150978</c:v>
                </c:pt>
                <c:pt idx="2">
                  <c:v>2.1089772951397947</c:v>
                </c:pt>
                <c:pt idx="3">
                  <c:v>-0.91372754758430119</c:v>
                </c:pt>
                <c:pt idx="4">
                  <c:v>0.68853239769977392</c:v>
                </c:pt>
                <c:pt idx="5">
                  <c:v>7.8142391498893176</c:v>
                </c:pt>
                <c:pt idx="6">
                  <c:v>3.3466288251155447</c:v>
                </c:pt>
                <c:pt idx="7">
                  <c:v>4.1848259100397485</c:v>
                </c:pt>
                <c:pt idx="8">
                  <c:v>8.9154646905180073</c:v>
                </c:pt>
                <c:pt idx="9">
                  <c:v>-0.28919373702797202</c:v>
                </c:pt>
                <c:pt idx="10">
                  <c:v>0.74950642757028163</c:v>
                </c:pt>
                <c:pt idx="11">
                  <c:v>4.5918033569271302</c:v>
                </c:pt>
                <c:pt idx="12">
                  <c:v>2.6148208463911544</c:v>
                </c:pt>
                <c:pt idx="13">
                  <c:v>4.2037974930169639</c:v>
                </c:pt>
                <c:pt idx="14">
                  <c:v>-2.9362942749226164</c:v>
                </c:pt>
                <c:pt idx="15">
                  <c:v>6.0363938860706412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4-3A3B-4865-BC9D-D6509515E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66816"/>
        <c:axId val="805467360"/>
      </c:lineChart>
      <c:catAx>
        <c:axId val="80546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05467360"/>
        <c:crosses val="autoZero"/>
        <c:auto val="1"/>
        <c:lblAlgn val="ctr"/>
        <c:lblOffset val="100"/>
        <c:noMultiLvlLbl val="0"/>
      </c:catAx>
      <c:valAx>
        <c:axId val="80546736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80546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86677329396326"/>
          <c:y val="0.94854737558669067"/>
          <c:w val="0.44266453412073492"/>
          <c:h val="4.3306887124668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117050784783833E-2"/>
          <c:y val="3.3223934550989348E-2"/>
          <c:w val="0.94434656455631205"/>
          <c:h val="0.853633466514459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95F9B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DD-4378-8683-55C0AE58AFA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DD-4378-8683-55C0AE58AFA5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DD-4378-8683-55C0AE58AFA5}"/>
              </c:ext>
            </c:extLst>
          </c:dPt>
          <c:dPt>
            <c:idx val="1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DD-4378-8683-55C0AE58AFA5}"/>
              </c:ext>
            </c:extLst>
          </c:dPt>
          <c:dPt>
            <c:idx val="2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DD-4378-8683-55C0AE58AFA5}"/>
              </c:ext>
            </c:extLst>
          </c:dPt>
          <c:dPt>
            <c:idx val="2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1DD-4378-8683-55C0AE58AFA5}"/>
              </c:ext>
            </c:extLst>
          </c:dPt>
          <c:dPt>
            <c:idx val="3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1DD-4378-8683-55C0AE58AFA5}"/>
              </c:ext>
            </c:extLst>
          </c:dPt>
          <c:dLbls>
            <c:dLbl>
              <c:idx val="30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B1DD-4378-8683-55C0AE58AFA5}"/>
                </c:ext>
              </c:extLst>
            </c:dLbl>
            <c:dLbl>
              <c:idx val="31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0">
                  <a:noAutofit/>
                </a:bodyPr>
                <a:lstStyle/>
                <a:p>
                  <a:pPr algn="ctr" rtl="0">
                    <a:defRPr lang="en-US"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7CB4-40D0-A496-00A28CADD010}"/>
                </c:ext>
              </c:extLst>
            </c:dLbl>
            <c:dLbl>
              <c:idx val="32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87DD-4B4F-8EE0-5360265059DA}"/>
                </c:ext>
              </c:extLst>
            </c:dLbl>
            <c:dLbl>
              <c:idx val="33"/>
              <c:numFmt formatCode="#,##0.0;#\-##0.0;&quot;&quot;" sourceLinked="0"/>
              <c:spPr>
                <a:solidFill>
                  <a:srgbClr val="1F4E79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B1DD-4378-8683-55C0AE58AFA5}"/>
                </c:ext>
              </c:extLst>
            </c:dLbl>
            <c:dLbl>
              <c:idx val="34"/>
              <c:numFmt formatCode="#,##0.0;#\-##0.0;&quot;&quot;" sourceLinked="0"/>
              <c:spPr>
                <a:solidFill>
                  <a:srgbClr val="ED7D31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B1DD-4378-8683-55C0AE58AFA5}"/>
                </c:ext>
              </c:extLst>
            </c:dLbl>
            <c:numFmt formatCode="#,##0.0;#\-##0.0;&quot;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none" lIns="39600" tIns="18000" rIns="39600" bIns="18000" anchor="ctr" anchorCtr="1">
                <a:no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multiLvlStrRef>
              <c:f>Salida!$C$82:$D$116</c:f>
              <c:multiLvlStrCache>
                <c:ptCount val="35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Total</c:v>
                  </c:pt>
                  <c:pt idx="5">
                    <c:v>I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Total</c:v>
                  </c:pt>
                  <c:pt idx="10">
                    <c:v>I</c:v>
                  </c:pt>
                  <c:pt idx="11">
                    <c:v>II</c:v>
                  </c:pt>
                  <c:pt idx="12">
                    <c:v>III</c:v>
                  </c:pt>
                  <c:pt idx="13">
                    <c:v>IV</c:v>
                  </c:pt>
                  <c:pt idx="14">
                    <c:v>Total</c:v>
                  </c:pt>
                  <c:pt idx="15">
                    <c:v>I</c:v>
                  </c:pt>
                  <c:pt idx="16">
                    <c:v>II</c:v>
                  </c:pt>
                  <c:pt idx="17">
                    <c:v>III</c:v>
                  </c:pt>
                  <c:pt idx="18">
                    <c:v>IV</c:v>
                  </c:pt>
                  <c:pt idx="19">
                    <c:v>Total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Total</c:v>
                  </c:pt>
                  <c:pt idx="25">
                    <c:v>I</c:v>
                  </c:pt>
                  <c:pt idx="26">
                    <c:v>II</c:v>
                  </c:pt>
                  <c:pt idx="27">
                    <c:v>III</c:v>
                  </c:pt>
                  <c:pt idx="28">
                    <c:v>IV</c:v>
                  </c:pt>
                  <c:pt idx="29">
                    <c:v>Total</c:v>
                  </c:pt>
                  <c:pt idx="30">
                    <c:v>I</c:v>
                  </c:pt>
                  <c:pt idx="31">
                    <c:v>II</c:v>
                  </c:pt>
                  <c:pt idx="32">
                    <c:v>III</c:v>
                  </c:pt>
                  <c:pt idx="33">
                    <c:v>IV</c:v>
                  </c:pt>
                  <c:pt idx="34">
                    <c:v>Total</c:v>
                  </c:pt>
                </c:lvl>
                <c:lvl>
                  <c:pt idx="0">
                    <c:v>2017</c:v>
                  </c:pt>
                  <c:pt idx="5">
                    <c:v>2018</c:v>
                  </c:pt>
                  <c:pt idx="10">
                    <c:v>2019</c:v>
                  </c:pt>
                  <c:pt idx="15">
                    <c:v>2020</c:v>
                  </c:pt>
                  <c:pt idx="20">
                    <c:v>2021</c:v>
                  </c:pt>
                  <c:pt idx="25">
                    <c:v>2022</c:v>
                  </c:pt>
                  <c:pt idx="30">
                    <c:v>2023</c:v>
                  </c:pt>
                </c:lvl>
              </c:multiLvlStrCache>
            </c:multiLvlStrRef>
          </c:cat>
          <c:val>
            <c:numRef>
              <c:f>Salida!$E$82:$E$116</c:f>
              <c:numCache>
                <c:formatCode>0.0</c:formatCode>
                <c:ptCount val="35"/>
                <c:pt idx="0">
                  <c:v>11.185386782234502</c:v>
                </c:pt>
                <c:pt idx="1">
                  <c:v>6.2459558396588193</c:v>
                </c:pt>
                <c:pt idx="2">
                  <c:v>5.9672053869545039</c:v>
                </c:pt>
                <c:pt idx="3">
                  <c:v>-0.28919373702797202</c:v>
                </c:pt>
                <c:pt idx="4">
                  <c:v>5.5763435205598739</c:v>
                </c:pt>
                <c:pt idx="5">
                  <c:v>0.9271138038486697</c:v>
                </c:pt>
                <c:pt idx="6">
                  <c:v>3.9508500871434364</c:v>
                </c:pt>
                <c:pt idx="7">
                  <c:v>0.91374521288365429</c:v>
                </c:pt>
                <c:pt idx="8">
                  <c:v>0.74950642757028163</c:v>
                </c:pt>
                <c:pt idx="9">
                  <c:v>1.5939308019464278</c:v>
                </c:pt>
                <c:pt idx="10">
                  <c:v>1.4143801480023654</c:v>
                </c:pt>
                <c:pt idx="11">
                  <c:v>1.1426496062304921</c:v>
                </c:pt>
                <c:pt idx="12">
                  <c:v>3.5683736777229313</c:v>
                </c:pt>
                <c:pt idx="13">
                  <c:v>4.5918033569271302</c:v>
                </c:pt>
                <c:pt idx="14">
                  <c:v>2.7173298133132135</c:v>
                </c:pt>
                <c:pt idx="15">
                  <c:v>5.6419840898804523</c:v>
                </c:pt>
                <c:pt idx="16">
                  <c:v>-1.0475302025553077</c:v>
                </c:pt>
                <c:pt idx="17">
                  <c:v>0.77499706304794813</c:v>
                </c:pt>
                <c:pt idx="18">
                  <c:v>2.6148208463911544</c:v>
                </c:pt>
                <c:pt idx="19">
                  <c:v>1.9606763231811613</c:v>
                </c:pt>
                <c:pt idx="20">
                  <c:v>3.940403931622356</c:v>
                </c:pt>
                <c:pt idx="21">
                  <c:v>6.3671588089310234</c:v>
                </c:pt>
                <c:pt idx="22">
                  <c:v>3.1624436330272943</c:v>
                </c:pt>
                <c:pt idx="23">
                  <c:v>4.2037974930169639</c:v>
                </c:pt>
                <c:pt idx="24">
                  <c:v>4.3590990115054353</c:v>
                </c:pt>
                <c:pt idx="25">
                  <c:v>-1.2735067135639468</c:v>
                </c:pt>
                <c:pt idx="26">
                  <c:v>2.6812443404476767</c:v>
                </c:pt>
                <c:pt idx="27">
                  <c:v>-1.5234202202975951</c:v>
                </c:pt>
                <c:pt idx="28">
                  <c:v>-2.9362942749226164</c:v>
                </c:pt>
                <c:pt idx="29">
                  <c:v>-0.82988267770875268</c:v>
                </c:pt>
                <c:pt idx="30">
                  <c:v>0.57381954834521309</c:v>
                </c:pt>
                <c:pt idx="31">
                  <c:v>-1.4106728347255739</c:v>
                </c:pt>
                <c:pt idx="32">
                  <c:v>1.7796266690766913</c:v>
                </c:pt>
                <c:pt idx="33">
                  <c:v>6.0363938860706412</c:v>
                </c:pt>
                <c:pt idx="34">
                  <c:v>1.7639379702156077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1DD-4378-8683-55C0AE58AF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100"/>
        <c:axId val="1759210863"/>
        <c:axId val="1759222095"/>
      </c:barChart>
      <c:catAx>
        <c:axId val="175921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22095"/>
        <c:crosses val="autoZero"/>
        <c:auto val="1"/>
        <c:lblAlgn val="ctr"/>
        <c:lblOffset val="100"/>
        <c:noMultiLvlLbl val="0"/>
      </c:catAx>
      <c:valAx>
        <c:axId val="175922209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dirty="0">
                    <a:solidFill>
                      <a:schemeClr val="bg2">
                        <a:lumMod val="50000"/>
                      </a:schemeClr>
                    </a:solidFill>
                  </a:rPr>
                  <a:t>Variación</a:t>
                </a:r>
                <a:r>
                  <a:rPr lang="es-CO" baseline="0" dirty="0">
                    <a:solidFill>
                      <a:schemeClr val="bg2">
                        <a:lumMod val="50000"/>
                      </a:schemeClr>
                    </a:solidFill>
                  </a:rPr>
                  <a:t> (%)</a:t>
                </a:r>
                <a:endParaRPr lang="es-CO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5.2438112085927812E-3"/>
              <c:y val="0.354312928082191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2">
                      <a:lumMod val="50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10863"/>
        <c:crosses val="autoZero"/>
        <c:crossBetween val="between"/>
      </c:valAx>
      <c:spPr>
        <a:noFill/>
        <a:ln>
          <a:noFill/>
        </a:ln>
        <a:effectLst/>
      </c:spPr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6742669927757E-2"/>
          <c:y val="3.4834447852806628E-2"/>
          <c:w val="0.47967249517339383"/>
          <c:h val="0.9303311042943867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A36-4493-9EB8-80FDA520233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A36-4493-9EB8-80FDA5202339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A36-4493-9EB8-80FDA5202339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A36-4493-9EB8-80FDA5202339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A36-4493-9EB8-80FDA520233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A36-4493-9EB8-80FDA5202339}"/>
              </c:ext>
            </c:extLst>
          </c:dPt>
          <c:dLbls>
            <c:dLbl>
              <c:idx val="5"/>
              <c:layout>
                <c:manualLayout>
                  <c:x val="-1.8833366378229459E-2"/>
                  <c:y val="-6.345279112340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A36-4493-9EB8-80FDA52023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Salida!$C$150:$C$155</c:f>
              <c:strCache>
                <c:ptCount val="6"/>
                <c:pt idx="0">
                  <c:v>Agricultura, ganadería, caza, silvicultura y pesca</c:v>
                </c:pt>
                <c:pt idx="1">
                  <c:v>Silvicultura y extracción de madera</c:v>
                </c:pt>
                <c:pt idx="2">
                  <c:v>Pesca y acuicultura</c:v>
                </c:pt>
                <c:pt idx="3">
                  <c:v>Ganadería</c:v>
                </c:pt>
                <c:pt idx="4">
                  <c:v>Cultivos agrícolas sin café</c:v>
                </c:pt>
                <c:pt idx="5">
                  <c:v>Café</c:v>
                </c:pt>
              </c:strCache>
            </c:strRef>
          </c:cat>
          <c:val>
            <c:numRef>
              <c:f>Salida!$D$150:$D$155</c:f>
              <c:numCache>
                <c:formatCode>_-* #,##0.0_-;\-* #,##0.0_-;_-* "-"??_-;_-@_-</c:formatCode>
                <c:ptCount val="6"/>
                <c:pt idx="0">
                  <c:v>6.0363938860706412</c:v>
                </c:pt>
                <c:pt idx="1">
                  <c:v>-21.278709633369303</c:v>
                </c:pt>
                <c:pt idx="2">
                  <c:v>-16.30598788625251</c:v>
                </c:pt>
                <c:pt idx="3">
                  <c:v>3.1632390861041415</c:v>
                </c:pt>
                <c:pt idx="4">
                  <c:v>7.1733294536632712</c:v>
                </c:pt>
                <c:pt idx="5">
                  <c:v>23.690501505184642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A36-4493-9EB8-80FDA52023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11"/>
        <c:axId val="522658512"/>
        <c:axId val="328276192"/>
      </c:barChart>
      <c:catAx>
        <c:axId val="52265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28276192"/>
        <c:crosses val="autoZero"/>
        <c:auto val="1"/>
        <c:lblAlgn val="ctr"/>
        <c:lblOffset val="100"/>
        <c:noMultiLvlLbl val="0"/>
      </c:catAx>
      <c:valAx>
        <c:axId val="32827619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52265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0.47065</cdr:y>
    </cdr:from>
    <cdr:to>
      <cdr:x>1</cdr:x>
      <cdr:y>0.52935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74932D7E-9E1F-417F-92BA-FF90C53902EF}"/>
            </a:ext>
          </a:extLst>
        </cdr:cNvPr>
        <cdr:cNvSpPr/>
      </cdr:nvSpPr>
      <cdr:spPr>
        <a:xfrm xmlns:a="http://schemas.openxmlformats.org/drawingml/2006/main">
          <a:off x="-152110" y="2192476"/>
          <a:ext cx="11887780" cy="273448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0.67479</cdr:y>
    </cdr:from>
    <cdr:to>
      <cdr:x>1</cdr:x>
      <cdr:y>0.78851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0" y="2701155"/>
          <a:ext cx="6743351" cy="455219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0.01389</cdr:x>
      <cdr:y>0.02661</cdr:y>
    </cdr:from>
    <cdr:to>
      <cdr:x>0.98598</cdr:x>
      <cdr:y>0.10352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7BF090BD-2165-AC4E-EBA3-B4A108B98EB9}"/>
            </a:ext>
          </a:extLst>
        </cdr:cNvPr>
        <cdr:cNvSpPr/>
      </cdr:nvSpPr>
      <cdr:spPr>
        <a:xfrm xmlns:a="http://schemas.openxmlformats.org/drawingml/2006/main">
          <a:off x="165140" y="124575"/>
          <a:ext cx="11555992" cy="360001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0.82072</cdr:y>
    </cdr:from>
    <cdr:to>
      <cdr:x>1</cdr:x>
      <cdr:y>0.93444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0" y="3285337"/>
          <a:ext cx="6743351" cy="455219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933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63292" y="1756370"/>
            <a:ext cx="8501744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Producto Interno Bruto - PIB</a:t>
            </a:r>
          </a:p>
          <a:p>
            <a:pPr algn="l"/>
            <a:r>
              <a:rPr lang="es-CO" sz="4400" dirty="0">
                <a:solidFill>
                  <a:prstClr val="white"/>
                </a:solidFill>
                <a:latin typeface="Arial Black" panose="020B0A04020102020204" pitchFamily="34" charset="0"/>
              </a:rPr>
              <a:t>Año 2023 y </a:t>
            </a:r>
          </a:p>
          <a:p>
            <a:pPr algn="l"/>
            <a:r>
              <a:rPr lang="es-CO" sz="3600" dirty="0">
                <a:solidFill>
                  <a:prstClr val="white"/>
                </a:solidFill>
                <a:latin typeface="Arial Black" panose="020B0A04020102020204" pitchFamily="34" charset="0"/>
              </a:rPr>
              <a:t>IV trimestre de 2023</a:t>
            </a:r>
            <a:endParaRPr lang="es-CO" dirty="0">
              <a:solidFill>
                <a:prstClr val="whit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15 de 2023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crecimiento anual (%) del valor agregado de la agricultura, ganadería, caza, silvicultura y pesca </a:t>
            </a:r>
            <a:br>
              <a:rPr lang="es-MX" sz="2400" dirty="0"/>
            </a:br>
            <a:r>
              <a:rPr lang="es-MX" sz="2400" dirty="0"/>
              <a:t>Trimestral y total por año (2017-2023)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5514531"/>
            <a:ext cx="1215415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del sector en el IV trimestre de 2023 (6,0%) fue superior en 9,0 puntos porcentuales </a:t>
            </a: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a la variación presentada en el mismo trimestre de 2022 (-2,9%).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Durante el</a:t>
            </a:r>
            <a:r>
              <a:rPr lang="es-MX" altLang="es-CO" dirty="0">
                <a:solidFill>
                  <a:schemeClr val="bg2">
                    <a:lumMod val="50000"/>
                  </a:schemeClr>
                </a:solidFill>
              </a:rPr>
              <a:t> año</a:t>
            </a: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 2023 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el valor agregado del sector aumentó 1,8% con respecto al </a:t>
            </a:r>
            <a:r>
              <a:rPr lang="es-MX" altLang="es-CO" b="1" dirty="0">
                <a:solidFill>
                  <a:schemeClr val="bg2">
                    <a:lumMod val="50000"/>
                  </a:schemeClr>
                </a:solidFill>
              </a:rPr>
              <a:t>año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 2022.</a:t>
            </a:r>
            <a:endParaRPr lang="es-ES" altLang="es-CO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E654BCE-B2AB-1BA3-CFCA-7FFA16D7D8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3707412"/>
              </p:ext>
            </p:extLst>
          </p:nvPr>
        </p:nvGraphicFramePr>
        <p:xfrm>
          <a:off x="41243" y="1156914"/>
          <a:ext cx="12109513" cy="42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70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941089" cy="973987"/>
          </a:xfrm>
        </p:spPr>
        <p:txBody>
          <a:bodyPr>
            <a:noAutofit/>
          </a:bodyPr>
          <a:lstStyle/>
          <a:p>
            <a:r>
              <a:rPr lang="es-MX" sz="2400" dirty="0"/>
              <a:t> Tasa de crecimiento anual y participación por divisiones del valor agregado de la agricultura, ganadería, caza, silvicultura y pesca en el cuarto trimestre de 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0C786BE-6631-95DC-23BB-443E3538D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453113"/>
              </p:ext>
            </p:extLst>
          </p:nvPr>
        </p:nvGraphicFramePr>
        <p:xfrm>
          <a:off x="4073" y="2216247"/>
          <a:ext cx="6743351" cy="400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53E7EFE-28BC-D56F-A277-56727F6D31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5941369"/>
              </p:ext>
            </p:extLst>
          </p:nvPr>
        </p:nvGraphicFramePr>
        <p:xfrm>
          <a:off x="7244736" y="2216247"/>
          <a:ext cx="4112556" cy="423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BA34082E-3D07-A561-CF87-09253C7C2A29}"/>
              </a:ext>
            </a:extLst>
          </p:cNvPr>
          <p:cNvSpPr/>
          <p:nvPr/>
        </p:nvSpPr>
        <p:spPr>
          <a:xfrm>
            <a:off x="1275033" y="1378530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Tasa de crecimiento (%) </a:t>
            </a:r>
          </a:p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IV trimestre (2023/2022)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B239B5-D10F-4D99-EB8E-5A72C7B6134B}"/>
              </a:ext>
            </a:extLst>
          </p:cNvPr>
          <p:cNvSpPr/>
          <p:nvPr/>
        </p:nvSpPr>
        <p:spPr>
          <a:xfrm>
            <a:off x="6519746" y="1378323"/>
            <a:ext cx="5668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Participación (%) en el valor agregado sectorial </a:t>
            </a:r>
          </a:p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IV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trimestre  de 2023</a:t>
            </a:r>
            <a:endParaRPr lang="es-ES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285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63D5A-3DE1-15FB-0E4B-E46A39849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01FAF7E-58BD-168B-8B8C-2B465DC76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Comportamiento de la producción principales productos agrícolas y pecuarios. Tasa de crecimiento (%)</a:t>
            </a:r>
            <a:br>
              <a:rPr lang="es-MX" sz="2400" dirty="0"/>
            </a:br>
            <a:r>
              <a:rPr lang="es-MX" sz="2400" dirty="0"/>
              <a:t>Cuarto trimestre  2023/2022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EE870CD-33C3-241B-FB2A-D10A6A84C4C3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08AFD40-92A0-4B17-A229-35E1A137B0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7980100"/>
              </p:ext>
            </p:extLst>
          </p:nvPr>
        </p:nvGraphicFramePr>
        <p:xfrm>
          <a:off x="148246" y="1275103"/>
          <a:ext cx="11895507" cy="495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478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Participación porcentual del valor agregado por actividad económica cuarto trimestre de 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891AE0B-34C9-EBDA-C3EB-E0A3309FB6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51377"/>
              </p:ext>
            </p:extLst>
          </p:nvPr>
        </p:nvGraphicFramePr>
        <p:xfrm>
          <a:off x="1015405" y="1278191"/>
          <a:ext cx="10161189" cy="430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3">
            <a:extLst>
              <a:ext uri="{FF2B5EF4-FFF2-40B4-BE49-F238E27FC236}">
                <a16:creationId xmlns:a16="http://schemas.microsoft.com/office/drawing/2014/main" id="{746118F4-A504-0983-A6AC-1A2A75EA6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4425"/>
            <a:ext cx="11999747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just"/>
            <a:r>
              <a:rPr lang="es-ES" altLang="es-CO" sz="1900" b="1" dirty="0">
                <a:solidFill>
                  <a:srgbClr val="767171"/>
                </a:solidFill>
              </a:rPr>
              <a:t>La agricultura, ganadería, caza, silvicultura y</a:t>
            </a:r>
            <a:r>
              <a:rPr lang="es-ES" altLang="es-CO" sz="1900" dirty="0">
                <a:solidFill>
                  <a:srgbClr val="767171"/>
                </a:solidFill>
              </a:rPr>
              <a:t> </a:t>
            </a:r>
            <a:r>
              <a:rPr lang="es-ES" altLang="es-CO" sz="1900" b="1" dirty="0">
                <a:solidFill>
                  <a:srgbClr val="767171"/>
                </a:solidFill>
              </a:rPr>
              <a:t>pesca participó en el cuarto trimestre de  2023 con el  9,2% en el valor agregado bruto generado por la economía</a:t>
            </a:r>
            <a:r>
              <a:rPr lang="es-ES" altLang="es-CO" sz="1900" dirty="0">
                <a:solidFill>
                  <a:srgbClr val="767171"/>
                </a:solidFill>
              </a:rPr>
              <a:t>, ocupando el cuarto lugar dentro de las 12 ramas de actividad económica.</a:t>
            </a:r>
          </a:p>
        </p:txBody>
      </p:sp>
    </p:spTree>
    <p:extLst>
      <p:ext uri="{BB962C8B-B14F-4D97-AF65-F5344CB8AC3E}">
        <p14:creationId xmlns:p14="http://schemas.microsoft.com/office/powerpoint/2010/main" val="85709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15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9E6DE-8C67-0A8B-CB90-BB7920F34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8D2D7BE5-E0DC-6179-7156-8C7B3E04DC44}"/>
              </a:ext>
            </a:extLst>
          </p:cNvPr>
          <p:cNvSpPr txBox="1">
            <a:spLocks/>
          </p:cNvSpPr>
          <p:nvPr/>
        </p:nvSpPr>
        <p:spPr>
          <a:xfrm>
            <a:off x="63292" y="1756370"/>
            <a:ext cx="8501744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Producto Interno Bruto - PIB</a:t>
            </a:r>
          </a:p>
          <a:p>
            <a:r>
              <a:rPr lang="es-CO" sz="4800" dirty="0">
                <a:solidFill>
                  <a:prstClr val="white"/>
                </a:solidFill>
                <a:latin typeface="Arial Black" panose="020B0A04020102020204" pitchFamily="34" charset="0"/>
              </a:rPr>
              <a:t> Año</a:t>
            </a:r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9A1988F-99BB-71DE-1B1C-92F0116B9A4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15 de 2023</a:t>
            </a:r>
          </a:p>
        </p:txBody>
      </p:sp>
    </p:spTree>
    <p:extLst>
      <p:ext uri="{BB962C8B-B14F-4D97-AF65-F5344CB8AC3E}">
        <p14:creationId xmlns:p14="http://schemas.microsoft.com/office/powerpoint/2010/main" val="15489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5C864-19BB-2DEE-327E-FE11474B9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9A3809ED-0B51-5989-EDFF-4001F9AA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92" y="212023"/>
            <a:ext cx="9080627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agregado por actividad económica</a:t>
            </a:r>
            <a:br>
              <a:rPr lang="es-MX" sz="2400" dirty="0"/>
            </a:br>
            <a:r>
              <a:rPr lang="es-MX" sz="2400" dirty="0"/>
              <a:t>Tasa de crecimiento anual (%) 2023/2022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062B312-ECC6-3A20-0B11-CDC5A898C6C1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9A0E29F2-1617-1A4F-1342-9E68AB949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9" y="5603258"/>
            <a:ext cx="1215415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Producto Interno Bruto </a:t>
            </a:r>
            <a:r>
              <a:rPr lang="es-ES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PIB en su serie original, aumentó 0,6% en el año 2023 </a:t>
            </a:r>
            <a:r>
              <a:rPr lang="es-ES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respecto al año 2022. Por su </a:t>
            </a:r>
            <a:r>
              <a:rPr lang="es-ES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parte la agricultura, ganadería, caza, silvicultura y pesca presentó un incremento en su valor agregado de 1,8% </a:t>
            </a:r>
            <a:r>
              <a:rPr lang="es-ES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respecto al año anterior.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82C5ACB-1276-FB26-73D2-06D519303E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7370774"/>
              </p:ext>
            </p:extLst>
          </p:nvPr>
        </p:nvGraphicFramePr>
        <p:xfrm>
          <a:off x="152110" y="991164"/>
          <a:ext cx="11887780" cy="465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523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32369-304D-D250-978B-F6A8113D5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F07328-0EC2-FEDB-9D25-7FBF53B1A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anual (%) del PIB y del valor agregado de la agricultura, ganadería, caza, silvicultura y pesca</a:t>
            </a:r>
            <a:br>
              <a:rPr lang="es-MX" sz="2400" dirty="0"/>
            </a:br>
            <a:r>
              <a:rPr lang="es-MX" sz="2400" dirty="0"/>
              <a:t>2008-2023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4F6FD6C-11EA-35DE-B612-5073F647AA52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D6FC586F-9E99-9AE4-157C-909428334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6042441"/>
            <a:ext cx="121541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altLang="es-CO" sz="1800" dirty="0">
                <a:solidFill>
                  <a:schemeClr val="bg2">
                    <a:lumMod val="50000"/>
                  </a:schemeClr>
                </a:solidFill>
              </a:rPr>
              <a:t>En el año 2023, la variación del valor agregado de </a:t>
            </a:r>
            <a:r>
              <a:rPr lang="es-ES" altLang="es-CO" sz="1800" b="1" dirty="0">
                <a:solidFill>
                  <a:schemeClr val="bg2">
                    <a:lumMod val="50000"/>
                  </a:schemeClr>
                </a:solidFill>
              </a:rPr>
              <a:t>la agricultura, ganadería, caza, silvicultura y pesca se ubicó 1,2 puntos porcentuales  por encima de la variación del PIB  (0,6%)</a:t>
            </a:r>
            <a:r>
              <a:rPr lang="es-ES" altLang="es-CO" sz="1800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A1FA9609-6661-B461-4DF5-92988EA9E5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053964"/>
              </p:ext>
            </p:extLst>
          </p:nvPr>
        </p:nvGraphicFramePr>
        <p:xfrm>
          <a:off x="0" y="1090353"/>
          <a:ext cx="12192000" cy="4677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785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AD2AE-88D3-97C8-A27B-B73413116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C4D8D2B1-1E19-CD82-8EEE-F0B3E76F1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941089" cy="973987"/>
          </a:xfrm>
        </p:spPr>
        <p:txBody>
          <a:bodyPr>
            <a:noAutofit/>
          </a:bodyPr>
          <a:lstStyle/>
          <a:p>
            <a:r>
              <a:rPr lang="es-MX" sz="2400" dirty="0"/>
              <a:t> Tasa de crecimiento anual y participación por divisiones del valor agregado de la agricultura, ganadería, caza, silvicultura y pesca en 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33EE0D9-D3BE-0969-0FC2-A00C73879B5E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E3D9A1C-7405-A04C-5084-5D550DED2730}"/>
              </a:ext>
            </a:extLst>
          </p:cNvPr>
          <p:cNvSpPr/>
          <p:nvPr/>
        </p:nvSpPr>
        <p:spPr>
          <a:xfrm>
            <a:off x="1275033" y="1378530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Tasa de crecimiento (%) </a:t>
            </a:r>
          </a:p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2023/2022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6CDF356-F17B-BBFB-72CC-469C3543F834}"/>
              </a:ext>
            </a:extLst>
          </p:cNvPr>
          <p:cNvSpPr/>
          <p:nvPr/>
        </p:nvSpPr>
        <p:spPr>
          <a:xfrm>
            <a:off x="7334553" y="1378323"/>
            <a:ext cx="46612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Participación divisiones (%) en el valor agregado sectorial 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en 2023</a:t>
            </a:r>
            <a:endParaRPr lang="es-ES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B43907E0-42B4-15FE-063D-424F06ED3F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4153770"/>
              </p:ext>
            </p:extLst>
          </p:nvPr>
        </p:nvGraphicFramePr>
        <p:xfrm>
          <a:off x="5634" y="2359308"/>
          <a:ext cx="6743351" cy="400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27868922-F1D3-FA36-594F-6DB96C4CFA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5110383"/>
              </p:ext>
            </p:extLst>
          </p:nvPr>
        </p:nvGraphicFramePr>
        <p:xfrm>
          <a:off x="7447940" y="2376918"/>
          <a:ext cx="4112556" cy="423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1958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B01B2-92B9-952B-D068-EDAED3DFA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395EC9FB-E9F7-E15A-551F-427BA5071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Participación porcentual del valor agregado por actividad económica en el año 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E4AF779-7903-4BB0-28F4-48BE61B2B9DA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66372B3E-3E66-8D63-E478-27A66F3FA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4425"/>
            <a:ext cx="11999747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just"/>
            <a:r>
              <a:rPr lang="es-ES" altLang="es-CO" sz="1900" b="1" dirty="0">
                <a:solidFill>
                  <a:srgbClr val="767171"/>
                </a:solidFill>
              </a:rPr>
              <a:t>La agricultura, ganadería, caza, silvicultura y</a:t>
            </a:r>
            <a:r>
              <a:rPr lang="es-ES" altLang="es-CO" sz="1900" dirty="0">
                <a:solidFill>
                  <a:srgbClr val="767171"/>
                </a:solidFill>
              </a:rPr>
              <a:t> </a:t>
            </a:r>
            <a:r>
              <a:rPr lang="es-ES" altLang="es-CO" sz="1900" b="1" dirty="0">
                <a:solidFill>
                  <a:srgbClr val="767171"/>
                </a:solidFill>
              </a:rPr>
              <a:t>pesca participó en el año  2023 con el  9,7% en el valor agregado bruto generado por la economía</a:t>
            </a:r>
            <a:r>
              <a:rPr lang="es-ES" altLang="es-CO" sz="1900" dirty="0">
                <a:solidFill>
                  <a:srgbClr val="767171"/>
                </a:solidFill>
              </a:rPr>
              <a:t>, ocupando el cuarto lugar dentro de las 12 ramas de actividad económica.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CB12D634-3E20-0DE3-0312-F2DF8B78B8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067225"/>
              </p:ext>
            </p:extLst>
          </p:nvPr>
        </p:nvGraphicFramePr>
        <p:xfrm>
          <a:off x="924875" y="1142441"/>
          <a:ext cx="10161189" cy="430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978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1F7AE-CEB8-785A-27BE-542C36195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F36A9B01-78A6-2268-BACB-95B0098B2EB5}"/>
              </a:ext>
            </a:extLst>
          </p:cNvPr>
          <p:cNvSpPr txBox="1">
            <a:spLocks/>
          </p:cNvSpPr>
          <p:nvPr/>
        </p:nvSpPr>
        <p:spPr>
          <a:xfrm>
            <a:off x="63292" y="1756370"/>
            <a:ext cx="8501744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Producto Interno Bruto - PIB</a:t>
            </a:r>
          </a:p>
          <a:p>
            <a:r>
              <a:rPr lang="es-CO" sz="4800" dirty="0">
                <a:solidFill>
                  <a:prstClr val="white"/>
                </a:solidFill>
                <a:latin typeface="Arial Black" panose="020B0A04020102020204" pitchFamily="34" charset="0"/>
              </a:rPr>
              <a:t> IV trimestre</a:t>
            </a:r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C96FDF9-A8D8-73C3-F33A-1C56113D086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15 de 2023</a:t>
            </a:r>
          </a:p>
        </p:txBody>
      </p:sp>
    </p:spTree>
    <p:extLst>
      <p:ext uri="{BB962C8B-B14F-4D97-AF65-F5344CB8AC3E}">
        <p14:creationId xmlns:p14="http://schemas.microsoft.com/office/powerpoint/2010/main" val="1125851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92" y="212023"/>
            <a:ext cx="9080627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agregado por actividad económica</a:t>
            </a:r>
            <a:br>
              <a:rPr lang="es-MX" sz="2400" dirty="0"/>
            </a:br>
            <a:r>
              <a:rPr lang="es-MX" sz="2400" dirty="0"/>
              <a:t>Tasa de crecimiento anual (%) cuarto trimestre 2023/2022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9" y="5512728"/>
            <a:ext cx="121541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Producto Interno Bruto - PIB en su serie original,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aumentó 0,3% en el cuarto trimestre de 2023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respecto al mismo trimestre de 2022. Por su parte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agricultura, ganadería, caza, silvicultura y pesca presentó un aumento en su valor agregado de 6,0%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el  mismo periodo de análisis y fue la actividad con mayor crecimiento en la econom</a:t>
            </a:r>
            <a:r>
              <a:rPr lang="es-MX" kern="0" dirty="0">
                <a:solidFill>
                  <a:srgbClr val="76717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ía en el cuarto trimestre de 2023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B3300F5-76E0-9DE4-A24C-6B16EB64B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22350"/>
              </p:ext>
            </p:extLst>
          </p:nvPr>
        </p:nvGraphicFramePr>
        <p:xfrm>
          <a:off x="152110" y="889428"/>
          <a:ext cx="11887780" cy="468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anual (%) del PIB y del valor agregado de la agricultura, ganadería, caza, silvicultura y pesca</a:t>
            </a:r>
            <a:br>
              <a:rPr lang="es-MX" sz="2400" dirty="0"/>
            </a:br>
            <a:r>
              <a:rPr lang="es-MX" sz="2400" dirty="0"/>
              <a:t> Cuarto trimestre 2008-2023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6042441"/>
            <a:ext cx="121541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En el cuarto trimestre de 2023, 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 la agricultura, ganadería, caza, silvicultura y pesca se ubicó 5,7 puntos porcentuales por encima de la variación del PIB (0,3%).</a:t>
            </a:r>
            <a:endParaRPr lang="es-ES" altLang="es-CO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D5D5F38-BC8E-2A67-40A3-7AB6FBA994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500392"/>
              </p:ext>
            </p:extLst>
          </p:nvPr>
        </p:nvGraphicFramePr>
        <p:xfrm>
          <a:off x="0" y="1333500"/>
          <a:ext cx="12192000" cy="4500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4837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688</Words>
  <Application>Microsoft Office PowerPoint</Application>
  <PresentationFormat>Panorámica</PresentationFormat>
  <Paragraphs>51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 Black</vt:lpstr>
      <vt:lpstr>Montserrat SemiBold</vt:lpstr>
      <vt:lpstr>Calibri</vt:lpstr>
      <vt:lpstr>Arial</vt:lpstr>
      <vt:lpstr>Nunito Sans ExtraBold</vt:lpstr>
      <vt:lpstr>Wingdings</vt:lpstr>
      <vt:lpstr>Nunito Sans</vt:lpstr>
      <vt:lpstr>Tema de Office</vt:lpstr>
      <vt:lpstr>Presentación de PowerPoint</vt:lpstr>
      <vt:lpstr>Presentación de PowerPoint</vt:lpstr>
      <vt:lpstr>Valor agregado por actividad económica Tasa de crecimiento anual (%) 2023/2022</vt:lpstr>
      <vt:lpstr>Variación anual (%) del PIB y del valor agregado de la agricultura, ganadería, caza, silvicultura y pesca 2008-2023</vt:lpstr>
      <vt:lpstr> Tasa de crecimiento anual y participación por divisiones del valor agregado de la agricultura, ganadería, caza, silvicultura y pesca en 2023</vt:lpstr>
      <vt:lpstr>Participación porcentual del valor agregado por actividad económica en el año 2023</vt:lpstr>
      <vt:lpstr>Presentación de PowerPoint</vt:lpstr>
      <vt:lpstr>Valor agregado por actividad económica Tasa de crecimiento anual (%) cuarto trimestre 2023/2022</vt:lpstr>
      <vt:lpstr>Variación anual (%) del PIB y del valor agregado de la agricultura, ganadería, caza, silvicultura y pesca  Cuarto trimestre 2008-2023</vt:lpstr>
      <vt:lpstr>Tasa de crecimiento anual (%) del valor agregado de la agricultura, ganadería, caza, silvicultura y pesca  Trimestral y total por año (2017-2023)</vt:lpstr>
      <vt:lpstr> Tasa de crecimiento anual y participación por divisiones del valor agregado de la agricultura, ganadería, caza, silvicultura y pesca en el cuarto trimestre de 2023</vt:lpstr>
      <vt:lpstr>Comportamiento de la producción principales productos agrícolas y pecuarios. Tasa de crecimiento (%) Cuarto trimestre  2023/2022</vt:lpstr>
      <vt:lpstr>Participación porcentual del valor agregado por actividad económica cuarto trimestre de 2023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93</cp:revision>
  <dcterms:created xsi:type="dcterms:W3CDTF">2019-02-12T04:28:07Z</dcterms:created>
  <dcterms:modified xsi:type="dcterms:W3CDTF">2024-02-15T21:22:34Z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