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style3.xml" ContentType="application/vnd.ms-office.chartstyle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style7.xml" ContentType="application/vnd.ms-office.chartstyle+xml"/>
  <Override PartName="/ppt/charts/colors7.xml" ContentType="application/vnd.ms-office.chartcolorstyle+xml"/>
  <Override PartName="/ppt/charts/style6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277" r:id="rId3"/>
    <p:sldId id="278" r:id="rId4"/>
    <p:sldId id="281" r:id="rId5"/>
    <p:sldId id="279" r:id="rId6"/>
    <p:sldId id="282" r:id="rId7"/>
    <p:sldId id="28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7689D"/>
    <a:srgbClr val="1F4E79"/>
    <a:srgbClr val="000000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697" autoAdjust="0"/>
  </p:normalViewPr>
  <p:slideViewPr>
    <p:cSldViewPr snapToGrid="0">
      <p:cViewPr varScale="1">
        <p:scale>
          <a:sx n="92" d="100"/>
          <a:sy n="92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roduct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13-4A1E-9892-90B7870C8C0B}"/>
              </c:ext>
            </c:extLst>
          </c:dPt>
          <c:dLbls>
            <c:dLbl>
              <c:idx val="6"/>
              <c:layout>
                <c:manualLayout>
                  <c:x val="-1.6508653719288586E-3"/>
                  <c:y val="-7.0302096967626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ANUAL'!$A$71:$A$83</c:f>
              <c:strCache>
                <c:ptCount val="13"/>
                <c:pt idx="0">
                  <c:v>Producto Interno Bruto - PIB</c:v>
                </c:pt>
                <c:pt idx="1">
                  <c:v>Actividades artísticas, de entretenimiento y recreación</c:v>
                </c:pt>
                <c:pt idx="2">
                  <c:v>Construcción</c:v>
                </c:pt>
                <c:pt idx="3">
                  <c:v>Comercio al por mayor y al por menor</c:v>
                </c:pt>
                <c:pt idx="4">
                  <c:v>Explotación de minas y canteras</c:v>
                </c:pt>
                <c:pt idx="5">
                  <c:v>Industrias manufactureras</c:v>
                </c:pt>
                <c:pt idx="6">
                  <c:v>Actividades profesionales, científicas y técnicas</c:v>
                </c:pt>
                <c:pt idx="7">
                  <c:v>Suministro de electricidad, gas, vapor y aire acondicionado</c:v>
                </c:pt>
                <c:pt idx="8">
                  <c:v>Información y comunicaciones</c:v>
                </c:pt>
                <c:pt idx="9">
                  <c:v>Administración pública y defensa</c:v>
                </c:pt>
                <c:pt idx="10">
                  <c:v>Agricultura, ganadería, caza, silvicultura y pesca</c:v>
                </c:pt>
                <c:pt idx="11">
                  <c:v>Actividades financieras y de seguros</c:v>
                </c:pt>
                <c:pt idx="12">
                  <c:v>Actividades inmobiliarias</c:v>
                </c:pt>
              </c:strCache>
            </c:strRef>
          </c:cat>
          <c:val>
            <c:numRef>
              <c:f>'PIB ANUAL'!$B$71:$B$83</c:f>
              <c:numCache>
                <c:formatCode>_-* #,##0.0_-;\-* #,##0.0_-;_-* "-"??_-;_-@_-</c:formatCode>
                <c:ptCount val="13"/>
                <c:pt idx="0">
                  <c:v>-9.0014505862221057</c:v>
                </c:pt>
                <c:pt idx="1">
                  <c:v>-29.699808439569807</c:v>
                </c:pt>
                <c:pt idx="2">
                  <c:v>-26.245003893587864</c:v>
                </c:pt>
                <c:pt idx="3">
                  <c:v>-20.08706539083451</c:v>
                </c:pt>
                <c:pt idx="4">
                  <c:v>-19.119936815680063</c:v>
                </c:pt>
                <c:pt idx="5">
                  <c:v>-7.1806592724232701</c:v>
                </c:pt>
                <c:pt idx="6">
                  <c:v>-6.067908186882363</c:v>
                </c:pt>
                <c:pt idx="7">
                  <c:v>-4.2011131370989574</c:v>
                </c:pt>
                <c:pt idx="8">
                  <c:v>-3.2298610605085258</c:v>
                </c:pt>
                <c:pt idx="9">
                  <c:v>-0.7133258234112958</c:v>
                </c:pt>
                <c:pt idx="10">
                  <c:v>1.4537606101646219</c:v>
                </c:pt>
                <c:pt idx="11">
                  <c:v>1.5446688011796539</c:v>
                </c:pt>
                <c:pt idx="12">
                  <c:v>1.7578807887229431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13-4A1E-9892-90B7870C8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65"/>
        <c:axId val="805444512"/>
        <c:axId val="805448320"/>
      </c:barChart>
      <c:catAx>
        <c:axId val="80544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8320"/>
        <c:crosses val="autoZero"/>
        <c:auto val="1"/>
        <c:lblAlgn val="ctr"/>
        <c:lblOffset val="100"/>
        <c:noMultiLvlLbl val="0"/>
      </c:catAx>
      <c:valAx>
        <c:axId val="805448320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597606181640772E-2"/>
          <c:y val="3.0260338571512699E-2"/>
          <c:w val="0.96840239381835924"/>
          <c:h val="0.78371112911966667"/>
        </c:manualLayout>
      </c:layout>
      <c:lineChart>
        <c:grouping val="standard"/>
        <c:varyColors val="0"/>
        <c:ser>
          <c:idx val="0"/>
          <c:order val="0"/>
          <c:tx>
            <c:strRef>
              <c:f>'PIB ANUAL'!$A$92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C8D-446A-B6AE-D7B5442AD38D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8D-446A-B6AE-D7B5442AD38D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C8D-446A-B6AE-D7B5442AD38D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8D-446A-B6AE-D7B5442AD38D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8D-446A-B6AE-D7B5442AD38D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C8D-446A-B6AE-D7B5442AD38D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8D-446A-B6AE-D7B5442AD38D}"/>
                </c:ext>
              </c:extLst>
            </c:dLbl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8D-446A-B6AE-D7B5442AD38D}"/>
                </c:ext>
              </c:extLst>
            </c:dLbl>
            <c:dLbl>
              <c:idx val="14"/>
              <c:spPr>
                <a:solidFill>
                  <a:srgbClr val="0070C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C8D-446A-B6AE-D7B5442AD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ANUAL'!$C$90:$Q$90</c:f>
              <c:strCache>
                <c:ptCount val="15"/>
                <c:pt idx="0">
                  <c:v>2006-III</c:v>
                </c:pt>
                <c:pt idx="1">
                  <c:v>2007-III</c:v>
                </c:pt>
                <c:pt idx="2">
                  <c:v>2008-III</c:v>
                </c:pt>
                <c:pt idx="3">
                  <c:v>2009-III</c:v>
                </c:pt>
                <c:pt idx="4">
                  <c:v>2010-III</c:v>
                </c:pt>
                <c:pt idx="5">
                  <c:v>2011-III</c:v>
                </c:pt>
                <c:pt idx="6">
                  <c:v>2012-III</c:v>
                </c:pt>
                <c:pt idx="7">
                  <c:v>2013-III</c:v>
                </c:pt>
                <c:pt idx="8">
                  <c:v>2014-III</c:v>
                </c:pt>
                <c:pt idx="9">
                  <c:v>2015-III</c:v>
                </c:pt>
                <c:pt idx="10">
                  <c:v>2016-III</c:v>
                </c:pt>
                <c:pt idx="11">
                  <c:v>2017-III</c:v>
                </c:pt>
                <c:pt idx="12">
                  <c:v>2018-III</c:v>
                </c:pt>
                <c:pt idx="13">
                  <c:v>2019-III</c:v>
                </c:pt>
                <c:pt idx="14">
                  <c:v>2020-III</c:v>
                </c:pt>
              </c:strCache>
            </c:strRef>
          </c:cat>
          <c:val>
            <c:numRef>
              <c:f>'PIB ANUAL'!$C$92:$Q$92</c:f>
              <c:numCache>
                <c:formatCode>_-* #,##0.0_-;\-* #,##0.0_-;_-* "-"??_-;_-@_-</c:formatCode>
                <c:ptCount val="15"/>
                <c:pt idx="0">
                  <c:v>3.5867618384380222</c:v>
                </c:pt>
                <c:pt idx="1">
                  <c:v>4.585745135631484</c:v>
                </c:pt>
                <c:pt idx="2">
                  <c:v>-1.2179323678289791</c:v>
                </c:pt>
                <c:pt idx="3">
                  <c:v>1.6437159124822642</c:v>
                </c:pt>
                <c:pt idx="4">
                  <c:v>-2.2357371744524528</c:v>
                </c:pt>
                <c:pt idx="5">
                  <c:v>0.62460868477086251</c:v>
                </c:pt>
                <c:pt idx="6">
                  <c:v>2.1725499986565637</c:v>
                </c:pt>
                <c:pt idx="7">
                  <c:v>7.4133996826074338</c:v>
                </c:pt>
                <c:pt idx="8">
                  <c:v>1.5148216560832566</c:v>
                </c:pt>
                <c:pt idx="9">
                  <c:v>7.0937229636493555</c:v>
                </c:pt>
                <c:pt idx="10">
                  <c:v>1.5746788163272925</c:v>
                </c:pt>
                <c:pt idx="11">
                  <c:v>5.9442107302395897</c:v>
                </c:pt>
                <c:pt idx="12">
                  <c:v>1.8366605367683349</c:v>
                </c:pt>
                <c:pt idx="13">
                  <c:v>2.2666846715399487</c:v>
                </c:pt>
                <c:pt idx="14">
                  <c:v>1.4537606101646219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4C8D-446A-B6AE-D7B5442AD38D}"/>
            </c:ext>
          </c:extLst>
        </c:ser>
        <c:ser>
          <c:idx val="1"/>
          <c:order val="1"/>
          <c:tx>
            <c:strRef>
              <c:f>'PIB ANUAL'!$A$93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C8D-446A-B6AE-D7B5442AD38D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C8D-446A-B6AE-D7B5442AD38D}"/>
                </c:ext>
              </c:extLst>
            </c:dLbl>
            <c:dLbl>
              <c:idx val="14"/>
              <c:layout>
                <c:manualLayout>
                  <c:x val="-1.6357729313982109E-2"/>
                  <c:y val="2.9491792918189482E-2"/>
                </c:manualLayout>
              </c:layout>
              <c:spPr>
                <a:solidFill>
                  <a:schemeClr val="accent2">
                    <a:alpha val="2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C8D-446A-B6AE-D7B5442AD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ANUAL'!$C$90:$Q$90</c:f>
              <c:strCache>
                <c:ptCount val="15"/>
                <c:pt idx="0">
                  <c:v>2006-III</c:v>
                </c:pt>
                <c:pt idx="1">
                  <c:v>2007-III</c:v>
                </c:pt>
                <c:pt idx="2">
                  <c:v>2008-III</c:v>
                </c:pt>
                <c:pt idx="3">
                  <c:v>2009-III</c:v>
                </c:pt>
                <c:pt idx="4">
                  <c:v>2010-III</c:v>
                </c:pt>
                <c:pt idx="5">
                  <c:v>2011-III</c:v>
                </c:pt>
                <c:pt idx="6">
                  <c:v>2012-III</c:v>
                </c:pt>
                <c:pt idx="7">
                  <c:v>2013-III</c:v>
                </c:pt>
                <c:pt idx="8">
                  <c:v>2014-III</c:v>
                </c:pt>
                <c:pt idx="9">
                  <c:v>2015-III</c:v>
                </c:pt>
                <c:pt idx="10">
                  <c:v>2016-III</c:v>
                </c:pt>
                <c:pt idx="11">
                  <c:v>2017-III</c:v>
                </c:pt>
                <c:pt idx="12">
                  <c:v>2018-III</c:v>
                </c:pt>
                <c:pt idx="13">
                  <c:v>2019-III</c:v>
                </c:pt>
                <c:pt idx="14">
                  <c:v>2020-III</c:v>
                </c:pt>
              </c:strCache>
            </c:strRef>
          </c:cat>
          <c:val>
            <c:numRef>
              <c:f>'PIB ANUAL'!$C$93:$Q$93</c:f>
              <c:numCache>
                <c:formatCode>_-* #,##0.0_-;\-* #,##0.0_-;_-* "-"??_-;_-@_-</c:formatCode>
                <c:ptCount val="15"/>
                <c:pt idx="0">
                  <c:v>7.6394281317032409</c:v>
                </c:pt>
                <c:pt idx="1">
                  <c:v>6.8618286442150236</c:v>
                </c:pt>
                <c:pt idx="2">
                  <c:v>3.3448708220575014</c:v>
                </c:pt>
                <c:pt idx="3">
                  <c:v>0.40381764057435987</c:v>
                </c:pt>
                <c:pt idx="4">
                  <c:v>4.2036309796051228</c:v>
                </c:pt>
                <c:pt idx="5">
                  <c:v>7.9098496862161056</c:v>
                </c:pt>
                <c:pt idx="6">
                  <c:v>2.4604939955058285</c:v>
                </c:pt>
                <c:pt idx="7">
                  <c:v>5.9360312255058147</c:v>
                </c:pt>
                <c:pt idx="8">
                  <c:v>4.3528550363608929</c:v>
                </c:pt>
                <c:pt idx="9">
                  <c:v>3.7473700938927266</c:v>
                </c:pt>
                <c:pt idx="10">
                  <c:v>1.4852560602384983</c:v>
                </c:pt>
                <c:pt idx="11">
                  <c:v>1.6834802118232091</c:v>
                </c:pt>
                <c:pt idx="12">
                  <c:v>2.7127282538289705</c:v>
                </c:pt>
                <c:pt idx="13">
                  <c:v>3.487463570465323</c:v>
                </c:pt>
                <c:pt idx="14">
                  <c:v>-9.0014505862221057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4C8D-446A-B6AE-D7B5442AD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'PIB ANUAL'!$A$100</c:f>
              <c:strCache>
                <c:ptCount val="1"/>
                <c:pt idx="0">
                  <c:v>Valor agregado agricultura, ganadería, caza, silvicultura y pesca </c:v>
                </c:pt>
              </c:strCache>
            </c:strRef>
          </c:tx>
          <c:spPr>
            <a:solidFill>
              <a:srgbClr val="395F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DD8-4FAB-986C-F6DE8029EF3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DD8-4FAB-986C-F6DE8029EF3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DD8-4FAB-986C-F6DE8029EF3E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DD8-4FAB-986C-F6DE8029EF3E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DD8-4FAB-986C-F6DE8029EF3E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D8-4FAB-986C-F6DE8029EF3E}"/>
              </c:ext>
            </c:extLst>
          </c:dPt>
          <c:dPt>
            <c:idx val="30"/>
            <c:invertIfNegative val="0"/>
            <c:bubble3D val="0"/>
            <c:spPr>
              <a:solidFill>
                <a:srgbClr val="395F9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DD8-4FAB-986C-F6DE8029EF3E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DD8-4FAB-986C-F6DE8029EF3E}"/>
              </c:ext>
            </c:extLst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DD8-4FAB-986C-F6DE8029EF3E}"/>
                </c:ext>
              </c:extLst>
            </c:dLbl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DD8-4FAB-986C-F6DE8029EF3E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DD8-4FAB-986C-F6DE8029EF3E}"/>
                </c:ext>
              </c:extLst>
            </c:dLbl>
            <c:dLbl>
              <c:idx val="1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DD8-4FAB-986C-F6DE8029EF3E}"/>
                </c:ext>
              </c:extLst>
            </c:dLbl>
            <c:dLbl>
              <c:idx val="2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DD8-4FAB-986C-F6DE8029EF3E}"/>
                </c:ext>
              </c:extLst>
            </c:dLbl>
            <c:dLbl>
              <c:idx val="2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8DD8-4FAB-986C-F6DE8029EF3E}"/>
                </c:ext>
              </c:extLst>
            </c:dLbl>
            <c:dLbl>
              <c:idx val="2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DD8-4FAB-986C-F6DE8029EF3E}"/>
                </c:ext>
              </c:extLst>
            </c:dLbl>
            <c:dLbl>
              <c:idx val="3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DD8-4FAB-986C-F6DE8029EF3E}"/>
                </c:ext>
              </c:extLst>
            </c:dLbl>
            <c:dLbl>
              <c:idx val="32"/>
              <c:numFmt formatCode="#,##0.0" sourceLinked="0"/>
              <c:spPr>
                <a:noFill/>
                <a:ln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746-4138-BADF-9148CF8A751E}"/>
                </c:ext>
              </c:extLst>
            </c:dLbl>
            <c:dLbl>
              <c:idx val="34"/>
              <c:numFmt formatCode="#,##0.0" sourceLinked="0"/>
              <c:spPr>
                <a:noFill/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DD8-4FAB-986C-F6DE8029EF3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'PIB ANUAL'!$B$98:$AJ$99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Total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Total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Total</c:v>
                  </c:pt>
                  <c:pt idx="15">
                    <c:v>I</c:v>
                  </c:pt>
                  <c:pt idx="16">
                    <c:v>II</c:v>
                  </c:pt>
                  <c:pt idx="17">
                    <c:v>III</c:v>
                  </c:pt>
                  <c:pt idx="18">
                    <c:v>IV</c:v>
                  </c:pt>
                  <c:pt idx="19">
                    <c:v>Total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Total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Total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Total</c:v>
                  </c:pt>
                </c:lvl>
                <c:lvl>
                  <c:pt idx="0">
                    <c:v>2014</c:v>
                  </c:pt>
                  <c:pt idx="5">
                    <c:v>2015</c:v>
                  </c:pt>
                  <c:pt idx="10">
                    <c:v>2016</c:v>
                  </c:pt>
                  <c:pt idx="15">
                    <c:v>2017</c:v>
                  </c:pt>
                  <c:pt idx="20">
                    <c:v>2018</c:v>
                  </c:pt>
                  <c:pt idx="25">
                    <c:v>2019</c:v>
                  </c:pt>
                  <c:pt idx="30">
                    <c:v>2020</c:v>
                  </c:pt>
                </c:lvl>
              </c:multiLvlStrCache>
            </c:multiLvlStrRef>
          </c:cat>
          <c:val>
            <c:numRef>
              <c:f>'PIB ANUAL'!$B$100:$AJ$100</c:f>
              <c:numCache>
                <c:formatCode>0.0</c:formatCode>
                <c:ptCount val="35"/>
                <c:pt idx="0">
                  <c:v>8.1065143992089332</c:v>
                </c:pt>
                <c:pt idx="1">
                  <c:v>-0.80884300221543981</c:v>
                </c:pt>
                <c:pt idx="2">
                  <c:v>1.5148216560832566</c:v>
                </c:pt>
                <c:pt idx="3">
                  <c:v>3.329527503383602</c:v>
                </c:pt>
                <c:pt idx="4" formatCode="_-* #,##0.0_-;\-* #,##0.0_-;_-* &quot;-&quot;??_-;_-@_-">
                  <c:v>2.9106724657075915</c:v>
                </c:pt>
                <c:pt idx="5" formatCode="#,##0.0">
                  <c:v>2.8916530131033085</c:v>
                </c:pt>
                <c:pt idx="6" formatCode="#,##0.0">
                  <c:v>2.524214167147008</c:v>
                </c:pt>
                <c:pt idx="7" formatCode="#,##0.0">
                  <c:v>7.0937229636493555</c:v>
                </c:pt>
                <c:pt idx="8" formatCode="#,##0.0">
                  <c:v>4.6108646552210217</c:v>
                </c:pt>
                <c:pt idx="9" formatCode="_-* #,##0.0_-;\-* #,##0.0_-;_-* &quot;-&quot;??_-;_-@_-">
                  <c:v>4.2999566536627611</c:v>
                </c:pt>
                <c:pt idx="10" formatCode="#,##0.0">
                  <c:v>-0.60218359842491509</c:v>
                </c:pt>
                <c:pt idx="11" formatCode="#,##0.0">
                  <c:v>1.1976967178008806</c:v>
                </c:pt>
                <c:pt idx="12" formatCode="#,##0.0">
                  <c:v>1.5746788163272925</c:v>
                </c:pt>
                <c:pt idx="13" formatCode="#,##0.0">
                  <c:v>8.8015120570492229</c:v>
                </c:pt>
                <c:pt idx="14" formatCode="_-* #,##0.0_-;\-* #,##0.0_-;_-* &quot;-&quot;??_-;_-@_-">
                  <c:v>2.7366802427063419</c:v>
                </c:pt>
                <c:pt idx="15" formatCode="#,##0.0">
                  <c:v>11.060836562427113</c:v>
                </c:pt>
                <c:pt idx="16" formatCode="#,##0.0">
                  <c:v>6.2772960040889103</c:v>
                </c:pt>
                <c:pt idx="17" formatCode="#,##0.0">
                  <c:v>5.9442107302395897</c:v>
                </c:pt>
                <c:pt idx="18" formatCode="#,##0.0">
                  <c:v>-0.38693275660955351</c:v>
                </c:pt>
                <c:pt idx="19" formatCode="_-* #,##0.0_-;\-* #,##0.0_-;_-* &quot;-&quot;??_-;_-@_-">
                  <c:v>5.5763435205598739</c:v>
                </c:pt>
                <c:pt idx="20" formatCode="#,##0.0">
                  <c:v>1.5835244940631128</c:v>
                </c:pt>
                <c:pt idx="21" formatCode="#,##0.0">
                  <c:v>5.0060945770821945</c:v>
                </c:pt>
                <c:pt idx="22" formatCode="#,##0.0">
                  <c:v>1.8366605367683349</c:v>
                </c:pt>
                <c:pt idx="23" formatCode="#,##0.0">
                  <c:v>1.178434799613413</c:v>
                </c:pt>
                <c:pt idx="24" formatCode="_-* #,##0.0_-;\-* #,##0.0_-;_-* &quot;-&quot;??_-;_-@_-">
                  <c:v>2.3832330740641368</c:v>
                </c:pt>
                <c:pt idx="25" formatCode="#,##0.0">
                  <c:v>1.1293850510069774</c:v>
                </c:pt>
                <c:pt idx="26" formatCode="#,##0.0">
                  <c:v>-0.4042396873807661</c:v>
                </c:pt>
                <c:pt idx="27" formatCode="#,##0.0">
                  <c:v>2.2666846715399487</c:v>
                </c:pt>
                <c:pt idx="28" formatCode="#,##0.0">
                  <c:v>4.5832998837414181</c:v>
                </c:pt>
                <c:pt idx="29" formatCode="#,##0.0">
                  <c:v>1.8843893375853611</c:v>
                </c:pt>
                <c:pt idx="30" formatCode="#,##0.0">
                  <c:v>6.9596344549956797</c:v>
                </c:pt>
                <c:pt idx="31" formatCode="#,##0.0">
                  <c:v>-5.3066469565109742E-2</c:v>
                </c:pt>
                <c:pt idx="32" formatCode="#,##0.0">
                  <c:v>1.4537606101646219</c:v>
                </c:pt>
                <c:pt idx="34">
                  <c:v>2.760527282344043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DD8-4FAB-986C-F6DE8029E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100"/>
        <c:axId val="311381024"/>
        <c:axId val="174462352"/>
      </c:barChart>
      <c:catAx>
        <c:axId val="3113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4462352"/>
        <c:crosses val="autoZero"/>
        <c:auto val="1"/>
        <c:lblAlgn val="ctr"/>
        <c:lblOffset val="100"/>
        <c:noMultiLvlLbl val="0"/>
      </c:catAx>
      <c:valAx>
        <c:axId val="17446235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138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'PIB AGRO'!$B$44</c:f>
              <c:strCache>
                <c:ptCount val="1"/>
                <c:pt idx="0">
                  <c:v>I Trimetre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05-462F-B8E6-AE52B060B9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AGRO'!$A$56:$A$61</c:f>
              <c:strCache>
                <c:ptCount val="6"/>
                <c:pt idx="0">
                  <c:v>Agricultura, ganadería, caza, silvicultura y pesca</c:v>
                </c:pt>
                <c:pt idx="1">
                  <c:v>Café</c:v>
                </c:pt>
                <c:pt idx="2">
                  <c:v>Ganadería</c:v>
                </c:pt>
                <c:pt idx="3">
                  <c:v>Cultivos agrícolas sin café</c:v>
                </c:pt>
                <c:pt idx="4">
                  <c:v>Silvicultura y extracción de madera</c:v>
                </c:pt>
                <c:pt idx="5">
                  <c:v>Pesca y acuicultura</c:v>
                </c:pt>
              </c:strCache>
            </c:strRef>
          </c:cat>
          <c:val>
            <c:numRef>
              <c:f>'PIB AGRO'!$B$56:$B$61</c:f>
              <c:numCache>
                <c:formatCode>_-* #,##0.0_-;\-* #,##0.0_-;_-* "-"??_-;_-@_-</c:formatCode>
                <c:ptCount val="6"/>
                <c:pt idx="0">
                  <c:v>1.4537606101646219</c:v>
                </c:pt>
                <c:pt idx="1">
                  <c:v>-13.101215467753065</c:v>
                </c:pt>
                <c:pt idx="2">
                  <c:v>1.8855341537710615</c:v>
                </c:pt>
                <c:pt idx="3">
                  <c:v>2.2499775009435581</c:v>
                </c:pt>
                <c:pt idx="4">
                  <c:v>5.2624254390559315</c:v>
                </c:pt>
                <c:pt idx="5">
                  <c:v>27.04806429386457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05-462F-B8E6-AE52B060B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297749889917"/>
          <c:y val="0.18388511178585573"/>
          <c:w val="0.51705903406581044"/>
          <c:h val="0.71553722441816203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F2-48BB-B960-F88AAB5CE61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F2-48BB-B960-F88AAB5CE61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F2-48BB-B960-F88AAB5CE61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F2-48BB-B960-F88AAB5CE61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F2-48BB-B960-F88AAB5CE61E}"/>
              </c:ext>
            </c:extLst>
          </c:dPt>
          <c:dLbls>
            <c:dLbl>
              <c:idx val="3"/>
              <c:layout>
                <c:manualLayout>
                  <c:x val="7.89177277909189E-3"/>
                  <c:y val="1.54940767862828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12679374613435"/>
                      <c:h val="0.167597730114232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DF2-48BB-B960-F88AAB5CE61E}"/>
                </c:ext>
              </c:extLst>
            </c:dLbl>
            <c:dLbl>
              <c:idx val="4"/>
              <c:layout>
                <c:manualLayout>
                  <c:x val="0.14455185697694056"/>
                  <c:y val="-2.94673087526111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F2-48BB-B960-F88AAB5CE6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AGRO'!$A$30:$A$34</c:f>
              <c:strCache>
                <c:ptCount val="5"/>
                <c:pt idx="0">
                  <c:v>Cultivos agrícolas sin café</c:v>
                </c:pt>
                <c:pt idx="1">
                  <c:v>Café</c:v>
                </c:pt>
                <c:pt idx="2">
                  <c:v>Ganadería</c:v>
                </c:pt>
                <c:pt idx="3">
                  <c:v>Silvicultura y extracción de madera</c:v>
                </c:pt>
                <c:pt idx="4">
                  <c:v>Pesca y acuicultura</c:v>
                </c:pt>
              </c:strCache>
            </c:strRef>
          </c:cat>
          <c:val>
            <c:numRef>
              <c:f>'PIB AGRO'!$Q$30:$Q$34</c:f>
              <c:numCache>
                <c:formatCode>#,##0</c:formatCode>
                <c:ptCount val="5"/>
                <c:pt idx="0">
                  <c:v>8474.6651550224633</c:v>
                </c:pt>
                <c:pt idx="1">
                  <c:v>1390.8579983704567</c:v>
                </c:pt>
                <c:pt idx="2">
                  <c:v>3575.079057108404</c:v>
                </c:pt>
                <c:pt idx="3">
                  <c:v>455.0008500616359</c:v>
                </c:pt>
                <c:pt idx="4">
                  <c:v>454.12704343139825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F2-48BB-B960-F88AAB5CE61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accent5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Hoja1!$G$4</c:f>
              <c:strCache>
                <c:ptCount val="1"/>
                <c:pt idx="0">
                  <c:v>Variación III trim 20/III trim 19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0939152255197896E-3"/>
                  <c:y val="-1.677277172502107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03-4DD0-AA4E-B7F1177F1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Hoja1!$D$5:$D$26</c:f>
              <c:strCache>
                <c:ptCount val="22"/>
                <c:pt idx="0">
                  <c:v>Algodón</c:v>
                </c:pt>
                <c:pt idx="1">
                  <c:v>Fríjol</c:v>
                </c:pt>
                <c:pt idx="2">
                  <c:v>Café pergamino</c:v>
                </c:pt>
                <c:pt idx="3">
                  <c:v>Banano total</c:v>
                </c:pt>
                <c:pt idx="4">
                  <c:v>Papa</c:v>
                </c:pt>
                <c:pt idx="5">
                  <c:v>Pollo</c:v>
                </c:pt>
                <c:pt idx="6">
                  <c:v>Caña de Azúcar</c:v>
                </c:pt>
                <c:pt idx="7">
                  <c:v>Maíz</c:v>
                </c:pt>
                <c:pt idx="8">
                  <c:v>Ganado Bovino</c:v>
                </c:pt>
                <c:pt idx="9">
                  <c:v>Fruto de Palma</c:v>
                </c:pt>
                <c:pt idx="10">
                  <c:v>Hortalizas</c:v>
                </c:pt>
                <c:pt idx="11">
                  <c:v>Flores</c:v>
                </c:pt>
                <c:pt idx="12">
                  <c:v>Panela</c:v>
                </c:pt>
                <c:pt idx="13">
                  <c:v>Frutas  </c:v>
                </c:pt>
                <c:pt idx="14">
                  <c:v>Leche</c:v>
                </c:pt>
                <c:pt idx="15">
                  <c:v>Ganado Porcino</c:v>
                </c:pt>
                <c:pt idx="16">
                  <c:v>Yuca</c:v>
                </c:pt>
                <c:pt idx="17">
                  <c:v>Plátano </c:v>
                </c:pt>
                <c:pt idx="18">
                  <c:v>Huevo</c:v>
                </c:pt>
                <c:pt idx="19">
                  <c:v>Cacao</c:v>
                </c:pt>
                <c:pt idx="20">
                  <c:v>Arroz</c:v>
                </c:pt>
                <c:pt idx="21">
                  <c:v>Pesca</c:v>
                </c:pt>
              </c:strCache>
            </c:strRef>
          </c:cat>
          <c:val>
            <c:numRef>
              <c:f>Hoja1!$G$5:$G$26</c:f>
              <c:numCache>
                <c:formatCode>_-* #,##0.0_-;\-* #,##0.0_-;_-* "-"??_-;_-@_-</c:formatCode>
                <c:ptCount val="22"/>
                <c:pt idx="0">
                  <c:v>-74.099999999999994</c:v>
                </c:pt>
                <c:pt idx="1">
                  <c:v>-18.8</c:v>
                </c:pt>
                <c:pt idx="2">
                  <c:v>-12</c:v>
                </c:pt>
                <c:pt idx="3">
                  <c:v>-10.1</c:v>
                </c:pt>
                <c:pt idx="4">
                  <c:v>-9.4</c:v>
                </c:pt>
                <c:pt idx="5">
                  <c:v>-6.3</c:v>
                </c:pt>
                <c:pt idx="6">
                  <c:v>-4.8</c:v>
                </c:pt>
                <c:pt idx="7">
                  <c:v>-4.4000000000000004</c:v>
                </c:pt>
                <c:pt idx="8">
                  <c:v>-4.3</c:v>
                </c:pt>
                <c:pt idx="9">
                  <c:v>-2.9</c:v>
                </c:pt>
                <c:pt idx="10">
                  <c:v>-2</c:v>
                </c:pt>
                <c:pt idx="11">
                  <c:v>-0.9</c:v>
                </c:pt>
                <c:pt idx="12">
                  <c:v>-0.3</c:v>
                </c:pt>
                <c:pt idx="13">
                  <c:v>3.8</c:v>
                </c:pt>
                <c:pt idx="14">
                  <c:v>5.6</c:v>
                </c:pt>
                <c:pt idx="15">
                  <c:v>6.6</c:v>
                </c:pt>
                <c:pt idx="16">
                  <c:v>8.5</c:v>
                </c:pt>
                <c:pt idx="17">
                  <c:v>11.4</c:v>
                </c:pt>
                <c:pt idx="18">
                  <c:v>14.3</c:v>
                </c:pt>
                <c:pt idx="19">
                  <c:v>19.8</c:v>
                </c:pt>
                <c:pt idx="20">
                  <c:v>24.9</c:v>
                </c:pt>
                <c:pt idx="2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3-4DD0-AA4E-B7F1177F1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457824"/>
        <c:axId val="2028736352"/>
      </c:barChart>
      <c:catAx>
        <c:axId val="107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028736352"/>
        <c:crosses val="autoZero"/>
        <c:auto val="1"/>
        <c:lblAlgn val="ctr"/>
        <c:lblOffset val="100"/>
        <c:noMultiLvlLbl val="0"/>
      </c:catAx>
      <c:valAx>
        <c:axId val="2028736352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74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72273001830525"/>
          <c:y val="0.18324755882353594"/>
          <c:w val="0.67223982900754597"/>
          <c:h val="0.58839540375421695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5BA-4E6A-8F7D-DA071C157A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5BA-4E6A-8F7D-DA071C157A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5BA-4E6A-8F7D-DA071C157A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5BA-4E6A-8F7D-DA071C157A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5BA-4E6A-8F7D-DA071C157A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5BA-4E6A-8F7D-DA071C157AA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5BA-4E6A-8F7D-DA071C157AA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5BA-4E6A-8F7D-DA071C157AA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5BA-4E6A-8F7D-DA071C157AA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5BA-4E6A-8F7D-DA071C157AA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C5BA-4E6A-8F7D-DA071C157AA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C5BA-4E6A-8F7D-DA071C157AA2}"/>
              </c:ext>
            </c:extLst>
          </c:dPt>
          <c:dLbls>
            <c:dLbl>
              <c:idx val="0"/>
              <c:layout>
                <c:manualLayout>
                  <c:x val="0.11659934636632692"/>
                  <c:y val="4.5209229288487134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44279352642941"/>
                      <c:h val="0.176652929888343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5BA-4E6A-8F7D-DA071C157AA2}"/>
                </c:ext>
              </c:extLst>
            </c:dLbl>
            <c:dLbl>
              <c:idx val="1"/>
              <c:layout>
                <c:manualLayout>
                  <c:x val="2.2759492027076018E-3"/>
                  <c:y val="-5.53558694525039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12889244804207"/>
                      <c:h val="0.10122012827052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5BA-4E6A-8F7D-DA071C157AA2}"/>
                </c:ext>
              </c:extLst>
            </c:dLbl>
            <c:dLbl>
              <c:idx val="2"/>
              <c:layout>
                <c:manualLayout>
                  <c:x val="2.5357253007093655E-2"/>
                  <c:y val="3.0894340301029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BA-4E6A-8F7D-DA071C157AA2}"/>
                </c:ext>
              </c:extLst>
            </c:dLbl>
            <c:dLbl>
              <c:idx val="3"/>
              <c:layout>
                <c:manualLayout>
                  <c:x val="-4.4461969666636007E-2"/>
                  <c:y val="0.106324925236858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BA-4E6A-8F7D-DA071C157AA2}"/>
                </c:ext>
              </c:extLst>
            </c:dLbl>
            <c:dLbl>
              <c:idx val="4"/>
              <c:layout>
                <c:manualLayout>
                  <c:x val="-8.7594568161569838E-2"/>
                  <c:y val="-2.8114177742873457E-3"/>
                </c:manualLayout>
              </c:layout>
              <c:numFmt formatCode="0.00%" sourceLinked="0"/>
              <c:spPr>
                <a:noFill/>
                <a:ln>
                  <a:solidFill>
                    <a:srgbClr val="27689D"/>
                  </a:solidFill>
                  <a:prstDash val="lgDashDot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78579428936277"/>
                      <c:h val="0.18383165452922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5BA-4E6A-8F7D-DA071C157AA2}"/>
                </c:ext>
              </c:extLst>
            </c:dLbl>
            <c:dLbl>
              <c:idx val="5"/>
              <c:layout>
                <c:manualLayout>
                  <c:x val="-5.6447720911788977E-2"/>
                  <c:y val="-7.76907138979532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BA-4E6A-8F7D-DA071C157AA2}"/>
                </c:ext>
              </c:extLst>
            </c:dLbl>
            <c:dLbl>
              <c:idx val="6"/>
              <c:layout>
                <c:manualLayout>
                  <c:x val="-0.1269266493809362"/>
                  <c:y val="-1.064450694009933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BA-4E6A-8F7D-DA071C157AA2}"/>
                </c:ext>
              </c:extLst>
            </c:dLbl>
            <c:dLbl>
              <c:idx val="7"/>
              <c:layout>
                <c:manualLayout>
                  <c:x val="-0.11938271396214661"/>
                  <c:y val="-1.5014695493286028E-2"/>
                </c:manualLayout>
              </c:layout>
              <c:numFmt formatCode="0.00%" sourceLinked="0"/>
              <c:spPr>
                <a:noFill/>
                <a:ln>
                  <a:noFill/>
                  <a:prstDash val="dash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5BA-4E6A-8F7D-DA071C157AA2}"/>
                </c:ext>
              </c:extLst>
            </c:dLbl>
            <c:dLbl>
              <c:idx val="8"/>
              <c:layout>
                <c:manualLayout>
                  <c:x val="-0.17358262389601101"/>
                  <c:y val="-9.66127547438657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5BA-4E6A-8F7D-DA071C157AA2}"/>
                </c:ext>
              </c:extLst>
            </c:dLbl>
            <c:dLbl>
              <c:idx val="9"/>
              <c:layout>
                <c:manualLayout>
                  <c:x val="-1.2967026129114262E-2"/>
                  <c:y val="-5.39414046714799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5BA-4E6A-8F7D-DA071C157AA2}"/>
                </c:ext>
              </c:extLst>
            </c:dLbl>
            <c:dLbl>
              <c:idx val="10"/>
              <c:layout>
                <c:manualLayout>
                  <c:x val="3.1937958909816953E-2"/>
                  <c:y val="-3.06283384616271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5BA-4E6A-8F7D-DA071C157AA2}"/>
                </c:ext>
              </c:extLst>
            </c:dLbl>
            <c:dLbl>
              <c:idx val="11"/>
              <c:layout>
                <c:manualLayout>
                  <c:x val="0.24048687051235573"/>
                  <c:y val="-4.83136369093168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5BA-4E6A-8F7D-DA071C157AA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ANUAL'!$A$140:$A$151</c:f>
              <c:strCache>
                <c:ptCount val="12"/>
                <c:pt idx="0">
                  <c:v>Administración pública y defensa</c:v>
                </c:pt>
                <c:pt idx="1">
                  <c:v>Comercio al por mayor y al por menor</c:v>
                </c:pt>
                <c:pt idx="2">
                  <c:v>Industrias manufactureras</c:v>
                </c:pt>
                <c:pt idx="3">
                  <c:v>Actividades inmobiliarias</c:v>
                </c:pt>
                <c:pt idx="4">
                  <c:v>Agricultura, ganadería, caza, silvicultura y pesca</c:v>
                </c:pt>
                <c:pt idx="5">
                  <c:v>Actividades profesionales, científicas y técnicas</c:v>
                </c:pt>
                <c:pt idx="6">
                  <c:v>Construcción</c:v>
                </c:pt>
                <c:pt idx="7">
                  <c:v>Actividades financieras y de seguros</c:v>
                </c:pt>
                <c:pt idx="8">
                  <c:v>Explotación de minas y canteras</c:v>
                </c:pt>
                <c:pt idx="9">
                  <c:v>Suministro de electricidad, gas, vapor y aire acondicionado</c:v>
                </c:pt>
                <c:pt idx="10">
                  <c:v>Información y comunicaciones</c:v>
                </c:pt>
                <c:pt idx="11">
                  <c:v>Actividades artísticas, de entretenimiento y recreación</c:v>
                </c:pt>
              </c:strCache>
            </c:strRef>
          </c:cat>
          <c:val>
            <c:numRef>
              <c:f>'PIB ANUAL'!$B$140:$B$151</c:f>
              <c:numCache>
                <c:formatCode>#,##0</c:formatCode>
                <c:ptCount val="12"/>
                <c:pt idx="0">
                  <c:v>32046.859646741723</c:v>
                </c:pt>
                <c:pt idx="1">
                  <c:v>30797.780425611883</c:v>
                </c:pt>
                <c:pt idx="2">
                  <c:v>25073.456531975222</c:v>
                </c:pt>
                <c:pt idx="3">
                  <c:v>20122.664781510706</c:v>
                </c:pt>
                <c:pt idx="4">
                  <c:v>14393.278017433484</c:v>
                </c:pt>
                <c:pt idx="5">
                  <c:v>14321.362733096154</c:v>
                </c:pt>
                <c:pt idx="6">
                  <c:v>10784.923443782351</c:v>
                </c:pt>
                <c:pt idx="7">
                  <c:v>10662.247729436416</c:v>
                </c:pt>
                <c:pt idx="8">
                  <c:v>8855.5516900072489</c:v>
                </c:pt>
                <c:pt idx="9">
                  <c:v>6586.4531823399657</c:v>
                </c:pt>
                <c:pt idx="10">
                  <c:v>5938.538366327316</c:v>
                </c:pt>
                <c:pt idx="11">
                  <c:v>3889.6921616557761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5BA-4E6A-8F7D-DA071C157AA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0.67991</cdr:y>
    </cdr:from>
    <cdr:to>
      <cdr:x>1</cdr:x>
      <cdr:y>0.79363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0" y="2726694"/>
          <a:ext cx="6743351" cy="456062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17/11/2020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3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7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76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8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2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87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35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4296" y="3392039"/>
            <a:ext cx="661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III trimestre 2020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de noviembre de 2020</a:t>
            </a:r>
          </a:p>
        </p:txBody>
      </p:sp>
    </p:spTree>
    <p:extLst>
      <p:ext uri="{BB962C8B-B14F-4D97-AF65-F5344CB8AC3E}">
        <p14:creationId xmlns:p14="http://schemas.microsoft.com/office/powerpoint/2010/main" val="366079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III trimestre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2019-2020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25842" y="5661718"/>
            <a:ext cx="996615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– </a:t>
            </a:r>
            <a:r>
              <a:rPr lang="es-ES" altLang="es-CO" sz="1900" b="1" dirty="0">
                <a:solidFill>
                  <a:srgbClr val="395F9B"/>
                </a:solidFill>
              </a:rPr>
              <a:t>PIB en su serie original, disminuyó 9,0% </a:t>
            </a:r>
            <a:r>
              <a:rPr lang="es-ES" altLang="es-CO" sz="1900" dirty="0">
                <a:solidFill>
                  <a:srgbClr val="395F9B"/>
                </a:solidFill>
              </a:rPr>
              <a:t>en el tercer trimestre de 2020 con respecto al mismo periodo de 2019.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 aumento de 1,5%</a:t>
            </a:r>
            <a:r>
              <a:rPr lang="es-ES" altLang="es-CO" sz="1900" dirty="0">
                <a:solidFill>
                  <a:srgbClr val="395F9B"/>
                </a:solidFill>
              </a:rPr>
              <a:t> para el  mismo periodo de análisis y </a:t>
            </a:r>
            <a:r>
              <a:rPr lang="es-ES" altLang="es-CO" sz="1900" b="1" dirty="0">
                <a:solidFill>
                  <a:srgbClr val="395F9B"/>
                </a:solidFill>
              </a:rPr>
              <a:t>fue una de las tres actividades que presentó crecimiento.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932D7E-9E1F-417F-92BA-FF90C53902EF}"/>
              </a:ext>
            </a:extLst>
          </p:cNvPr>
          <p:cNvSpPr/>
          <p:nvPr/>
        </p:nvSpPr>
        <p:spPr>
          <a:xfrm>
            <a:off x="914724" y="2128707"/>
            <a:ext cx="9286880" cy="215444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44727"/>
              </p:ext>
            </p:extLst>
          </p:nvPr>
        </p:nvGraphicFramePr>
        <p:xfrm>
          <a:off x="1382174" y="1362814"/>
          <a:ext cx="8757084" cy="429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33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III trimestre 2006-2020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842" y="5661718"/>
            <a:ext cx="996615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tercer trimestre de 2020, la variación del </a:t>
            </a:r>
            <a:r>
              <a:rPr lang="es-MX" altLang="es-CO" sz="1900" dirty="0">
                <a:solidFill>
                  <a:srgbClr val="395F9B"/>
                </a:solidFill>
              </a:rPr>
              <a:t>valor agregado de la agricultura, ganadería, caza, silvicultura y pesca</a:t>
            </a:r>
            <a:r>
              <a:rPr lang="es-ES" altLang="es-CO" sz="1900" dirty="0">
                <a:solidFill>
                  <a:srgbClr val="395F9B"/>
                </a:solidFill>
              </a:rPr>
              <a:t> se ubicó 10,5 puntos porcentuales  por encima del PIB  (-9,0%).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998967"/>
              </p:ext>
            </p:extLst>
          </p:nvPr>
        </p:nvGraphicFramePr>
        <p:xfrm>
          <a:off x="810491" y="1181968"/>
          <a:ext cx="10640291" cy="4264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57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(%) del </a:t>
            </a:r>
            <a:r>
              <a:rPr lang="es-ES" sz="2400" b="1" dirty="0">
                <a:solidFill>
                  <a:srgbClr val="395F9B"/>
                </a:solidFill>
              </a:rPr>
              <a:t>valor agregado de la </a:t>
            </a:r>
            <a:r>
              <a:rPr lang="es-MX" sz="2400" b="1" dirty="0">
                <a:solidFill>
                  <a:srgbClr val="395F9B"/>
                </a:solidFill>
              </a:rPr>
              <a:t>agricultura,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Trimestral y total por año (2014-2020)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465" y="5386059"/>
            <a:ext cx="9966158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tercer trimestre de 2020, la variación del </a:t>
            </a:r>
            <a:r>
              <a:rPr lang="es-MX" altLang="es-CO" sz="1900" dirty="0">
                <a:solidFill>
                  <a:srgbClr val="395F9B"/>
                </a:solidFill>
              </a:rPr>
              <a:t>valor agregado de la agricultura, ganadería, caza, silvicultura y pesca</a:t>
            </a:r>
            <a:r>
              <a:rPr lang="es-ES" altLang="es-CO" sz="1900" dirty="0">
                <a:solidFill>
                  <a:srgbClr val="395F9B"/>
                </a:solidFill>
              </a:rPr>
              <a:t> </a:t>
            </a:r>
            <a:r>
              <a:rPr lang="es-ES" altLang="es-CO" sz="1900" b="1" dirty="0">
                <a:solidFill>
                  <a:srgbClr val="395F9B"/>
                </a:solidFill>
              </a:rPr>
              <a:t>disminuyó 0,8 puntos porcentuales con respecto a la variación presentada en el mismo trimestre del año anterior (2,3%). </a:t>
            </a:r>
          </a:p>
          <a:p>
            <a:pPr algn="just"/>
            <a:r>
              <a:rPr lang="es-ES" altLang="es-CO" sz="1900" b="1" dirty="0">
                <a:solidFill>
                  <a:srgbClr val="395F9B"/>
                </a:solidFill>
              </a:rPr>
              <a:t>En lo corrido del año la variación fue de 2,8% </a:t>
            </a:r>
            <a:r>
              <a:rPr lang="es-ES" altLang="es-CO" sz="1900" dirty="0">
                <a:solidFill>
                  <a:srgbClr val="395F9B"/>
                </a:solidFill>
              </a:rPr>
              <a:t>con respecto a los primeros tres trimestres del año 2019.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A19B69B7-635E-4010-8843-F4E02E0CE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013961"/>
              </p:ext>
            </p:extLst>
          </p:nvPr>
        </p:nvGraphicFramePr>
        <p:xfrm>
          <a:off x="415636" y="1471941"/>
          <a:ext cx="11376561" cy="391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173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</a:rPr>
              <a:t>Valor agregado de la a</a:t>
            </a:r>
            <a:r>
              <a:rPr lang="es-MX" sz="2400" b="1" dirty="0">
                <a:solidFill>
                  <a:srgbClr val="395F9B"/>
                </a:solidFill>
              </a:rPr>
              <a:t>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y participación por divisiones en el III trimestre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(2019-2020)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680417" y="1459066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III trimestre (2019-2020)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459066"/>
            <a:ext cx="5668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006ADF7-838D-4D33-A092-167EC104D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849614"/>
              </p:ext>
            </p:extLst>
          </p:nvPr>
        </p:nvGraphicFramePr>
        <p:xfrm>
          <a:off x="415636" y="1916122"/>
          <a:ext cx="6743351" cy="401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769542"/>
              </p:ext>
            </p:extLst>
          </p:nvPr>
        </p:nvGraphicFramePr>
        <p:xfrm>
          <a:off x="6489479" y="1940362"/>
          <a:ext cx="5702521" cy="412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76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Comportamiento de la producción principales productos agrícolas y pecuarios. Tasa de crecimiento III trimestre (%) 2019-2020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86AE652-9A6B-4D8D-AAB9-BE9FC1A9B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521472"/>
              </p:ext>
            </p:extLst>
          </p:nvPr>
        </p:nvGraphicFramePr>
        <p:xfrm>
          <a:off x="2643446" y="1078628"/>
          <a:ext cx="6982691" cy="5552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51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III trimestre de 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11667" y="5584425"/>
            <a:ext cx="978808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dirty="0">
                <a:solidFill>
                  <a:srgbClr val="395F9B"/>
                </a:solidFill>
              </a:rPr>
              <a:t>El Sector Agropecuario Silvícola y Pesquero, participó en el tercer trimestre de  2020 con el  7,84% en el valor agregado generado por la economía, ocupando el quinto lugar de las 12 ramas de actividad económica.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113546"/>
              </p:ext>
            </p:extLst>
          </p:nvPr>
        </p:nvGraphicFramePr>
        <p:xfrm>
          <a:off x="1984664" y="1173376"/>
          <a:ext cx="7807596" cy="451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430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FD8FB8-457F-45E4-85C6-572106F4518F}"/>
</file>

<file path=customXml/itemProps2.xml><?xml version="1.0" encoding="utf-8"?>
<ds:datastoreItem xmlns:ds="http://schemas.openxmlformats.org/officeDocument/2006/customXml" ds:itemID="{3B4C2281-B5D8-4B8A-BE6E-739477C1EAC3}"/>
</file>

<file path=customXml/itemProps3.xml><?xml version="1.0" encoding="utf-8"?>
<ds:datastoreItem xmlns:ds="http://schemas.openxmlformats.org/officeDocument/2006/customXml" ds:itemID="{B0E89678-73EA-4502-B944-069637A36574}"/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475</Words>
  <Application>Microsoft Office PowerPoint</Application>
  <PresentationFormat>Panorámica</PresentationFormat>
  <Paragraphs>86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176</cp:revision>
  <dcterms:created xsi:type="dcterms:W3CDTF">2019-02-12T04:28:07Z</dcterms:created>
  <dcterms:modified xsi:type="dcterms:W3CDTF">2020-11-17T21:05:59Z</dcterms:modified>
</cp:coreProperties>
</file>