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1.xml" ContentType="application/vnd.openxmlformats-officedocument.theme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6" r:id="rId2"/>
    <p:sldId id="277" r:id="rId3"/>
    <p:sldId id="278" r:id="rId4"/>
    <p:sldId id="281" r:id="rId5"/>
    <p:sldId id="279" r:id="rId6"/>
    <p:sldId id="282" r:id="rId7"/>
    <p:sldId id="28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67"/>
    <a:srgbClr val="009167"/>
    <a:srgbClr val="395F9B"/>
    <a:srgbClr val="27689D"/>
    <a:srgbClr val="4472C4"/>
    <a:srgbClr val="009165"/>
    <a:srgbClr val="1F4E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5AD734-6066-4FD3-99CB-FBAE63A76635}" v="127" dt="2021-05-14T15:49:57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697" autoAdjust="0"/>
  </p:normalViewPr>
  <p:slideViewPr>
    <p:cSldViewPr snapToGrid="0">
      <p:cViewPr varScale="1">
        <p:scale>
          <a:sx n="92" d="100"/>
          <a:sy n="92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BE5AD734-6066-4FD3-99CB-FBAE63A76635}"/>
    <pc:docChg chg="undo redo custSel delSld modSld">
      <pc:chgData name="NESTOR JULIO HERNANDEZ BOCKER" userId="a413b3be1cc3406f" providerId="LiveId" clId="{BE5AD734-6066-4FD3-99CB-FBAE63A76635}" dt="2021-05-14T16:16:22.242" v="256" actId="20577"/>
      <pc:docMkLst>
        <pc:docMk/>
      </pc:docMkLst>
      <pc:sldChg chg="modSp mod">
        <pc:chgData name="NESTOR JULIO HERNANDEZ BOCKER" userId="a413b3be1cc3406f" providerId="LiveId" clId="{BE5AD734-6066-4FD3-99CB-FBAE63A76635}" dt="2021-05-14T16:05:49.813" v="243" actId="20577"/>
        <pc:sldMkLst>
          <pc:docMk/>
          <pc:sldMk cId="1714585994" sldId="264"/>
        </pc:sldMkLst>
        <pc:spChg chg="mod">
          <ac:chgData name="NESTOR JULIO HERNANDEZ BOCKER" userId="a413b3be1cc3406f" providerId="LiveId" clId="{BE5AD734-6066-4FD3-99CB-FBAE63A76635}" dt="2021-05-14T16:05:49.813" v="24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BE5AD734-6066-4FD3-99CB-FBAE63A76635}" dt="2021-05-14T14:53:39.134" v="77" actId="6549"/>
        <pc:sldMkLst>
          <pc:docMk/>
          <pc:sldMk cId="3660792544" sldId="276"/>
        </pc:sldMkLst>
        <pc:spChg chg="mod">
          <ac:chgData name="NESTOR JULIO HERNANDEZ BOCKER" userId="a413b3be1cc3406f" providerId="LiveId" clId="{BE5AD734-6066-4FD3-99CB-FBAE63A76635}" dt="2021-05-14T14:53:39.134" v="77" actId="6549"/>
          <ac:spMkLst>
            <pc:docMk/>
            <pc:sldMk cId="3660792544" sldId="276"/>
            <ac:spMk id="5" creationId="{00000000-0000-0000-0000-000000000000}"/>
          </ac:spMkLst>
        </pc:spChg>
        <pc:spChg chg="mod">
          <ac:chgData name="NESTOR JULIO HERNANDEZ BOCKER" userId="a413b3be1cc3406f" providerId="LiveId" clId="{BE5AD734-6066-4FD3-99CB-FBAE63A76635}" dt="2021-05-14T14:51:59.645" v="4" actId="20577"/>
          <ac:spMkLst>
            <pc:docMk/>
            <pc:sldMk cId="3660792544" sldId="27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BE5AD734-6066-4FD3-99CB-FBAE63A76635}" dt="2021-05-14T15:09:44.357" v="102" actId="20577"/>
        <pc:sldMkLst>
          <pc:docMk/>
          <pc:sldMk cId="3937330767" sldId="277"/>
        </pc:sldMkLst>
        <pc:spChg chg="mod">
          <ac:chgData name="NESTOR JULIO HERNANDEZ BOCKER" userId="a413b3be1cc3406f" providerId="LiveId" clId="{BE5AD734-6066-4FD3-99CB-FBAE63A76635}" dt="2021-05-14T15:09:44.357" v="102" actId="20577"/>
          <ac:spMkLst>
            <pc:docMk/>
            <pc:sldMk cId="3937330767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BE5AD734-6066-4FD3-99CB-FBAE63A76635}" dt="2021-05-14T14:54:07.058" v="91" actId="20577"/>
          <ac:spMkLst>
            <pc:docMk/>
            <pc:sldMk cId="3937330767" sldId="277"/>
            <ac:spMk id="13" creationId="{00000000-0000-0000-0000-000000000000}"/>
          </ac:spMkLst>
        </pc:spChg>
      </pc:sldChg>
      <pc:sldChg chg="addSp delSp modSp mod">
        <pc:chgData name="NESTOR JULIO HERNANDEZ BOCKER" userId="a413b3be1cc3406f" providerId="LiveId" clId="{BE5AD734-6066-4FD3-99CB-FBAE63A76635}" dt="2021-05-14T15:39:07.163" v="218" actId="113"/>
        <pc:sldMkLst>
          <pc:docMk/>
          <pc:sldMk cId="2435577994" sldId="278"/>
        </pc:sldMkLst>
        <pc:spChg chg="mod">
          <ac:chgData name="NESTOR JULIO HERNANDEZ BOCKER" userId="a413b3be1cc3406f" providerId="LiveId" clId="{BE5AD734-6066-4FD3-99CB-FBAE63A76635}" dt="2021-05-14T15:29:56.640" v="105" actId="20577"/>
          <ac:spMkLst>
            <pc:docMk/>
            <pc:sldMk cId="2435577994" sldId="278"/>
            <ac:spMk id="8" creationId="{39859359-D35B-3B4A-9B7A-4F41EF0AFBA5}"/>
          </ac:spMkLst>
        </pc:spChg>
        <pc:spChg chg="mod">
          <ac:chgData name="NESTOR JULIO HERNANDEZ BOCKER" userId="a413b3be1cc3406f" providerId="LiveId" clId="{BE5AD734-6066-4FD3-99CB-FBAE63A76635}" dt="2021-05-14T15:36:55.453" v="210" actId="20577"/>
          <ac:spMkLst>
            <pc:docMk/>
            <pc:sldMk cId="2435577994" sldId="278"/>
            <ac:spMk id="12" creationId="{C0E1B2BA-AAD4-404C-8A99-F59E17F38263}"/>
          </ac:spMkLst>
        </pc:spChg>
        <pc:graphicFrameChg chg="add del mod">
          <ac:chgData name="NESTOR JULIO HERNANDEZ BOCKER" userId="a413b3be1cc3406f" providerId="LiveId" clId="{BE5AD734-6066-4FD3-99CB-FBAE63A76635}" dt="2021-05-14T15:38:36.835" v="213" actId="478"/>
          <ac:graphicFrameMkLst>
            <pc:docMk/>
            <pc:sldMk cId="2435577994" sldId="278"/>
            <ac:graphicFrameMk id="10" creationId="{00000000-0008-0000-0100-000004000000}"/>
          </ac:graphicFrameMkLst>
        </pc:graphicFrameChg>
        <pc:graphicFrameChg chg="add del">
          <ac:chgData name="NESTOR JULIO HERNANDEZ BOCKER" userId="a413b3be1cc3406f" providerId="LiveId" clId="{BE5AD734-6066-4FD3-99CB-FBAE63A76635}" dt="2021-05-14T15:30:25.555" v="110" actId="478"/>
          <ac:graphicFrameMkLst>
            <pc:docMk/>
            <pc:sldMk cId="2435577994" sldId="278"/>
            <ac:graphicFrameMk id="11" creationId="{00000000-0008-0000-0100-000004000000}"/>
          </ac:graphicFrameMkLst>
        </pc:graphicFrameChg>
        <pc:graphicFrameChg chg="add mod">
          <ac:chgData name="NESTOR JULIO HERNANDEZ BOCKER" userId="a413b3be1cc3406f" providerId="LiveId" clId="{BE5AD734-6066-4FD3-99CB-FBAE63A76635}" dt="2021-05-14T15:39:07.163" v="218" actId="113"/>
          <ac:graphicFrameMkLst>
            <pc:docMk/>
            <pc:sldMk cId="2435577994" sldId="278"/>
            <ac:graphicFrameMk id="13" creationId="{00000000-0008-0000-0100-000004000000}"/>
          </ac:graphicFrameMkLst>
        </pc:graphicFrameChg>
      </pc:sldChg>
      <pc:sldChg chg="modSp mod">
        <pc:chgData name="NESTOR JULIO HERNANDEZ BOCKER" userId="a413b3be1cc3406f" providerId="LiveId" clId="{BE5AD734-6066-4FD3-99CB-FBAE63A76635}" dt="2021-05-14T16:07:09.982" v="248" actId="20577"/>
        <pc:sldMkLst>
          <pc:docMk/>
          <pc:sldMk cId="388765939" sldId="279"/>
        </pc:sldMkLst>
        <pc:spChg chg="mod">
          <ac:chgData name="NESTOR JULIO HERNANDEZ BOCKER" userId="a413b3be1cc3406f" providerId="LiveId" clId="{BE5AD734-6066-4FD3-99CB-FBAE63A76635}" dt="2021-05-14T16:07:09.982" v="248" actId="20577"/>
          <ac:spMkLst>
            <pc:docMk/>
            <pc:sldMk cId="388765939" sldId="279"/>
            <ac:spMk id="8" creationId="{39859359-D35B-3B4A-9B7A-4F41EF0AFBA5}"/>
          </ac:spMkLst>
        </pc:spChg>
      </pc:sldChg>
      <pc:sldChg chg="modSp mod">
        <pc:chgData name="NESTOR JULIO HERNANDEZ BOCKER" userId="a413b3be1cc3406f" providerId="LiveId" clId="{BE5AD734-6066-4FD3-99CB-FBAE63A76635}" dt="2021-05-14T16:16:22.242" v="256" actId="20577"/>
        <pc:sldMkLst>
          <pc:docMk/>
          <pc:sldMk cId="2244301452" sldId="280"/>
        </pc:sldMkLst>
        <pc:spChg chg="mod">
          <ac:chgData name="NESTOR JULIO HERNANDEZ BOCKER" userId="a413b3be1cc3406f" providerId="LiveId" clId="{BE5AD734-6066-4FD3-99CB-FBAE63A76635}" dt="2021-05-14T16:13:10.792" v="249" actId="20577"/>
          <ac:spMkLst>
            <pc:docMk/>
            <pc:sldMk cId="2244301452" sldId="280"/>
            <ac:spMk id="8" creationId="{39859359-D35B-3B4A-9B7A-4F41EF0AFBA5}"/>
          </ac:spMkLst>
        </pc:spChg>
        <pc:spChg chg="mod">
          <ac:chgData name="NESTOR JULIO HERNANDEZ BOCKER" userId="a413b3be1cc3406f" providerId="LiveId" clId="{BE5AD734-6066-4FD3-99CB-FBAE63A76635}" dt="2021-05-14T16:16:22.242" v="256" actId="20577"/>
          <ac:spMkLst>
            <pc:docMk/>
            <pc:sldMk cId="2244301452" sldId="280"/>
            <ac:spMk id="13" creationId="{00000000-0000-0000-0000-000000000000}"/>
          </ac:spMkLst>
        </pc:spChg>
      </pc:sldChg>
      <pc:sldChg chg="addSp delSp modSp mod">
        <pc:chgData name="NESTOR JULIO HERNANDEZ BOCKER" userId="a413b3be1cc3406f" providerId="LiveId" clId="{BE5AD734-6066-4FD3-99CB-FBAE63A76635}" dt="2021-05-14T16:06:55.616" v="244" actId="20577"/>
        <pc:sldMkLst>
          <pc:docMk/>
          <pc:sldMk cId="1081735659" sldId="281"/>
        </pc:sldMkLst>
        <pc:spChg chg="mod">
          <ac:chgData name="NESTOR JULIO HERNANDEZ BOCKER" userId="a413b3be1cc3406f" providerId="LiveId" clId="{BE5AD734-6066-4FD3-99CB-FBAE63A76635}" dt="2021-05-14T16:06:55.616" v="244" actId="20577"/>
          <ac:spMkLst>
            <pc:docMk/>
            <pc:sldMk cId="1081735659" sldId="281"/>
            <ac:spMk id="8" creationId="{39859359-D35B-3B4A-9B7A-4F41EF0AFBA5}"/>
          </ac:spMkLst>
        </pc:spChg>
        <pc:spChg chg="mod">
          <ac:chgData name="NESTOR JULIO HERNANDEZ BOCKER" userId="a413b3be1cc3406f" providerId="LiveId" clId="{BE5AD734-6066-4FD3-99CB-FBAE63A76635}" dt="2021-05-14T15:59:37.963" v="242" actId="20577"/>
          <ac:spMkLst>
            <pc:docMk/>
            <pc:sldMk cId="1081735659" sldId="281"/>
            <ac:spMk id="12" creationId="{C0E1B2BA-AAD4-404C-8A99-F59E17F38263}"/>
          </ac:spMkLst>
        </pc:spChg>
        <pc:graphicFrameChg chg="del">
          <ac:chgData name="NESTOR JULIO HERNANDEZ BOCKER" userId="a413b3be1cc3406f" providerId="LiveId" clId="{BE5AD734-6066-4FD3-99CB-FBAE63A76635}" dt="2021-05-14T15:49:29.130" v="219" actId="478"/>
          <ac:graphicFrameMkLst>
            <pc:docMk/>
            <pc:sldMk cId="1081735659" sldId="281"/>
            <ac:graphicFrameMk id="10" creationId="{00000000-0008-0000-0000-000012000000}"/>
          </ac:graphicFrameMkLst>
        </pc:graphicFrameChg>
        <pc:graphicFrameChg chg="add mod">
          <ac:chgData name="NESTOR JULIO HERNANDEZ BOCKER" userId="a413b3be1cc3406f" providerId="LiveId" clId="{BE5AD734-6066-4FD3-99CB-FBAE63A76635}" dt="2021-05-14T15:49:57.433" v="223" actId="14100"/>
          <ac:graphicFrameMkLst>
            <pc:docMk/>
            <pc:sldMk cId="1081735659" sldId="281"/>
            <ac:graphicFrameMk id="11" creationId="{00000000-0008-0000-0000-000012000000}"/>
          </ac:graphicFrameMkLst>
        </pc:graphicFrameChg>
      </pc:sldChg>
      <pc:sldChg chg="addSp delSp modSp mod">
        <pc:chgData name="NESTOR JULIO HERNANDEZ BOCKER" userId="a413b3be1cc3406f" providerId="LiveId" clId="{BE5AD734-6066-4FD3-99CB-FBAE63A76635}" dt="2021-05-14T14:53:07.387" v="62" actId="1038"/>
        <pc:sldMkLst>
          <pc:docMk/>
          <pc:sldMk cId="3805514638" sldId="282"/>
        </pc:sldMkLst>
        <pc:spChg chg="mod">
          <ac:chgData name="NESTOR JULIO HERNANDEZ BOCKER" userId="a413b3be1cc3406f" providerId="LiveId" clId="{BE5AD734-6066-4FD3-99CB-FBAE63A76635}" dt="2021-05-14T14:52:23.764" v="13" actId="20577"/>
          <ac:spMkLst>
            <pc:docMk/>
            <pc:sldMk cId="3805514638" sldId="282"/>
            <ac:spMk id="8" creationId="{39859359-D35B-3B4A-9B7A-4F41EF0AFBA5}"/>
          </ac:spMkLst>
        </pc:spChg>
        <pc:graphicFrameChg chg="add mod">
          <ac:chgData name="NESTOR JULIO HERNANDEZ BOCKER" userId="a413b3be1cc3406f" providerId="LiveId" clId="{BE5AD734-6066-4FD3-99CB-FBAE63A76635}" dt="2021-05-14T14:52:43.068" v="20"/>
          <ac:graphicFrameMkLst>
            <pc:docMk/>
            <pc:sldMk cId="3805514638" sldId="282"/>
            <ac:graphicFrameMk id="6" creationId="{E81787C0-FCDB-4960-A5E7-D1499FBBF92C}"/>
          </ac:graphicFrameMkLst>
        </pc:graphicFrameChg>
        <pc:graphicFrameChg chg="add mod">
          <ac:chgData name="NESTOR JULIO HERNANDEZ BOCKER" userId="a413b3be1cc3406f" providerId="LiveId" clId="{BE5AD734-6066-4FD3-99CB-FBAE63A76635}" dt="2021-05-14T14:53:07.387" v="62" actId="1038"/>
          <ac:graphicFrameMkLst>
            <pc:docMk/>
            <pc:sldMk cId="3805514638" sldId="282"/>
            <ac:graphicFrameMk id="10" creationId="{E81787C0-FCDB-4960-A5E7-D1499FBBF92C}"/>
          </ac:graphicFrameMkLst>
        </pc:graphicFrameChg>
        <pc:graphicFrameChg chg="del">
          <ac:chgData name="NESTOR JULIO HERNANDEZ BOCKER" userId="a413b3be1cc3406f" providerId="LiveId" clId="{BE5AD734-6066-4FD3-99CB-FBAE63A76635}" dt="2021-05-14T14:52:27.429" v="14" actId="478"/>
          <ac:graphicFrameMkLst>
            <pc:docMk/>
            <pc:sldMk cId="3805514638" sldId="282"/>
            <ac:graphicFrameMk id="11" creationId="{E86AE652-9A6B-4D8D-AAB9-BE9FC1A9BAE0}"/>
          </ac:graphicFrameMkLst>
        </pc:graphicFrameChg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741103365" sldId="283"/>
        </pc:sldMkLst>
      </pc:sldChg>
      <pc:sldChg chg="del">
        <pc:chgData name="NESTOR JULIO HERNANDEZ BOCKER" userId="a413b3be1cc3406f" providerId="LiveId" clId="{BE5AD734-6066-4FD3-99CB-FBAE63A76635}" dt="2021-05-14T14:52:08.205" v="6" actId="47"/>
        <pc:sldMkLst>
          <pc:docMk/>
          <pc:sldMk cId="4253003800" sldId="284"/>
        </pc:sldMkLst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756480117" sldId="285"/>
        </pc:sldMkLst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3419816737" sldId="286"/>
        </pc:sldMkLst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1818447118" sldId="287"/>
        </pc:sldMkLst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3830290674" sldId="28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3-INDICADORES%20ECON&#211;MICOS\1-PIB\PIB%20TRIMESTR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F:\3-INDICADORES%20ECON&#211;MICOS\1-PIB\PIB%20TRIMESTRA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3-INDICADORES%20ECON&#211;MICOS\1-PIB\PIB%20TRIMESTR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3-INDICADORES%20ECON&#211;MICOS\1-PIB\PIB%20TRIMESTRAL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3-INDICADORES%20ECON&#211;MICOS\1-PIB\PIB%20TRIMESTR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F:\3-INDICADORES%20ECON&#211;MICOS\1-PIB\Productos%20(1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3-INDICADORES%20ECON&#211;MICOS\1-PIB\PIB%20TRIMESTR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A6-42FC-928C-AB47EE0CE607}"/>
              </c:ext>
            </c:extLst>
          </c:dPt>
          <c:dLbls>
            <c:dLbl>
              <c:idx val="7"/>
              <c:layout>
                <c:manualLayout>
                  <c:x val="-1.6508653719288586E-3"/>
                  <c:y val="-7.03020969676269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A6-42FC-928C-AB47EE0CE6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ANUAL'!$A$71:$A$83</c:f>
              <c:strCache>
                <c:ptCount val="13"/>
                <c:pt idx="0">
                  <c:v>Producto Interno Bruto - PIB</c:v>
                </c:pt>
                <c:pt idx="1">
                  <c:v>Actividades inmobiliarias</c:v>
                </c:pt>
                <c:pt idx="2">
                  <c:v>Actividades financieras y de seguros</c:v>
                </c:pt>
                <c:pt idx="3">
                  <c:v>Agricultura, ganadería, caza, silvicultura y pesca</c:v>
                </c:pt>
                <c:pt idx="4">
                  <c:v>Explotación de minas y canteras</c:v>
                </c:pt>
                <c:pt idx="5">
                  <c:v>Administración pública y defensa</c:v>
                </c:pt>
                <c:pt idx="6">
                  <c:v>Suministro de electricidad, gas, vapor y aire acondicionado</c:v>
                </c:pt>
                <c:pt idx="7">
                  <c:v>Información y comunicaciones</c:v>
                </c:pt>
                <c:pt idx="8">
                  <c:v>Actividades profesionales, científicas y técnicas</c:v>
                </c:pt>
                <c:pt idx="9">
                  <c:v>Construcción</c:v>
                </c:pt>
                <c:pt idx="10">
                  <c:v>Industrias manufactureras</c:v>
                </c:pt>
                <c:pt idx="11">
                  <c:v>Comercio al por mayor y al por menor</c:v>
                </c:pt>
                <c:pt idx="12">
                  <c:v>Actividades artísticas, de entretenimiento y recreación</c:v>
                </c:pt>
              </c:strCache>
            </c:strRef>
          </c:cat>
          <c:val>
            <c:numRef>
              <c:f>'PIB ANUAL'!$B$71:$B$83</c:f>
              <c:numCache>
                <c:formatCode>_-* #,##0.0_-;\-* #,##0.0_-;_-* "-"??_-;_-@_-</c:formatCode>
                <c:ptCount val="13"/>
                <c:pt idx="0">
                  <c:v>17.591294862564254</c:v>
                </c:pt>
                <c:pt idx="1">
                  <c:v>2.1155409221571517</c:v>
                </c:pt>
                <c:pt idx="2">
                  <c:v>3.3200667926425353</c:v>
                </c:pt>
                <c:pt idx="3">
                  <c:v>3.7923043122325595</c:v>
                </c:pt>
                <c:pt idx="4">
                  <c:v>7.0506028613696543</c:v>
                </c:pt>
                <c:pt idx="5">
                  <c:v>9.0483963848552804</c:v>
                </c:pt>
                <c:pt idx="6">
                  <c:v>9.1252656825372469</c:v>
                </c:pt>
                <c:pt idx="7">
                  <c:v>9.9547645287683366</c:v>
                </c:pt>
                <c:pt idx="8">
                  <c:v>14.419276014436065</c:v>
                </c:pt>
                <c:pt idx="9">
                  <c:v>17.275347826603848</c:v>
                </c:pt>
                <c:pt idx="10">
                  <c:v>32.502794539931529</c:v>
                </c:pt>
                <c:pt idx="11">
                  <c:v>40.310531381973703</c:v>
                </c:pt>
                <c:pt idx="12">
                  <c:v>83.824442315137873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A6-42FC-928C-AB47EE0CE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65"/>
        <c:axId val="805444512"/>
        <c:axId val="805448320"/>
      </c:barChart>
      <c:catAx>
        <c:axId val="80544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8320"/>
        <c:crosses val="autoZero"/>
        <c:auto val="1"/>
        <c:lblAlgn val="ctr"/>
        <c:lblOffset val="100"/>
        <c:noMultiLvlLbl val="0"/>
      </c:catAx>
      <c:valAx>
        <c:axId val="805448320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871295308615406E-3"/>
          <c:y val="2.1325632195633284E-2"/>
          <c:w val="0.97485588602832352"/>
          <c:h val="0.78371112911966667"/>
        </c:manualLayout>
      </c:layout>
      <c:lineChart>
        <c:grouping val="standard"/>
        <c:varyColors val="0"/>
        <c:ser>
          <c:idx val="0"/>
          <c:order val="0"/>
          <c:tx>
            <c:strRef>
              <c:f>'PIB ANUAL'!$A$92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8B-4386-A122-58FFAF41CE69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8B-4386-A122-58FFAF41CE69}"/>
                </c:ext>
              </c:extLst>
            </c:dLbl>
            <c:dLbl>
              <c:idx val="4"/>
              <c:layout>
                <c:manualLayout>
                  <c:x val="-2.1783367259524566E-2"/>
                  <c:y val="-3.5301333604921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8B-4386-A122-58FFAF41CE69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8B-4386-A122-58FFAF41CE69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8B-4386-A122-58FFAF41CE69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8B-4386-A122-58FFAF41CE69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8B-4386-A122-58FFAF41CE69}"/>
                </c:ext>
              </c:extLst>
            </c:dLbl>
            <c:dLbl>
              <c:idx val="1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8B-4386-A122-58FFAF41CE69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F8B-4386-A122-58FFAF41CE69}"/>
                </c:ext>
              </c:extLst>
            </c:dLbl>
            <c:dLbl>
              <c:idx val="15"/>
              <c:spPr>
                <a:solidFill>
                  <a:srgbClr val="0070C0">
                    <a:alpha val="35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F8B-4386-A122-58FFAF41CE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'PIB ANUAL'!$C$90:$R$90</c:f>
              <c:strCache>
                <c:ptCount val="16"/>
                <c:pt idx="0">
                  <c:v>2006-II</c:v>
                </c:pt>
                <c:pt idx="1">
                  <c:v>2007-II</c:v>
                </c:pt>
                <c:pt idx="2">
                  <c:v>2008-II</c:v>
                </c:pt>
                <c:pt idx="3">
                  <c:v>2009-II</c:v>
                </c:pt>
                <c:pt idx="4">
                  <c:v>2010-II</c:v>
                </c:pt>
                <c:pt idx="5">
                  <c:v>2011-II</c:v>
                </c:pt>
                <c:pt idx="6">
                  <c:v>2012-II</c:v>
                </c:pt>
                <c:pt idx="7">
                  <c:v>2013-II</c:v>
                </c:pt>
                <c:pt idx="8">
                  <c:v>2014-II</c:v>
                </c:pt>
                <c:pt idx="9">
                  <c:v>2015-II</c:v>
                </c:pt>
                <c:pt idx="10">
                  <c:v>2016-II</c:v>
                </c:pt>
                <c:pt idx="11">
                  <c:v>2017-II</c:v>
                </c:pt>
                <c:pt idx="12">
                  <c:v>2018-II</c:v>
                </c:pt>
                <c:pt idx="13">
                  <c:v>2019-II</c:v>
                </c:pt>
                <c:pt idx="14">
                  <c:v>2020-II</c:v>
                </c:pt>
                <c:pt idx="15">
                  <c:v>2021-II</c:v>
                </c:pt>
              </c:strCache>
            </c:strRef>
          </c:cat>
          <c:val>
            <c:numRef>
              <c:f>'PIB ANUAL'!$C$92:$R$92</c:f>
              <c:numCache>
                <c:formatCode>_-* #,##0.0_-;\-* #,##0.0_-;_-* "-"??_-;_-@_-</c:formatCode>
                <c:ptCount val="16"/>
                <c:pt idx="0">
                  <c:v>-6.1813668265941146E-2</c:v>
                </c:pt>
                <c:pt idx="1">
                  <c:v>3.7061485413598234</c:v>
                </c:pt>
                <c:pt idx="2">
                  <c:v>0.27442761958053552</c:v>
                </c:pt>
                <c:pt idx="3">
                  <c:v>-2.8225158884517896</c:v>
                </c:pt>
                <c:pt idx="4">
                  <c:v>2.3310915159420347</c:v>
                </c:pt>
                <c:pt idx="5">
                  <c:v>1.8121530404477681</c:v>
                </c:pt>
                <c:pt idx="6">
                  <c:v>5.1411959043650768</c:v>
                </c:pt>
                <c:pt idx="7">
                  <c:v>11.182632351434933</c:v>
                </c:pt>
                <c:pt idx="8">
                  <c:v>-0.73150400599119791</c:v>
                </c:pt>
                <c:pt idx="9">
                  <c:v>2.6877823259713125</c:v>
                </c:pt>
                <c:pt idx="10">
                  <c:v>1.1514755629267341</c:v>
                </c:pt>
                <c:pt idx="11">
                  <c:v>6.1931763621471561</c:v>
                </c:pt>
                <c:pt idx="12">
                  <c:v>4.0156286646779904</c:v>
                </c:pt>
                <c:pt idx="13">
                  <c:v>0.53815800270106706</c:v>
                </c:pt>
                <c:pt idx="14">
                  <c:v>-0.24460144055794331</c:v>
                </c:pt>
                <c:pt idx="15">
                  <c:v>3.7923043122325595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CF8B-4386-A122-58FFAF41CE69}"/>
            </c:ext>
          </c:extLst>
        </c:ser>
        <c:ser>
          <c:idx val="1"/>
          <c:order val="1"/>
          <c:tx>
            <c:strRef>
              <c:f>'PIB ANUAL'!$A$93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8B-4386-A122-58FFAF41CE69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F8B-4386-A122-58FFAF41CE69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F8B-4386-A122-58FFAF41CE69}"/>
                </c:ext>
              </c:extLst>
            </c:dLbl>
            <c:dLbl>
              <c:idx val="14"/>
              <c:layout>
                <c:manualLayout>
                  <c:x val="-1.6357729313982109E-2"/>
                  <c:y val="2.94917929181894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F8B-4386-A122-58FFAF41CE69}"/>
                </c:ext>
              </c:extLst>
            </c:dLbl>
            <c:dLbl>
              <c:idx val="15"/>
              <c:spPr>
                <a:solidFill>
                  <a:schemeClr val="accent2">
                    <a:alpha val="3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CF8B-4386-A122-58FFAF41CE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ANUAL'!$C$90:$R$90</c:f>
              <c:strCache>
                <c:ptCount val="16"/>
                <c:pt idx="0">
                  <c:v>2006-II</c:v>
                </c:pt>
                <c:pt idx="1">
                  <c:v>2007-II</c:v>
                </c:pt>
                <c:pt idx="2">
                  <c:v>2008-II</c:v>
                </c:pt>
                <c:pt idx="3">
                  <c:v>2009-II</c:v>
                </c:pt>
                <c:pt idx="4">
                  <c:v>2010-II</c:v>
                </c:pt>
                <c:pt idx="5">
                  <c:v>2011-II</c:v>
                </c:pt>
                <c:pt idx="6">
                  <c:v>2012-II</c:v>
                </c:pt>
                <c:pt idx="7">
                  <c:v>2013-II</c:v>
                </c:pt>
                <c:pt idx="8">
                  <c:v>2014-II</c:v>
                </c:pt>
                <c:pt idx="9">
                  <c:v>2015-II</c:v>
                </c:pt>
                <c:pt idx="10">
                  <c:v>2016-II</c:v>
                </c:pt>
                <c:pt idx="11">
                  <c:v>2017-II</c:v>
                </c:pt>
                <c:pt idx="12">
                  <c:v>2018-II</c:v>
                </c:pt>
                <c:pt idx="13">
                  <c:v>2019-II</c:v>
                </c:pt>
                <c:pt idx="14">
                  <c:v>2020-II</c:v>
                </c:pt>
                <c:pt idx="15">
                  <c:v>2021-II</c:v>
                </c:pt>
              </c:strCache>
            </c:strRef>
          </c:cat>
          <c:val>
            <c:numRef>
              <c:f>'PIB ANUAL'!$C$93:$R$93</c:f>
              <c:numCache>
                <c:formatCode>_-* #,##0.0_-;\-* #,##0.0_-;_-* "-"??_-;_-@_-</c:formatCode>
                <c:ptCount val="16"/>
                <c:pt idx="0">
                  <c:v>5.3124043568942341</c:v>
                </c:pt>
                <c:pt idx="1">
                  <c:v>6.8602966881994121</c:v>
                </c:pt>
                <c:pt idx="2">
                  <c:v>4.8072459522872748</c:v>
                </c:pt>
                <c:pt idx="3">
                  <c:v>0.64991256554118593</c:v>
                </c:pt>
                <c:pt idx="4">
                  <c:v>4.6573921983460167</c:v>
                </c:pt>
                <c:pt idx="5">
                  <c:v>6.6851652576724234</c:v>
                </c:pt>
                <c:pt idx="6">
                  <c:v>4.9490542708860517</c:v>
                </c:pt>
                <c:pt idx="7">
                  <c:v>5.335241852359232</c:v>
                </c:pt>
                <c:pt idx="8">
                  <c:v>3.4084280043845467</c:v>
                </c:pt>
                <c:pt idx="9">
                  <c:v>3.4995257531844146</c:v>
                </c:pt>
                <c:pt idx="10">
                  <c:v>2.047344292781176</c:v>
                </c:pt>
                <c:pt idx="11">
                  <c:v>1.2548398571306905</c:v>
                </c:pt>
                <c:pt idx="12">
                  <c:v>2.7819436551534977</c:v>
                </c:pt>
                <c:pt idx="13">
                  <c:v>3.0692316040170198</c:v>
                </c:pt>
                <c:pt idx="14">
                  <c:v>-15.748266501141401</c:v>
                </c:pt>
                <c:pt idx="15">
                  <c:v>17.591294862564254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CF8B-4386-A122-58FFAF41C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66816"/>
        <c:axId val="805467360"/>
      </c:lineChart>
      <c:catAx>
        <c:axId val="805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67360"/>
        <c:crosses val="autoZero"/>
        <c:auto val="1"/>
        <c:lblAlgn val="ctr"/>
        <c:lblOffset val="100"/>
        <c:noMultiLvlLbl val="0"/>
      </c:catAx>
      <c:valAx>
        <c:axId val="805467360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805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'PIB ANUAL'!$A$102</c:f>
              <c:strCache>
                <c:ptCount val="1"/>
                <c:pt idx="0">
                  <c:v>Valor agregado agricultura, ganadería, caza, silvicultura y pesca </c:v>
                </c:pt>
              </c:strCache>
            </c:strRef>
          </c:tx>
          <c:spPr>
            <a:solidFill>
              <a:srgbClr val="395F9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EB-40DF-B4B1-8156D639BB1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EB-40DF-B4B1-8156D639BB1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7EB-40DF-B4B1-8156D639BB19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7EB-40DF-B4B1-8156D639BB19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7EB-40DF-B4B1-8156D639BB19}"/>
              </c:ext>
            </c:extLst>
          </c:dPt>
          <c:dPt>
            <c:idx val="25"/>
            <c:invertIfNegative val="0"/>
            <c:bubble3D val="0"/>
            <c:spPr>
              <a:solidFill>
                <a:srgbClr val="395F9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7EB-40DF-B4B1-8156D639BB19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7EB-40DF-B4B1-8156D639BB19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7EB-40DF-B4B1-8156D639BB19}"/>
              </c:ext>
            </c:extLst>
          </c:dPt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7EB-40DF-B4B1-8156D639BB19}"/>
                </c:ext>
              </c:extLst>
            </c:dLbl>
            <c:dLbl>
              <c:idx val="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7EB-40DF-B4B1-8156D639BB19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7EB-40DF-B4B1-8156D639BB19}"/>
                </c:ext>
              </c:extLst>
            </c:dLbl>
            <c:dLbl>
              <c:idx val="1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7EB-40DF-B4B1-8156D639BB19}"/>
                </c:ext>
              </c:extLst>
            </c:dLbl>
            <c:dLbl>
              <c:idx val="2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B7EB-40DF-B4B1-8156D639BB19}"/>
                </c:ext>
              </c:extLst>
            </c:dLbl>
            <c:dLbl>
              <c:idx val="2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7EB-40DF-B4B1-8156D639BB19}"/>
                </c:ext>
              </c:extLst>
            </c:dLbl>
            <c:dLbl>
              <c:idx val="2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7EB-40DF-B4B1-8156D639BB19}"/>
                </c:ext>
              </c:extLst>
            </c:dLbl>
            <c:dLbl>
              <c:idx val="28"/>
              <c:layout>
                <c:manualLayout>
                  <c:x val="0"/>
                  <c:y val="-3.2446645706644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803030986253226E-2"/>
                      <c:h val="4.46948712328039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B7EB-40DF-B4B1-8156D639BB19}"/>
                </c:ext>
              </c:extLst>
            </c:dLbl>
            <c:dLbl>
              <c:idx val="29"/>
              <c:layout>
                <c:manualLayout>
                  <c:x val="2.232660643229367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803030986253226E-2"/>
                      <c:h val="5.44288649447972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7EB-40DF-B4B1-8156D639BB19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B7EB-40DF-B4B1-8156D639BB19}"/>
                </c:ext>
              </c:extLst>
            </c:dLbl>
            <c:dLbl>
              <c:idx val="31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4-B7EB-40DF-B4B1-8156D639BB19}"/>
                </c:ext>
              </c:extLst>
            </c:dLbl>
            <c:dLbl>
              <c:idx val="34"/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8987207288906969E-2"/>
                      <c:h val="5.61694462321328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B7EB-40DF-B4B1-8156D639BB1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'PIB ANUAL'!$G$100:$AO$101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Total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Total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Total</c:v>
                  </c:pt>
                  <c:pt idx="15">
                    <c:v>I</c:v>
                  </c:pt>
                  <c:pt idx="16">
                    <c:v>II</c:v>
                  </c:pt>
                  <c:pt idx="17">
                    <c:v>III</c:v>
                  </c:pt>
                  <c:pt idx="18">
                    <c:v>IV</c:v>
                  </c:pt>
                  <c:pt idx="19">
                    <c:v>Total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Total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Total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Total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0">
                    <c:v>2017</c:v>
                  </c:pt>
                  <c:pt idx="15">
                    <c:v>2018</c:v>
                  </c:pt>
                  <c:pt idx="20">
                    <c:v>2019</c:v>
                  </c:pt>
                  <c:pt idx="25">
                    <c:v>2020</c:v>
                  </c:pt>
                  <c:pt idx="30">
                    <c:v>2021</c:v>
                  </c:pt>
                </c:lvl>
              </c:multiLvlStrCache>
            </c:multiLvlStrRef>
          </c:cat>
          <c:val>
            <c:numRef>
              <c:f>'PIB ANUAL'!$G$102:$AO$102</c:f>
              <c:numCache>
                <c:formatCode>#,##0.0</c:formatCode>
                <c:ptCount val="35"/>
                <c:pt idx="0">
                  <c:v>3.1179755957153219</c:v>
                </c:pt>
                <c:pt idx="1">
                  <c:v>2.6877823259713125</c:v>
                </c:pt>
                <c:pt idx="2">
                  <c:v>6.9535565077928112</c:v>
                </c:pt>
                <c:pt idx="3">
                  <c:v>4.2550057612552621</c:v>
                </c:pt>
                <c:pt idx="4" formatCode="_-* #,##0.0_-;\-* #,##0.0_-;_-* &quot;-&quot;??_-;_-@_-">
                  <c:v>4.2999566536627611</c:v>
                </c:pt>
                <c:pt idx="5">
                  <c:v>-0.67099230403525212</c:v>
                </c:pt>
                <c:pt idx="6">
                  <c:v>1.1514755629267341</c:v>
                </c:pt>
                <c:pt idx="7">
                  <c:v>1.4840805665080126</c:v>
                </c:pt>
                <c:pt idx="8">
                  <c:v>8.848417397395238</c:v>
                </c:pt>
                <c:pt idx="9" formatCode="_-* #,##0.0_-;\-* #,##0.0_-;_-* &quot;-&quot;??_-;_-@_-">
                  <c:v>2.7366802427063419</c:v>
                </c:pt>
                <c:pt idx="10">
                  <c:v>11.280200237209243</c:v>
                </c:pt>
                <c:pt idx="11">
                  <c:v>6.1931763621471561</c:v>
                </c:pt>
                <c:pt idx="12">
                  <c:v>6.1035757270831965</c:v>
                </c:pt>
                <c:pt idx="13">
                  <c:v>-0.46078261340953475</c:v>
                </c:pt>
                <c:pt idx="14" formatCode="_-* #,##0.0_-;\-* #,##0.0_-;_-* &quot;-&quot;??_-;_-@_-">
                  <c:v>5.5763435205598739</c:v>
                </c:pt>
                <c:pt idx="15">
                  <c:v>0.96206358528196745</c:v>
                </c:pt>
                <c:pt idx="16">
                  <c:v>4.0156286646779904</c:v>
                </c:pt>
                <c:pt idx="17">
                  <c:v>0.86787762982636707</c:v>
                </c:pt>
                <c:pt idx="18">
                  <c:v>0.66501387080211316</c:v>
                </c:pt>
                <c:pt idx="19" formatCode="_-* #,##0.0_-;\-* #,##0.0_-;_-* &quot;-&quot;??_-;_-@_-">
                  <c:v>1.5939308019464278</c:v>
                </c:pt>
                <c:pt idx="20">
                  <c:v>0.95049864881437429</c:v>
                </c:pt>
                <c:pt idx="21">
                  <c:v>0.53815800270106706</c:v>
                </c:pt>
                <c:pt idx="22">
                  <c:v>3.1272518112184287</c:v>
                </c:pt>
                <c:pt idx="23">
                  <c:v>4.6525302276116491</c:v>
                </c:pt>
                <c:pt idx="24">
                  <c:v>2.3439562511785823</c:v>
                </c:pt>
                <c:pt idx="25">
                  <c:v>6.2778522538016261</c:v>
                </c:pt>
                <c:pt idx="26">
                  <c:v>-0.24460144055794331</c:v>
                </c:pt>
                <c:pt idx="27">
                  <c:v>1.8293006655753601</c:v>
                </c:pt>
                <c:pt idx="28">
                  <c:v>2.4833903523421981</c:v>
                </c:pt>
                <c:pt idx="29" formatCode="0.0">
                  <c:v>2.558836094701249</c:v>
                </c:pt>
                <c:pt idx="30">
                  <c:v>3.7247822752786135</c:v>
                </c:pt>
                <c:pt idx="31">
                  <c:v>3.7923043122325595</c:v>
                </c:pt>
                <c:pt idx="34" formatCode="0.0">
                  <c:v>3.7576120343415482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7EB-40DF-B4B1-8156D639B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100"/>
        <c:axId val="311381024"/>
        <c:axId val="174462352"/>
      </c:barChart>
      <c:catAx>
        <c:axId val="31138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74462352"/>
        <c:crosses val="autoZero"/>
        <c:auto val="1"/>
        <c:lblAlgn val="ctr"/>
        <c:lblOffset val="100"/>
        <c:noMultiLvlLbl val="0"/>
      </c:catAx>
      <c:valAx>
        <c:axId val="1744623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</a:t>
                </a:r>
                <a:r>
                  <a:rPr lang="es-CO" baseline="0" dirty="0"/>
                  <a:t> (%)</a:t>
                </a:r>
                <a:endParaRPr lang="es-C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138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16742669927757E-2"/>
          <c:y val="3.4834447852806628E-2"/>
          <c:w val="0.47967249517339383"/>
          <c:h val="0.930331104294386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'PIB AGRO'!$B$44</c:f>
              <c:strCache>
                <c:ptCount val="1"/>
                <c:pt idx="0">
                  <c:v>I Trimetre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52-497F-9EF5-5E8CC26F8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AGRO'!$A$56:$A$61</c:f>
              <c:strCache>
                <c:ptCount val="6"/>
                <c:pt idx="0">
                  <c:v>Agricultura, ganadería, caza, silvicultura y pesca</c:v>
                </c:pt>
                <c:pt idx="1">
                  <c:v>Café</c:v>
                </c:pt>
                <c:pt idx="2">
                  <c:v>Pesca y acuicultura</c:v>
                </c:pt>
                <c:pt idx="3">
                  <c:v>Silvicultura y extracción de madera</c:v>
                </c:pt>
                <c:pt idx="4">
                  <c:v>Cultivos agrícolas sin café</c:v>
                </c:pt>
                <c:pt idx="5">
                  <c:v>Ganadería</c:v>
                </c:pt>
              </c:strCache>
            </c:strRef>
          </c:cat>
          <c:val>
            <c:numRef>
              <c:f>'PIB AGRO'!$B$56:$B$61</c:f>
              <c:numCache>
                <c:formatCode>0.0</c:formatCode>
                <c:ptCount val="6"/>
                <c:pt idx="0">
                  <c:v>3.7923043122325595</c:v>
                </c:pt>
                <c:pt idx="1">
                  <c:v>-18.514462803532638</c:v>
                </c:pt>
                <c:pt idx="2">
                  <c:v>-14.809499954452392</c:v>
                </c:pt>
                <c:pt idx="3">
                  <c:v>-6.8605170720907154</c:v>
                </c:pt>
                <c:pt idx="4">
                  <c:v>8.1389257917098092</c:v>
                </c:pt>
                <c:pt idx="5">
                  <c:v>9.0400205643326643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52-497F-9EF5-5E8CC26F8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297749889917"/>
          <c:y val="0.18388511178585573"/>
          <c:w val="0.51705903406581044"/>
          <c:h val="0.71553722441816203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C3-4B49-8135-432258373DD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C3-4B49-8135-432258373DD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C3-4B49-8135-432258373DD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C3-4B49-8135-432258373DD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C3-4B49-8135-432258373DDD}"/>
              </c:ext>
            </c:extLst>
          </c:dPt>
          <c:dLbls>
            <c:dLbl>
              <c:idx val="3"/>
              <c:layout>
                <c:manualLayout>
                  <c:x val="-7.9284758442801043E-2"/>
                  <c:y val="7.93584995412999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C3-4B49-8135-432258373DDD}"/>
                </c:ext>
              </c:extLst>
            </c:dLbl>
            <c:dLbl>
              <c:idx val="4"/>
              <c:layout>
                <c:manualLayout>
                  <c:x val="0.14986783915394614"/>
                  <c:y val="-2.02036401526734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C3-4B49-8135-432258373DD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'PIB AGRO'!$A$30:$A$34</c:f>
              <c:strCache>
                <c:ptCount val="5"/>
                <c:pt idx="0">
                  <c:v>Cultivos agrícolas sin café</c:v>
                </c:pt>
                <c:pt idx="1">
                  <c:v>Café</c:v>
                </c:pt>
                <c:pt idx="2">
                  <c:v>Ganadería</c:v>
                </c:pt>
                <c:pt idx="3">
                  <c:v>Silvicultura y extracción de madera</c:v>
                </c:pt>
                <c:pt idx="4">
                  <c:v>Pesca y acuicultura</c:v>
                </c:pt>
              </c:strCache>
            </c:strRef>
          </c:cat>
          <c:val>
            <c:numRef>
              <c:f>'PIB AGRO'!$P$38:$P$42</c:f>
              <c:numCache>
                <c:formatCode>#,##0</c:formatCode>
                <c:ptCount val="5"/>
                <c:pt idx="0">
                  <c:v>13547.925931702986</c:v>
                </c:pt>
                <c:pt idx="1">
                  <c:v>4945.3747667280286</c:v>
                </c:pt>
                <c:pt idx="2">
                  <c:v>2018.3767623609494</c:v>
                </c:pt>
                <c:pt idx="3">
                  <c:v>701.35513614467891</c:v>
                </c:pt>
                <c:pt idx="4">
                  <c:v>695.93530871540554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C3-4B49-8135-432258373DD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accent5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'Canasta DANE'!$C$4</c:f>
              <c:strCache>
                <c:ptCount val="1"/>
                <c:pt idx="0">
                  <c:v>Variación II trim 21/II trim 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'Canasta DANE'!$A$5:$A$18</c:f>
              <c:strCache>
                <c:ptCount val="14"/>
                <c:pt idx="0">
                  <c:v>Café pergamino</c:v>
                </c:pt>
                <c:pt idx="1">
                  <c:v>Caña de azúcar</c:v>
                </c:pt>
                <c:pt idx="2">
                  <c:v>Cacao en grano</c:v>
                </c:pt>
                <c:pt idx="3">
                  <c:v>Ganado porcino</c:v>
                </c:pt>
                <c:pt idx="4">
                  <c:v>Semillas y frutos oleaginosos</c:v>
                </c:pt>
                <c:pt idx="5">
                  <c:v>Huevos con cáscara frescos</c:v>
                </c:pt>
                <c:pt idx="6">
                  <c:v>Caña panelera</c:v>
                </c:pt>
                <c:pt idx="7">
                  <c:v>Frutas y nueces (frescas)</c:v>
                </c:pt>
                <c:pt idx="8">
                  <c:v>Ganado bovino</c:v>
                </c:pt>
                <c:pt idx="9">
                  <c:v>Leche sin elaborar</c:v>
                </c:pt>
                <c:pt idx="10">
                  <c:v>Aves de corral</c:v>
                </c:pt>
                <c:pt idx="11">
                  <c:v>Arroz</c:v>
                </c:pt>
                <c:pt idx="12">
                  <c:v>Leguminosas frescas o secas</c:v>
                </c:pt>
                <c:pt idx="13">
                  <c:v>Plantas vivas, flores</c:v>
                </c:pt>
              </c:strCache>
            </c:strRef>
          </c:cat>
          <c:val>
            <c:numRef>
              <c:f>'Canasta DANE'!$C$5:$C$18</c:f>
              <c:numCache>
                <c:formatCode>_-* #,##0.0_-;\-* #,##0.0_-;_-* "-"??_-;_-@_-</c:formatCode>
                <c:ptCount val="14"/>
                <c:pt idx="0">
                  <c:v>-24.5</c:v>
                </c:pt>
                <c:pt idx="1">
                  <c:v>-21.3</c:v>
                </c:pt>
                <c:pt idx="2">
                  <c:v>-14.3</c:v>
                </c:pt>
                <c:pt idx="3">
                  <c:v>3.7</c:v>
                </c:pt>
                <c:pt idx="4">
                  <c:v>3.8</c:v>
                </c:pt>
                <c:pt idx="5">
                  <c:v>4.5</c:v>
                </c:pt>
                <c:pt idx="6">
                  <c:v>4.9000000000000004</c:v>
                </c:pt>
                <c:pt idx="7">
                  <c:v>6.1</c:v>
                </c:pt>
                <c:pt idx="8">
                  <c:v>6.9</c:v>
                </c:pt>
                <c:pt idx="9">
                  <c:v>12</c:v>
                </c:pt>
                <c:pt idx="10">
                  <c:v>14</c:v>
                </c:pt>
                <c:pt idx="11">
                  <c:v>15.3</c:v>
                </c:pt>
                <c:pt idx="12">
                  <c:v>26</c:v>
                </c:pt>
                <c:pt idx="13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4-47E2-AECA-EAF620185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457824"/>
        <c:axId val="2028736352"/>
      </c:barChart>
      <c:catAx>
        <c:axId val="1074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028736352"/>
        <c:crosses val="autoZero"/>
        <c:auto val="1"/>
        <c:lblAlgn val="ctr"/>
        <c:lblOffset val="100"/>
        <c:noMultiLvlLbl val="0"/>
      </c:catAx>
      <c:valAx>
        <c:axId val="2028736352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74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445464504195134"/>
          <c:y val="0.17480194632251578"/>
          <c:w val="0.66127705077411614"/>
          <c:h val="0.5798112328774470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300-4BE5-B2C7-1FA814867D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300-4BE5-B2C7-1FA814867D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300-4BE5-B2C7-1FA814867D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300-4BE5-B2C7-1FA814867D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300-4BE5-B2C7-1FA814867DC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300-4BE5-B2C7-1FA814867DC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300-4BE5-B2C7-1FA814867DC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300-4BE5-B2C7-1FA814867DC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300-4BE5-B2C7-1FA814867DC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9300-4BE5-B2C7-1FA814867DC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9300-4BE5-B2C7-1FA814867DC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9300-4BE5-B2C7-1FA814867DCD}"/>
              </c:ext>
            </c:extLst>
          </c:dPt>
          <c:dLbls>
            <c:dLbl>
              <c:idx val="0"/>
              <c:layout>
                <c:manualLayout>
                  <c:x val="4.5921152063459141E-2"/>
                  <c:y val="2.89330134173410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00-4BE5-B2C7-1FA814867DCD}"/>
                </c:ext>
              </c:extLst>
            </c:dLbl>
            <c:dLbl>
              <c:idx val="1"/>
              <c:layout>
                <c:manualLayout>
                  <c:x val="0.15286538788416645"/>
                  <c:y val="-5.89454751226280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00-4BE5-B2C7-1FA814867DCD}"/>
                </c:ext>
              </c:extLst>
            </c:dLbl>
            <c:dLbl>
              <c:idx val="2"/>
              <c:layout>
                <c:manualLayout>
                  <c:x val="1.6194150679851714E-2"/>
                  <c:y val="5.48969853221850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00-4BE5-B2C7-1FA814867DCD}"/>
                </c:ext>
              </c:extLst>
            </c:dLbl>
            <c:dLbl>
              <c:idx val="3"/>
              <c:layout>
                <c:manualLayout>
                  <c:x val="2.9318471703645581E-2"/>
                  <c:y val="7.91143964878373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00-4BE5-B2C7-1FA814867DCD}"/>
                </c:ext>
              </c:extLst>
            </c:dLbl>
            <c:dLbl>
              <c:idx val="4"/>
              <c:layout>
                <c:manualLayout>
                  <c:x val="-3.1506021236954174E-2"/>
                  <c:y val="5.6474700682175458E-2"/>
                </c:manualLayout>
              </c:layout>
              <c:numFmt formatCode="0.00%" sourceLinked="0"/>
              <c:spPr>
                <a:noFill/>
                <a:ln>
                  <a:solidFill>
                    <a:srgbClr val="009267"/>
                  </a:solidFill>
                  <a:prstDash val="lgDashDot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916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03100972334193"/>
                      <c:h val="0.113631487528908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300-4BE5-B2C7-1FA814867DCD}"/>
                </c:ext>
              </c:extLst>
            </c:dLbl>
            <c:dLbl>
              <c:idx val="5"/>
              <c:layout>
                <c:manualLayout>
                  <c:x val="-4.9447710092305995E-2"/>
                  <c:y val="5.19943198224251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300-4BE5-B2C7-1FA814867DCD}"/>
                </c:ext>
              </c:extLst>
            </c:dLbl>
            <c:dLbl>
              <c:idx val="6"/>
              <c:layout>
                <c:manualLayout>
                  <c:x val="-0.11869587027498757"/>
                  <c:y val="4.5691727448023335E-2"/>
                </c:manualLayout>
              </c:layout>
              <c:numFmt formatCode="0.00%" sourceLinked="0"/>
              <c:spPr>
                <a:noFill/>
                <a:ln>
                  <a:noFill/>
                  <a:prstDash val="lgDashDot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43480419067499"/>
                      <c:h val="0.142014496342391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300-4BE5-B2C7-1FA814867DCD}"/>
                </c:ext>
              </c:extLst>
            </c:dLbl>
            <c:dLbl>
              <c:idx val="7"/>
              <c:layout>
                <c:manualLayout>
                  <c:x val="-0.12158907307568549"/>
                  <c:y val="-7.2538701461702607E-3"/>
                </c:manualLayout>
              </c:layout>
              <c:numFmt formatCode="0.00%" sourceLinked="0"/>
              <c:spPr>
                <a:noFill/>
                <a:ln>
                  <a:noFill/>
                  <a:prstDash val="dash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56462071960527"/>
                      <c:h val="0.145604835213167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300-4BE5-B2C7-1FA814867DCD}"/>
                </c:ext>
              </c:extLst>
            </c:dLbl>
            <c:dLbl>
              <c:idx val="8"/>
              <c:layout>
                <c:manualLayout>
                  <c:x val="-0.13556047087316386"/>
                  <c:y val="-5.07635699835602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300-4BE5-B2C7-1FA814867DCD}"/>
                </c:ext>
              </c:extLst>
            </c:dLbl>
            <c:dLbl>
              <c:idx val="9"/>
              <c:layout>
                <c:manualLayout>
                  <c:x val="-4.3650444532273174E-2"/>
                  <c:y val="-7.9452310734498627E-2"/>
                </c:manualLayout>
              </c:layout>
              <c:numFmt formatCode="0.00%" sourceLinked="0"/>
              <c:spPr>
                <a:noFill/>
                <a:ln>
                  <a:noFill/>
                  <a:prstDash val="lgDash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300-4BE5-B2C7-1FA814867DCD}"/>
                </c:ext>
              </c:extLst>
            </c:dLbl>
            <c:dLbl>
              <c:idx val="10"/>
              <c:layout>
                <c:manualLayout>
                  <c:x val="0.11137534298860936"/>
                  <c:y val="-8.62119365972750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300-4BE5-B2C7-1FA814867DCD}"/>
                </c:ext>
              </c:extLst>
            </c:dLbl>
            <c:dLbl>
              <c:idx val="11"/>
              <c:layout>
                <c:manualLayout>
                  <c:x val="0.26195538070073088"/>
                  <c:y val="-5.54528006207609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300-4BE5-B2C7-1FA814867DC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'PIB RAMAS'!$A$102:$A$113</c:f>
              <c:strCache>
                <c:ptCount val="12"/>
                <c:pt idx="0">
                  <c:v>Comercio al por mayor y al por menor</c:v>
                </c:pt>
                <c:pt idx="1">
                  <c:v>Administración pública y defensa</c:v>
                </c:pt>
                <c:pt idx="2">
                  <c:v>Industrias manufactureras</c:v>
                </c:pt>
                <c:pt idx="3">
                  <c:v>Actividades inmobiliarias</c:v>
                </c:pt>
                <c:pt idx="4">
                  <c:v>Agricultura, ganadería, caza, silvicultura y pesca</c:v>
                </c:pt>
                <c:pt idx="5">
                  <c:v>Actividades profesionales, científicas y técnicas</c:v>
                </c:pt>
                <c:pt idx="6">
                  <c:v>Explotación de minas y canteras</c:v>
                </c:pt>
                <c:pt idx="7">
                  <c:v>Construcción</c:v>
                </c:pt>
                <c:pt idx="8">
                  <c:v>Actividades financieras y de seguros</c:v>
                </c:pt>
                <c:pt idx="9">
                  <c:v>Suministro de electricidad, gas, vapor y aire acondicionado</c:v>
                </c:pt>
                <c:pt idx="10">
                  <c:v>Actividades artísticas, de entretenimiento y recreación</c:v>
                </c:pt>
                <c:pt idx="11">
                  <c:v>Información y comunicaciones</c:v>
                </c:pt>
              </c:strCache>
            </c:strRef>
          </c:cat>
          <c:val>
            <c:numRef>
              <c:f>'PIB RAMAS'!$B$102:$B$113</c:f>
              <c:numCache>
                <c:formatCode>#,##0</c:formatCode>
                <c:ptCount val="12"/>
                <c:pt idx="0">
                  <c:v>43738.54406228193</c:v>
                </c:pt>
                <c:pt idx="1">
                  <c:v>43007.183275856565</c:v>
                </c:pt>
                <c:pt idx="2">
                  <c:v>31086.269051104086</c:v>
                </c:pt>
                <c:pt idx="3">
                  <c:v>24855.482597298218</c:v>
                </c:pt>
                <c:pt idx="4">
                  <c:v>21908.967905652051</c:v>
                </c:pt>
                <c:pt idx="5">
                  <c:v>18739.607799172732</c:v>
                </c:pt>
                <c:pt idx="6">
                  <c:v>14382.258297456483</c:v>
                </c:pt>
                <c:pt idx="7">
                  <c:v>13332.517487891793</c:v>
                </c:pt>
                <c:pt idx="8">
                  <c:v>12826.93082552229</c:v>
                </c:pt>
                <c:pt idx="9">
                  <c:v>9411.9748097571319</c:v>
                </c:pt>
                <c:pt idx="10">
                  <c:v>8327.8395161401895</c:v>
                </c:pt>
                <c:pt idx="11">
                  <c:v>7565.2277705698643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300-4BE5-B2C7-1FA814867DC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9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0.83011</cdr:y>
    </cdr:from>
    <cdr:to>
      <cdr:x>1</cdr:x>
      <cdr:y>0.94383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-415636" y="3329078"/>
          <a:ext cx="6743351" cy="456062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17/08/2021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3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7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76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8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X|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2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87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35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4296" y="3392039"/>
            <a:ext cx="661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Producto Interno Bruto - PIB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II trimestre de 2021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de agosto de 2021</a:t>
            </a:r>
          </a:p>
        </p:txBody>
      </p:sp>
    </p:spTree>
    <p:extLst>
      <p:ext uri="{BB962C8B-B14F-4D97-AF65-F5344CB8AC3E}">
        <p14:creationId xmlns:p14="http://schemas.microsoft.com/office/powerpoint/2010/main" val="366079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Valor agregado por actividad económica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Tasa de crecimiento anual (%) II trimestre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2020-2021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25842" y="5661718"/>
            <a:ext cx="996615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Producto Interno Bruto – </a:t>
            </a:r>
            <a:r>
              <a:rPr lang="es-ES" altLang="es-CO" sz="1900" b="1" dirty="0">
                <a:solidFill>
                  <a:srgbClr val="395F9B"/>
                </a:solidFill>
              </a:rPr>
              <a:t>PIB en su serie original, aumentó 17,6% </a:t>
            </a:r>
            <a:r>
              <a:rPr lang="es-ES" altLang="es-CO" sz="1900" dirty="0">
                <a:solidFill>
                  <a:srgbClr val="395F9B"/>
                </a:solidFill>
              </a:rPr>
              <a:t>en el segundo trimestre de 2021 con respecto al mismo periodo de 2020. Por su parte </a:t>
            </a:r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 pesca presentó un aumento de 3,8%</a:t>
            </a:r>
            <a:r>
              <a:rPr lang="es-ES" altLang="es-CO" sz="1900" dirty="0">
                <a:solidFill>
                  <a:srgbClr val="395F9B"/>
                </a:solidFill>
              </a:rPr>
              <a:t> para el  mismo periodo de análisis</a:t>
            </a:r>
            <a:r>
              <a:rPr lang="es-ES" altLang="es-CO" sz="1900" b="1" dirty="0">
                <a:solidFill>
                  <a:srgbClr val="395F9B"/>
                </a:solidFill>
              </a:rPr>
              <a:t>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932D7E-9E1F-417F-92BA-FF90C53902EF}"/>
              </a:ext>
            </a:extLst>
          </p:cNvPr>
          <p:cNvSpPr/>
          <p:nvPr/>
        </p:nvSpPr>
        <p:spPr>
          <a:xfrm>
            <a:off x="1442168" y="4068632"/>
            <a:ext cx="9322814" cy="273488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63112"/>
              </p:ext>
            </p:extLst>
          </p:nvPr>
        </p:nvGraphicFramePr>
        <p:xfrm>
          <a:off x="1717458" y="1362791"/>
          <a:ext cx="8757084" cy="413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33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Variación (%) del PIB y del valor agregado de la </a:t>
            </a:r>
            <a:r>
              <a:rPr lang="es-MX" sz="2400" b="1" dirty="0">
                <a:solidFill>
                  <a:srgbClr val="395F9B"/>
                </a:solidFill>
                <a:latin typeface="+mj-lt"/>
              </a:rPr>
              <a:t>agricultura, ganadería, caza, silvicultura y pesca. Anual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II trimestre 2006-2021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842" y="5661718"/>
            <a:ext cx="996615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el segundo trimestre de 2021</a:t>
            </a:r>
            <a:r>
              <a:rPr lang="es-ES" altLang="es-CO" sz="1900" b="1" dirty="0">
                <a:solidFill>
                  <a:srgbClr val="395F9B"/>
                </a:solidFill>
              </a:rPr>
              <a:t>, la variación del </a:t>
            </a:r>
            <a:r>
              <a:rPr lang="es-MX" altLang="es-CO" sz="1900" b="1" dirty="0">
                <a:solidFill>
                  <a:srgbClr val="395F9B"/>
                </a:solidFill>
              </a:rPr>
              <a:t>valor agregado de la agricultura, ganadería, caza, silvicultura y pesca</a:t>
            </a:r>
            <a:r>
              <a:rPr lang="es-ES" altLang="es-CO" sz="1900" b="1" dirty="0">
                <a:solidFill>
                  <a:srgbClr val="395F9B"/>
                </a:solidFill>
              </a:rPr>
              <a:t> se ubicó 13,8 puntos porcentuales  por debajo de la variación del PIB  (17,6%).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150333"/>
              </p:ext>
            </p:extLst>
          </p:nvPr>
        </p:nvGraphicFramePr>
        <p:xfrm>
          <a:off x="191586" y="1178064"/>
          <a:ext cx="11808827" cy="450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557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anual (%) del </a:t>
            </a:r>
            <a:r>
              <a:rPr lang="es-ES" sz="2400" b="1" dirty="0">
                <a:solidFill>
                  <a:srgbClr val="395F9B"/>
                </a:solidFill>
              </a:rPr>
              <a:t>valor agregado de la </a:t>
            </a:r>
            <a:r>
              <a:rPr lang="es-MX" sz="2400" b="1" dirty="0">
                <a:solidFill>
                  <a:srgbClr val="395F9B"/>
                </a:solidFill>
              </a:rPr>
              <a:t>agricultura,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Trimestral y total por año (2015-2021)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248" y="5829920"/>
            <a:ext cx="1002016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el segundo trimestre de 2021</a:t>
            </a:r>
            <a:r>
              <a:rPr lang="es-ES" altLang="es-CO" sz="1900" b="1" dirty="0">
                <a:solidFill>
                  <a:srgbClr val="395F9B"/>
                </a:solidFill>
              </a:rPr>
              <a:t>, la variación del valor agregado de la agricultura, ganadería, caza, silvicultura y pesca (3,8%) fue superior en 4,0 puntos porcentuales </a:t>
            </a:r>
            <a:r>
              <a:rPr lang="es-ES" altLang="es-CO" sz="1900" dirty="0">
                <a:solidFill>
                  <a:srgbClr val="395F9B"/>
                </a:solidFill>
              </a:rPr>
              <a:t>a la variación presentada en el mismo trimestre de 2020 (-0,2%).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808226"/>
              </p:ext>
            </p:extLst>
          </p:nvPr>
        </p:nvGraphicFramePr>
        <p:xfrm>
          <a:off x="43295" y="1454260"/>
          <a:ext cx="12105409" cy="4406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173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50972"/>
            <a:ext cx="11853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anual y su participación por divisiones del valor agregado </a:t>
            </a:r>
            <a:r>
              <a:rPr lang="es-ES" sz="2400" b="1" dirty="0">
                <a:solidFill>
                  <a:srgbClr val="395F9B"/>
                </a:solidFill>
              </a:rPr>
              <a:t>de la </a:t>
            </a:r>
            <a:r>
              <a:rPr lang="es-MX" sz="2400" b="1" dirty="0">
                <a:solidFill>
                  <a:srgbClr val="395F9B"/>
                </a:solidFill>
              </a:rPr>
              <a:t>agricultura, ganadería, caza, silvicultura y pesca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en el II trimestre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(2020-2021)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 Participación calculada a partir de los valores corrientes del II trimestre de 2021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9F37B6-FA62-4FD6-98CC-194902F4CC35}"/>
              </a:ext>
            </a:extLst>
          </p:cNvPr>
          <p:cNvSpPr/>
          <p:nvPr/>
        </p:nvSpPr>
        <p:spPr>
          <a:xfrm>
            <a:off x="712478" y="1573367"/>
            <a:ext cx="513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395F9B"/>
                </a:solidFill>
                <a:latin typeface="+mj-lt"/>
              </a:rPr>
              <a:t>Tasa de crecimiento (%) II trimestre (2020-2021)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F29B7F-5F33-4465-A4FF-DE10DD250E42}"/>
              </a:ext>
            </a:extLst>
          </p:cNvPr>
          <p:cNvSpPr/>
          <p:nvPr/>
        </p:nvSpPr>
        <p:spPr>
          <a:xfrm>
            <a:off x="6331208" y="1573367"/>
            <a:ext cx="5668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Participación (%) en el valor agregado sectorial*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006ADF7-838D-4D33-A092-167EC104D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10484"/>
              </p:ext>
            </p:extLst>
          </p:nvPr>
        </p:nvGraphicFramePr>
        <p:xfrm>
          <a:off x="195795" y="2086058"/>
          <a:ext cx="6743351" cy="401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831708"/>
              </p:ext>
            </p:extLst>
          </p:nvPr>
        </p:nvGraphicFramePr>
        <p:xfrm>
          <a:off x="6489479" y="2216563"/>
          <a:ext cx="5702521" cy="44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76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Comportamiento de la producción principales productos agrícolas y pecuarios. Tasa de crecimiento anual II trimestre (%) 2020-2021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4CA12A8-EAB6-483B-9B18-B18DBA456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886255"/>
              </p:ext>
            </p:extLst>
          </p:nvPr>
        </p:nvGraphicFramePr>
        <p:xfrm>
          <a:off x="1584612" y="1181969"/>
          <a:ext cx="9687793" cy="556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551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Participación porcentual del valor agregado por actividad económica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II trimestre de 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*Se tomó como base el valor agregado a precios corrientes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1714500" y="5584425"/>
            <a:ext cx="1028524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ES" altLang="es-CO" sz="1900" dirty="0">
                <a:solidFill>
                  <a:srgbClr val="395F9B"/>
                </a:solidFill>
              </a:rPr>
              <a:t>El Sector Agropecuario Silvícola y Pesquero, participó en el segundo trimestre de  2021 con el  8,79% en el valor agregado generado por la economía, ocupando el quinto lugar de las 12 ramas de actividad económica*.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755675"/>
              </p:ext>
            </p:extLst>
          </p:nvPr>
        </p:nvGraphicFramePr>
        <p:xfrm>
          <a:off x="2112677" y="1241939"/>
          <a:ext cx="8195243" cy="447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430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0B6879-BB08-4487-9F6D-D4F67C59BD53}"/>
</file>

<file path=customXml/itemProps2.xml><?xml version="1.0" encoding="utf-8"?>
<ds:datastoreItem xmlns:ds="http://schemas.openxmlformats.org/officeDocument/2006/customXml" ds:itemID="{6C749679-FD4E-4414-A5E2-CBF539A0D447}"/>
</file>

<file path=customXml/itemProps3.xml><?xml version="1.0" encoding="utf-8"?>
<ds:datastoreItem xmlns:ds="http://schemas.openxmlformats.org/officeDocument/2006/customXml" ds:itemID="{6D80F10A-ADF7-41A3-B58C-12816607C3F5}"/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493</Words>
  <Application>Microsoft Office PowerPoint</Application>
  <PresentationFormat>Panorámica</PresentationFormat>
  <Paragraphs>91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Arial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212</cp:revision>
  <dcterms:created xsi:type="dcterms:W3CDTF">2019-02-12T04:28:07Z</dcterms:created>
  <dcterms:modified xsi:type="dcterms:W3CDTF">2021-08-17T19:14:14Z</dcterms:modified>
</cp:coreProperties>
</file>