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8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9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0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1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3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26"/>
  </p:notesMasterIdLst>
  <p:sldIdLst>
    <p:sldId id="281" r:id="rId5"/>
    <p:sldId id="277" r:id="rId6"/>
    <p:sldId id="709" r:id="rId7"/>
    <p:sldId id="290" r:id="rId8"/>
    <p:sldId id="316" r:id="rId9"/>
    <p:sldId id="272" r:id="rId10"/>
    <p:sldId id="299" r:id="rId11"/>
    <p:sldId id="300" r:id="rId12"/>
    <p:sldId id="317" r:id="rId13"/>
    <p:sldId id="310" r:id="rId14"/>
    <p:sldId id="304" r:id="rId15"/>
    <p:sldId id="311" r:id="rId16"/>
    <p:sldId id="312" r:id="rId17"/>
    <p:sldId id="708" r:id="rId18"/>
    <p:sldId id="318" r:id="rId19"/>
    <p:sldId id="307" r:id="rId20"/>
    <p:sldId id="710" r:id="rId21"/>
    <p:sldId id="308" r:id="rId22"/>
    <p:sldId id="315" r:id="rId23"/>
    <p:sldId id="291" r:id="rId24"/>
    <p:sldId id="279" r:id="rId25"/>
  </p:sldIdLst>
  <p:sldSz cx="12192000" cy="6858000"/>
  <p:notesSz cx="6858000" cy="9144000"/>
  <p:embeddedFontLst>
    <p:embeddedFont>
      <p:font typeface="Arial Black" panose="020B0A04020102020204" pitchFamily="34" charset="0"/>
      <p:bold r:id="rId27"/>
    </p:embeddedFont>
    <p:embeddedFont>
      <p:font typeface="Nunito Sans" pitchFamily="2" charset="0"/>
      <p:regular r:id="rId28"/>
      <p:bold r:id="rId29"/>
      <p:italic r:id="rId30"/>
      <p:boldItalic r:id="rId31"/>
    </p:embeddedFont>
    <p:embeddedFont>
      <p:font typeface="Nunito Sans ExtraBold" pitchFamily="2" charset="0"/>
      <p:bold r:id="rId32"/>
      <p:boldItalic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20DA2C0-21E4-E269-80B9-70463162430D}" name="Nestor Julio Hernandez Bocker" initials="NB" userId="S::nestor.hernandez@upra.gov.co::f326d712-fa8a-4828-9c95-c2a551d238b2" providerId="AD"/>
  <p188:author id="{3A37FAD1-2811-0321-6756-5D3022296C16}" name="NESTOR JULIO HERNANDEZ BOCKER" initials="NJHB" userId="a413b3be1cc3406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6C95"/>
    <a:srgbClr val="7D9837"/>
    <a:srgbClr val="70AD47"/>
    <a:srgbClr val="C59E41"/>
    <a:srgbClr val="2F753E"/>
    <a:srgbClr val="1F4E79"/>
    <a:srgbClr val="009165"/>
    <a:srgbClr val="27689D"/>
    <a:srgbClr val="009267"/>
    <a:srgbClr val="00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FDD56D-BEAA-443C-BBB3-BB8C7D402463}" v="5" dt="2024-07-22T13:18:06.5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9" Type="http://schemas.microsoft.com/office/2015/10/relationships/revisionInfo" Target="revisionInfo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font" Target="fonts/font7.fntdata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3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font" Target="fonts/font6.fntdata"/><Relationship Id="rId37" Type="http://schemas.openxmlformats.org/officeDocument/2006/relationships/tableStyles" Target="tableStyles.xml"/><Relationship Id="rId40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font" Target="fonts/font2.fntdata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a413b3be1cc3406f" providerId="LiveId" clId="{12FDD56D-BEAA-443C-BBB3-BB8C7D402463}"/>
    <pc:docChg chg="undo custSel addSld delSld modSld">
      <pc:chgData name="NESTOR JULIO HERNANDEZ BOCKER" userId="a413b3be1cc3406f" providerId="LiveId" clId="{12FDD56D-BEAA-443C-BBB3-BB8C7D402463}" dt="2024-07-22T13:19:27.333" v="245" actId="47"/>
      <pc:docMkLst>
        <pc:docMk/>
      </pc:docMkLst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382701484" sldId="25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147231805" sldId="25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019661385" sldId="25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330088060" sldId="259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2588731161" sldId="272"/>
        </pc:sldMkLst>
      </pc:sldChg>
      <pc:sldChg chg="modSp del mod">
        <pc:chgData name="NESTOR JULIO HERNANDEZ BOCKER" userId="a413b3be1cc3406f" providerId="LiveId" clId="{12FDD56D-BEAA-443C-BBB3-BB8C7D402463}" dt="2024-07-22T13:18:35.846" v="243" actId="47"/>
        <pc:sldMkLst>
          <pc:docMk/>
          <pc:sldMk cId="178122350" sldId="273"/>
        </pc:sldMkLst>
        <pc:spChg chg="mod">
          <ac:chgData name="NESTOR JULIO HERNANDEZ BOCKER" userId="a413b3be1cc3406f" providerId="LiveId" clId="{12FDD56D-BEAA-443C-BBB3-BB8C7D402463}" dt="2024-07-22T13:17:57.057" v="205" actId="20577"/>
          <ac:spMkLst>
            <pc:docMk/>
            <pc:sldMk cId="178122350" sldId="273"/>
            <ac:spMk id="6" creationId="{070AB6CA-C14E-9727-C1C8-14FCACEAB423}"/>
          </ac:spMkLst>
        </pc:spChg>
        <pc:spChg chg="mod">
          <ac:chgData name="NESTOR JULIO HERNANDEZ BOCKER" userId="a413b3be1cc3406f" providerId="LiveId" clId="{12FDD56D-BEAA-443C-BBB3-BB8C7D402463}" dt="2024-07-22T13:18:26.729" v="242" actId="20577"/>
          <ac:spMkLst>
            <pc:docMk/>
            <pc:sldMk cId="178122350" sldId="273"/>
            <ac:spMk id="34" creationId="{1F07E4E5-A948-A762-5D8F-C9AC35E6C77E}"/>
          </ac:spMkLst>
        </pc:spChg>
        <pc:grpChg chg="mod">
          <ac:chgData name="NESTOR JULIO HERNANDEZ BOCKER" userId="a413b3be1cc3406f" providerId="LiveId" clId="{12FDD56D-BEAA-443C-BBB3-BB8C7D402463}" dt="2024-07-22T13:18:16.723" v="215" actId="1076"/>
          <ac:grpSpMkLst>
            <pc:docMk/>
            <pc:sldMk cId="178122350" sldId="273"/>
            <ac:grpSpMk id="33" creationId="{E165B45E-4D6A-A219-9551-7D909ECA6777}"/>
          </ac:grpSpMkLst>
        </pc:grpChg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721350290" sldId="274"/>
        </pc:sldMkLst>
      </pc:sldChg>
      <pc:sldChg chg="modSp mod">
        <pc:chgData name="NESTOR JULIO HERNANDEZ BOCKER" userId="a413b3be1cc3406f" providerId="LiveId" clId="{12FDD56D-BEAA-443C-BBB3-BB8C7D402463}" dt="2024-07-22T13:17:47.584" v="183" actId="1036"/>
        <pc:sldMkLst>
          <pc:docMk/>
          <pc:sldMk cId="1610350232" sldId="277"/>
        </pc:sldMkLst>
        <pc:spChg chg="mod">
          <ac:chgData name="NESTOR JULIO HERNANDEZ BOCKER" userId="a413b3be1cc3406f" providerId="LiveId" clId="{12FDD56D-BEAA-443C-BBB3-BB8C7D402463}" dt="2024-07-22T13:17:47.584" v="183" actId="1036"/>
          <ac:spMkLst>
            <pc:docMk/>
            <pc:sldMk cId="1610350232" sldId="277"/>
            <ac:spMk id="4" creationId="{60FAEB9F-E66F-E330-5A1B-3F684F5D53B7}"/>
          </ac:spMkLst>
        </pc:spChg>
        <pc:spChg chg="mod">
          <ac:chgData name="NESTOR JULIO HERNANDEZ BOCKER" userId="a413b3be1cc3406f" providerId="LiveId" clId="{12FDD56D-BEAA-443C-BBB3-BB8C7D402463}" dt="2024-07-22T13:16:22.976" v="79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del">
        <pc:chgData name="NESTOR JULIO HERNANDEZ BOCKER" userId="a413b3be1cc3406f" providerId="LiveId" clId="{12FDD56D-BEAA-443C-BBB3-BB8C7D402463}" dt="2024-07-22T13:13:23.034" v="2" actId="47"/>
        <pc:sldMkLst>
          <pc:docMk/>
          <pc:sldMk cId="58967716" sldId="278"/>
        </pc:sldMkLst>
      </pc:sldChg>
      <pc:sldChg chg="modSp mod">
        <pc:chgData name="NESTOR JULIO HERNANDEZ BOCKER" userId="a413b3be1cc3406f" providerId="LiveId" clId="{12FDD56D-BEAA-443C-BBB3-BB8C7D402463}" dt="2024-07-22T13:16:12.440" v="77" actId="20577"/>
        <pc:sldMkLst>
          <pc:docMk/>
          <pc:sldMk cId="3675170584" sldId="279"/>
        </pc:sldMkLst>
        <pc:spChg chg="mod">
          <ac:chgData name="NESTOR JULIO HERNANDEZ BOCKER" userId="a413b3be1cc3406f" providerId="LiveId" clId="{12FDD56D-BEAA-443C-BBB3-BB8C7D402463}" dt="2024-07-22T13:16:12.440" v="77" actId="20577"/>
          <ac:spMkLst>
            <pc:docMk/>
            <pc:sldMk cId="3675170584" sldId="279"/>
            <ac:spMk id="6" creationId="{783A7814-D512-A1BE-B54E-F9943C3A8169}"/>
          </ac:spMkLst>
        </pc:spChg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347876608" sldId="28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719413507" sldId="28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756440919" sldId="28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096092239" sldId="28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195406661" sldId="28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371494069" sldId="28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0469813" sldId="290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1230455291" sldId="29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205277697" sldId="291"/>
        </pc:sldMkLst>
      </pc:sldChg>
      <pc:sldChg chg="add">
        <pc:chgData name="NESTOR JULIO HERNANDEZ BOCKER" userId="a413b3be1cc3406f" providerId="LiveId" clId="{12FDD56D-BEAA-443C-BBB3-BB8C7D402463}" dt="2024-07-22T13:16:03.095" v="75"/>
        <pc:sldMkLst>
          <pc:docMk/>
          <pc:sldMk cId="3207670988" sldId="29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751480473" sldId="29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503418055" sldId="29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610471636" sldId="29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848253307" sldId="29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819908092" sldId="29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046303104" sldId="29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999383766" sldId="29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828026832" sldId="299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1402838187" sldId="29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595324737" sldId="300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3528884864" sldId="30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073687666" sldId="30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654778033" sldId="30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776801285" sldId="303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2994828080" sldId="30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687563663" sldId="30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74529711" sldId="30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477306431" sldId="30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879944176" sldId="307"/>
        </pc:sldMkLst>
      </pc:sldChg>
      <pc:sldChg chg="add">
        <pc:chgData name="NESTOR JULIO HERNANDEZ BOCKER" userId="a413b3be1cc3406f" providerId="LiveId" clId="{12FDD56D-BEAA-443C-BBB3-BB8C7D402463}" dt="2024-07-22T13:15:11.375" v="26"/>
        <pc:sldMkLst>
          <pc:docMk/>
          <pc:sldMk cId="3902090573" sldId="307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989737496" sldId="308"/>
        </pc:sldMkLst>
      </pc:sldChg>
      <pc:sldChg chg="add">
        <pc:chgData name="NESTOR JULIO HERNANDEZ BOCKER" userId="a413b3be1cc3406f" providerId="LiveId" clId="{12FDD56D-BEAA-443C-BBB3-BB8C7D402463}" dt="2024-07-22T13:16:03.095" v="75"/>
        <pc:sldMkLst>
          <pc:docMk/>
          <pc:sldMk cId="2799606255" sldId="30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616364587" sldId="309"/>
        </pc:sldMkLst>
      </pc:sldChg>
      <pc:sldChg chg="add del">
        <pc:chgData name="NESTOR JULIO HERNANDEZ BOCKER" userId="a413b3be1cc3406f" providerId="LiveId" clId="{12FDD56D-BEAA-443C-BBB3-BB8C7D402463}" dt="2024-07-22T13:14:23.964" v="21"/>
        <pc:sldMkLst>
          <pc:docMk/>
          <pc:sldMk cId="436528798" sldId="310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537324164" sldId="31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620546452" sldId="31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468383825" sldId="312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757931575" sldId="31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161172388" sldId="31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173141704" sldId="314"/>
        </pc:sldMkLst>
      </pc:sldChg>
      <pc:sldChg chg="add">
        <pc:chgData name="NESTOR JULIO HERNANDEZ BOCKER" userId="a413b3be1cc3406f" providerId="LiveId" clId="{12FDD56D-BEAA-443C-BBB3-BB8C7D402463}" dt="2024-07-22T13:16:03.095" v="75"/>
        <pc:sldMkLst>
          <pc:docMk/>
          <pc:sldMk cId="1867422395" sldId="31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103412027" sldId="315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1113645801" sldId="316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2435645340" sldId="317"/>
        </pc:sldMkLst>
      </pc:sldChg>
      <pc:sldChg chg="add">
        <pc:chgData name="NESTOR JULIO HERNANDEZ BOCKER" userId="a413b3be1cc3406f" providerId="LiveId" clId="{12FDD56D-BEAA-443C-BBB3-BB8C7D402463}" dt="2024-07-22T13:15:11.375" v="26"/>
        <pc:sldMkLst>
          <pc:docMk/>
          <pc:sldMk cId="3692254647" sldId="31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04562864" sldId="34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769268257" sldId="347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107077178" sldId="34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577879951" sldId="34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908277758" sldId="35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816693677" sldId="35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674459906" sldId="35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669941705" sldId="35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285219182" sldId="35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848834946" sldId="35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161166636" sldId="35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468977627" sldId="357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44739367" sldId="35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340771048" sldId="35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229196512" sldId="36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815709074" sldId="36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56721905" sldId="36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4253285630" sldId="36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333918736" sldId="36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693647170" sldId="36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324780907" sldId="36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385985490" sldId="367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692363639" sldId="36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940877243" sldId="36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917506511" sldId="37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360104322" sldId="37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826006486" sldId="570"/>
        </pc:sldMkLst>
      </pc:sldChg>
      <pc:sldChg chg="modSp del mod">
        <pc:chgData name="NESTOR JULIO HERNANDEZ BOCKER" userId="a413b3be1cc3406f" providerId="LiveId" clId="{12FDD56D-BEAA-443C-BBB3-BB8C7D402463}" dt="2024-07-22T13:18:37.412" v="244" actId="47"/>
        <pc:sldMkLst>
          <pc:docMk/>
          <pc:sldMk cId="2757249786" sldId="583"/>
        </pc:sldMkLst>
        <pc:spChg chg="mod">
          <ac:chgData name="NESTOR JULIO HERNANDEZ BOCKER" userId="a413b3be1cc3406f" providerId="LiveId" clId="{12FDD56D-BEAA-443C-BBB3-BB8C7D402463}" dt="2024-07-22T13:17:12.881" v="155" actId="20577"/>
          <ac:spMkLst>
            <pc:docMk/>
            <pc:sldMk cId="2757249786" sldId="583"/>
            <ac:spMk id="7" creationId="{A38526EE-48A7-64BC-2C31-70888744A0DF}"/>
          </ac:spMkLst>
        </pc:spChg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814039413" sldId="58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167204560" sldId="58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273490853" sldId="58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892745704" sldId="62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536674918" sldId="63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834494628" sldId="633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477070833" sldId="644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833301949" sldId="64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299001565" sldId="653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016646994" sldId="660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55837296" sldId="663"/>
        </pc:sldMkLst>
      </pc:sldChg>
      <pc:sldChg chg="delSp del mod">
        <pc:chgData name="NESTOR JULIO HERNANDEZ BOCKER" userId="a413b3be1cc3406f" providerId="LiveId" clId="{12FDD56D-BEAA-443C-BBB3-BB8C7D402463}" dt="2024-07-22T13:14:46.851" v="22" actId="47"/>
        <pc:sldMkLst>
          <pc:docMk/>
          <pc:sldMk cId="2512932844" sldId="664"/>
        </pc:sldMkLst>
        <pc:spChg chg="del">
          <ac:chgData name="NESTOR JULIO HERNANDEZ BOCKER" userId="a413b3be1cc3406f" providerId="LiveId" clId="{12FDD56D-BEAA-443C-BBB3-BB8C7D402463}" dt="2024-07-22T13:13:35.473" v="5" actId="478"/>
          <ac:spMkLst>
            <pc:docMk/>
            <pc:sldMk cId="2512932844" sldId="664"/>
            <ac:spMk id="3" creationId="{A80A23C4-3C94-8EE2-27DB-C5C0D6ACC6BA}"/>
          </ac:spMkLst>
        </pc:spChg>
        <pc:spChg chg="del">
          <ac:chgData name="NESTOR JULIO HERNANDEZ BOCKER" userId="a413b3be1cc3406f" providerId="LiveId" clId="{12FDD56D-BEAA-443C-BBB3-BB8C7D402463}" dt="2024-07-22T13:13:37.880" v="7" actId="478"/>
          <ac:spMkLst>
            <pc:docMk/>
            <pc:sldMk cId="2512932844" sldId="664"/>
            <ac:spMk id="5" creationId="{C6CCED08-B1AE-564C-0C22-53A19C056C95}"/>
          </ac:spMkLst>
        </pc:spChg>
        <pc:spChg chg="del">
          <ac:chgData name="NESTOR JULIO HERNANDEZ BOCKER" userId="a413b3be1cc3406f" providerId="LiveId" clId="{12FDD56D-BEAA-443C-BBB3-BB8C7D402463}" dt="2024-07-22T13:13:46.600" v="13" actId="478"/>
          <ac:spMkLst>
            <pc:docMk/>
            <pc:sldMk cId="2512932844" sldId="664"/>
            <ac:spMk id="12" creationId="{B7B307BF-8BCA-4B0A-906F-94F9AF71CDF2}"/>
          </ac:spMkLst>
        </pc:spChg>
        <pc:spChg chg="del">
          <ac:chgData name="NESTOR JULIO HERNANDEZ BOCKER" userId="a413b3be1cc3406f" providerId="LiveId" clId="{12FDD56D-BEAA-443C-BBB3-BB8C7D402463}" dt="2024-07-22T13:13:44.536" v="11" actId="478"/>
          <ac:spMkLst>
            <pc:docMk/>
            <pc:sldMk cId="2512932844" sldId="664"/>
            <ac:spMk id="14" creationId="{069CC7D7-F600-1543-9BA6-36BBCDB9847C}"/>
          </ac:spMkLst>
        </pc:spChg>
        <pc:spChg chg="del">
          <ac:chgData name="NESTOR JULIO HERNANDEZ BOCKER" userId="a413b3be1cc3406f" providerId="LiveId" clId="{12FDD56D-BEAA-443C-BBB3-BB8C7D402463}" dt="2024-07-22T13:13:43.408" v="10" actId="478"/>
          <ac:spMkLst>
            <pc:docMk/>
            <pc:sldMk cId="2512932844" sldId="664"/>
            <ac:spMk id="15" creationId="{B01DE493-8F19-D743-BA53-A7073F1984B8}"/>
          </ac:spMkLst>
        </pc:spChg>
        <pc:spChg chg="del">
          <ac:chgData name="NESTOR JULIO HERNANDEZ BOCKER" userId="a413b3be1cc3406f" providerId="LiveId" clId="{12FDD56D-BEAA-443C-BBB3-BB8C7D402463}" dt="2024-07-22T13:13:55.433" v="20" actId="478"/>
          <ac:spMkLst>
            <pc:docMk/>
            <pc:sldMk cId="2512932844" sldId="664"/>
            <ac:spMk id="21" creationId="{6C38C1D9-58D7-4B2A-81A7-99A2EF5ABA15}"/>
          </ac:spMkLst>
        </pc:spChg>
        <pc:spChg chg="del">
          <ac:chgData name="NESTOR JULIO HERNANDEZ BOCKER" userId="a413b3be1cc3406f" providerId="LiveId" clId="{12FDD56D-BEAA-443C-BBB3-BB8C7D402463}" dt="2024-07-22T13:13:42.375" v="9" actId="478"/>
          <ac:spMkLst>
            <pc:docMk/>
            <pc:sldMk cId="2512932844" sldId="664"/>
            <ac:spMk id="22" creationId="{C23ADE02-FF84-4E68-864F-0F80C711B279}"/>
          </ac:spMkLst>
        </pc:spChg>
        <pc:spChg chg="del">
          <ac:chgData name="NESTOR JULIO HERNANDEZ BOCKER" userId="a413b3be1cc3406f" providerId="LiveId" clId="{12FDD56D-BEAA-443C-BBB3-BB8C7D402463}" dt="2024-07-22T13:13:45.624" v="12" actId="478"/>
          <ac:spMkLst>
            <pc:docMk/>
            <pc:sldMk cId="2512932844" sldId="664"/>
            <ac:spMk id="26" creationId="{A8F92083-A550-425F-9ADF-4C9632D4F2B0}"/>
          </ac:spMkLst>
        </pc:spChg>
        <pc:spChg chg="del">
          <ac:chgData name="NESTOR JULIO HERNANDEZ BOCKER" userId="a413b3be1cc3406f" providerId="LiveId" clId="{12FDD56D-BEAA-443C-BBB3-BB8C7D402463}" dt="2024-07-22T13:13:49.360" v="15" actId="478"/>
          <ac:spMkLst>
            <pc:docMk/>
            <pc:sldMk cId="2512932844" sldId="664"/>
            <ac:spMk id="27" creationId="{92D3E06C-6E72-4071-BEA7-0854B0968606}"/>
          </ac:spMkLst>
        </pc:spChg>
        <pc:spChg chg="del">
          <ac:chgData name="NESTOR JULIO HERNANDEZ BOCKER" userId="a413b3be1cc3406f" providerId="LiveId" clId="{12FDD56D-BEAA-443C-BBB3-BB8C7D402463}" dt="2024-07-22T13:13:51.584" v="17" actId="478"/>
          <ac:spMkLst>
            <pc:docMk/>
            <pc:sldMk cId="2512932844" sldId="664"/>
            <ac:spMk id="32" creationId="{FC038DBC-191B-5535-E398-D171B3076702}"/>
          </ac:spMkLst>
        </pc:spChg>
        <pc:spChg chg="del">
          <ac:chgData name="NESTOR JULIO HERNANDEZ BOCKER" userId="a413b3be1cc3406f" providerId="LiveId" clId="{12FDD56D-BEAA-443C-BBB3-BB8C7D402463}" dt="2024-07-22T13:13:53.907" v="19" actId="478"/>
          <ac:spMkLst>
            <pc:docMk/>
            <pc:sldMk cId="2512932844" sldId="664"/>
            <ac:spMk id="34" creationId="{7740B76B-D012-28F2-53FE-57436D2CA373}"/>
          </ac:spMkLst>
        </pc:spChg>
        <pc:spChg chg="del">
          <ac:chgData name="NESTOR JULIO HERNANDEZ BOCKER" userId="a413b3be1cc3406f" providerId="LiveId" clId="{12FDD56D-BEAA-443C-BBB3-BB8C7D402463}" dt="2024-07-22T13:13:52.576" v="18" actId="478"/>
          <ac:spMkLst>
            <pc:docMk/>
            <pc:sldMk cId="2512932844" sldId="664"/>
            <ac:spMk id="35" creationId="{12139605-6750-DE74-7507-6D304601DB1F}"/>
          </ac:spMkLst>
        </pc:spChg>
        <pc:graphicFrameChg chg="del">
          <ac:chgData name="NESTOR JULIO HERNANDEZ BOCKER" userId="a413b3be1cc3406f" providerId="LiveId" clId="{12FDD56D-BEAA-443C-BBB3-BB8C7D402463}" dt="2024-07-22T13:13:37.257" v="6" actId="478"/>
          <ac:graphicFrameMkLst>
            <pc:docMk/>
            <pc:sldMk cId="2512932844" sldId="664"/>
            <ac:graphicFrameMk id="2" creationId="{4E117DD2-ED59-AE50-7C1E-EC48757A8D0F}"/>
          </ac:graphicFrameMkLst>
        </pc:graphicFrameChg>
        <pc:graphicFrameChg chg="del">
          <ac:chgData name="NESTOR JULIO HERNANDEZ BOCKER" userId="a413b3be1cc3406f" providerId="LiveId" clId="{12FDD56D-BEAA-443C-BBB3-BB8C7D402463}" dt="2024-07-22T13:13:40.151" v="8" actId="478"/>
          <ac:graphicFrameMkLst>
            <pc:docMk/>
            <pc:sldMk cId="2512932844" sldId="664"/>
            <ac:graphicFrameMk id="4" creationId="{0E506BCA-67EB-003C-CA46-B322F2D5C996}"/>
          </ac:graphicFrameMkLst>
        </pc:graphicFrameChg>
        <pc:cxnChg chg="del">
          <ac:chgData name="NESTOR JULIO HERNANDEZ BOCKER" userId="a413b3be1cc3406f" providerId="LiveId" clId="{12FDD56D-BEAA-443C-BBB3-BB8C7D402463}" dt="2024-07-22T13:13:50.543" v="16" actId="478"/>
          <ac:cxnSpMkLst>
            <pc:docMk/>
            <pc:sldMk cId="2512932844" sldId="664"/>
            <ac:cxnSpMk id="36" creationId="{57109A25-C26E-8AB5-DF05-770F4E0A4406}"/>
          </ac:cxnSpMkLst>
        </pc:cxnChg>
        <pc:cxnChg chg="del">
          <ac:chgData name="NESTOR JULIO HERNANDEZ BOCKER" userId="a413b3be1cc3406f" providerId="LiveId" clId="{12FDD56D-BEAA-443C-BBB3-BB8C7D402463}" dt="2024-07-22T13:13:48.031" v="14" actId="478"/>
          <ac:cxnSpMkLst>
            <pc:docMk/>
            <pc:sldMk cId="2512932844" sldId="664"/>
            <ac:cxnSpMk id="37" creationId="{C65B3895-1B69-4090-2922-638521EA4516}"/>
          </ac:cxnSpMkLst>
        </pc:cxnChg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235390982" sldId="66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43978226" sldId="670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076553498" sldId="672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851080316" sldId="67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405182194" sldId="67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287510443" sldId="68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341982056" sldId="683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128532765" sldId="68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772778037" sldId="68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946161865" sldId="68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738787687" sldId="68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288602824" sldId="690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201070471" sldId="69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936540454" sldId="692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676385397" sldId="693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352892171" sldId="694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617598113" sldId="69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556239142" sldId="69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199601382" sldId="69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257865300" sldId="69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002274838" sldId="69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187515743" sldId="700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923606614" sldId="701"/>
        </pc:sldMkLst>
      </pc:sldChg>
      <pc:sldChg chg="modSp add del mod">
        <pc:chgData name="NESTOR JULIO HERNANDEZ BOCKER" userId="a413b3be1cc3406f" providerId="LiveId" clId="{12FDD56D-BEAA-443C-BBB3-BB8C7D402463}" dt="2024-07-22T13:15:02.544" v="25" actId="122"/>
        <pc:sldMkLst>
          <pc:docMk/>
          <pc:sldMk cId="3255564637" sldId="708"/>
        </pc:sldMkLst>
        <pc:spChg chg="mod">
          <ac:chgData name="NESTOR JULIO HERNANDEZ BOCKER" userId="a413b3be1cc3406f" providerId="LiveId" clId="{12FDD56D-BEAA-443C-BBB3-BB8C7D402463}" dt="2024-07-22T13:15:02.544" v="25" actId="122"/>
          <ac:spMkLst>
            <pc:docMk/>
            <pc:sldMk cId="3255564637" sldId="708"/>
            <ac:spMk id="4" creationId="{60FAEB9F-E66F-E330-5A1B-3F684F5D53B7}"/>
          </ac:spMkLst>
        </pc:spChg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2130645913" sldId="70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315749094" sldId="709"/>
        </pc:sldMkLst>
      </pc:sldChg>
      <pc:sldChg chg="modSp add mod">
        <pc:chgData name="NESTOR JULIO HERNANDEZ BOCKER" userId="a413b3be1cc3406f" providerId="LiveId" clId="{12FDD56D-BEAA-443C-BBB3-BB8C7D402463}" dt="2024-07-22T13:15:38.088" v="74" actId="1036"/>
        <pc:sldMkLst>
          <pc:docMk/>
          <pc:sldMk cId="444575837" sldId="710"/>
        </pc:sldMkLst>
        <pc:spChg chg="mod">
          <ac:chgData name="NESTOR JULIO HERNANDEZ BOCKER" userId="a413b3be1cc3406f" providerId="LiveId" clId="{12FDD56D-BEAA-443C-BBB3-BB8C7D402463}" dt="2024-07-22T13:15:38.088" v="74" actId="1036"/>
          <ac:spMkLst>
            <pc:docMk/>
            <pc:sldMk cId="444575837" sldId="710"/>
            <ac:spMk id="4" creationId="{60FAEB9F-E66F-E330-5A1B-3F684F5D53B7}"/>
          </ac:spMkLst>
        </pc:spChg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619755168" sldId="71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13690746" sldId="711"/>
        </pc:sldMkLst>
      </pc:sldChg>
      <pc:sldChg chg="modSp add del mod">
        <pc:chgData name="NESTOR JULIO HERNANDEZ BOCKER" userId="a413b3be1cc3406f" providerId="LiveId" clId="{12FDD56D-BEAA-443C-BBB3-BB8C7D402463}" dt="2024-07-22T13:19:27.333" v="245" actId="47"/>
        <pc:sldMkLst>
          <pc:docMk/>
          <pc:sldMk cId="3584893176" sldId="711"/>
        </pc:sldMkLst>
        <pc:spChg chg="mod">
          <ac:chgData name="NESTOR JULIO HERNANDEZ BOCKER" userId="a413b3be1cc3406f" providerId="LiveId" clId="{12FDD56D-BEAA-443C-BBB3-BB8C7D402463}" dt="2024-07-22T13:18:11.985" v="213" actId="20577"/>
          <ac:spMkLst>
            <pc:docMk/>
            <pc:sldMk cId="3584893176" sldId="711"/>
            <ac:spMk id="7" creationId="{A38526EE-48A7-64BC-2C31-70888744A0DF}"/>
          </ac:spMkLst>
        </pc:spChg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459830986" sldId="71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5676676" sldId="71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4135146235" sldId="71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33317424" sldId="71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662386986" sldId="71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733602850" sldId="71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333546232" sldId="71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740972568" sldId="719"/>
        </pc:sldMkLst>
      </pc:sldChg>
      <pc:sldMasterChg chg="delSldLayout">
        <pc:chgData name="NESTOR JULIO HERNANDEZ BOCKER" userId="a413b3be1cc3406f" providerId="LiveId" clId="{12FDD56D-BEAA-443C-BBB3-BB8C7D402463}" dt="2024-07-22T13:12:57.625" v="0" actId="47"/>
        <pc:sldMasterMkLst>
          <pc:docMk/>
          <pc:sldMasterMk cId="3990497317" sldId="2147483648"/>
        </pc:sldMasterMkLst>
        <pc:sldLayoutChg chg="del">
          <pc:chgData name="NESTOR JULIO HERNANDEZ BOCKER" userId="a413b3be1cc3406f" providerId="LiveId" clId="{12FDD56D-BEAA-443C-BBB3-BB8C7D402463}" dt="2024-07-22T13:12:57.625" v="0" actId="47"/>
          <pc:sldLayoutMkLst>
            <pc:docMk/>
            <pc:sldMasterMk cId="3990497317" sldId="2147483648"/>
            <pc:sldLayoutMk cId="2767793971" sldId="2147483660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TRM/TRM%20Y%20PETR&#211;LEO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https://d.docs.live.net/a413b3be1cc3406f/4-INDICADORES%20ECON&#211;MICOS/5-Exportaciones/TRM/TRM%20Y%20PETR&#211;LEO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https://d.docs.live.net/a413b3be1cc3406f/4-INDICADORES%20ECON&#211;MICOS/5-Exportaciones/Comercio%20exterior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https://d.docs.live.net/a413b3be1cc3406f/4-INDICADORES%20ECON&#211;MICOS/5-Exportaciones/Comercio%20exterior.xlsx" TargetMode="External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TRM/TRM%20Y%20PETR&#211;LE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15251038996391"/>
          <c:y val="0.10185185185185185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'Totales mensuales'!$E$59</c:f>
              <c:strCache>
                <c:ptCount val="1"/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10"/>
              <c:layout>
                <c:manualLayout>
                  <c:x val="-1.0485503584886344E-2"/>
                  <c:y val="4.041145865319109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>
                    <a:defRPr lang="en-US"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7F24-4D42-8C2F-11F7CE23E90D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 rtl="0">
                    <a:defRPr lang="en-US"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7F24-4D42-8C2F-11F7CE23E9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'Totales mensuales'!$D$62:$D$74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</c:strRef>
          </c:cat>
          <c:val>
            <c:numRef>
              <c:f>'Totales mensuales'!$E$62:$E$74</c:f>
              <c:numCache>
                <c:formatCode>_-* #,##0_-;\-* #,##0_-;_-* "-"??_-;_-@_-</c:formatCode>
                <c:ptCount val="13"/>
                <c:pt idx="0">
                  <c:v>2444.1041362699998</c:v>
                </c:pt>
                <c:pt idx="1">
                  <c:v>2564.6546627300004</c:v>
                </c:pt>
                <c:pt idx="2">
                  <c:v>2643.6951090299995</c:v>
                </c:pt>
                <c:pt idx="3">
                  <c:v>2628.9201147300009</c:v>
                </c:pt>
                <c:pt idx="4">
                  <c:v>2548.6354124899995</c:v>
                </c:pt>
                <c:pt idx="5">
                  <c:v>2655.83980419</c:v>
                </c:pt>
                <c:pt idx="6">
                  <c:v>2869.5975936999994</c:v>
                </c:pt>
                <c:pt idx="7">
                  <c:v>2886.289802830001</c:v>
                </c:pt>
                <c:pt idx="8">
                  <c:v>2996.8442621099957</c:v>
                </c:pt>
                <c:pt idx="9">
                  <c:v>3315.1074988699988</c:v>
                </c:pt>
                <c:pt idx="10">
                  <c:v>4465.899161208351</c:v>
                </c:pt>
                <c:pt idx="11">
                  <c:v>4263.5763796517922</c:v>
                </c:pt>
                <c:pt idx="12">
                  <c:v>3953.2129192241323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24-4D42-8C2F-11F7CE23E90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5"/>
        <c:overlap val="74"/>
        <c:axId val="-987594592"/>
        <c:axId val="-987589152"/>
      </c:barChart>
      <c:catAx>
        <c:axId val="-987594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987589152"/>
        <c:crosses val="autoZero"/>
        <c:auto val="1"/>
        <c:lblAlgn val="ctr"/>
        <c:lblOffset val="100"/>
        <c:noMultiLvlLbl val="0"/>
      </c:catAx>
      <c:valAx>
        <c:axId val="-98758915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 dirty="0">
                    <a:solidFill>
                      <a:srgbClr val="395F9B"/>
                    </a:solidFill>
                  </a:rPr>
                  <a:t>USD millones CIF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987594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12"/>
              <c:layout>
                <c:manualLayout>
                  <c:x val="-7.9231724181801563E-3"/>
                  <c:y val="-2.98290469001341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D37-4EAF-AB98-1AA4891BCB3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'[TRM Y PETRÓLEO.xlsx]GRÁFICOS'!$B$3:$B$15</c:f>
              <c:numCache>
                <c:formatCode>mmm\-yy</c:formatCode>
                <c:ptCount val="13"/>
                <c:pt idx="0">
                  <c:v>41060</c:v>
                </c:pt>
                <c:pt idx="1">
                  <c:v>41425</c:v>
                </c:pt>
                <c:pt idx="2">
                  <c:v>41790</c:v>
                </c:pt>
                <c:pt idx="3">
                  <c:v>42155</c:v>
                </c:pt>
                <c:pt idx="4">
                  <c:v>42521</c:v>
                </c:pt>
                <c:pt idx="5">
                  <c:v>42886</c:v>
                </c:pt>
                <c:pt idx="6">
                  <c:v>43251</c:v>
                </c:pt>
                <c:pt idx="7">
                  <c:v>43616</c:v>
                </c:pt>
                <c:pt idx="8">
                  <c:v>43982</c:v>
                </c:pt>
                <c:pt idx="9">
                  <c:v>44347</c:v>
                </c:pt>
                <c:pt idx="10">
                  <c:v>44712</c:v>
                </c:pt>
                <c:pt idx="11">
                  <c:v>45077</c:v>
                </c:pt>
                <c:pt idx="12">
                  <c:v>45443</c:v>
                </c:pt>
              </c:numCache>
            </c:numRef>
          </c:cat>
          <c:val>
            <c:numRef>
              <c:f>'[TRM Y PETRÓLEO.xlsx]GRÁFICOS'!$C$3:$C$15</c:f>
              <c:numCache>
                <c:formatCode>_-"$"* #,##0_-;\-"$"* #,##0_-;_-"$"* "-"??_-;_-@_-</c:formatCode>
                <c:ptCount val="13"/>
                <c:pt idx="0">
                  <c:v>1827.8300000000013</c:v>
                </c:pt>
                <c:pt idx="1">
                  <c:v>1891.4800000000014</c:v>
                </c:pt>
                <c:pt idx="2">
                  <c:v>1900.6399999999996</c:v>
                </c:pt>
                <c:pt idx="3">
                  <c:v>2533.7899999999991</c:v>
                </c:pt>
                <c:pt idx="4">
                  <c:v>3069.1699999999987</c:v>
                </c:pt>
                <c:pt idx="5">
                  <c:v>2920.4199999999987</c:v>
                </c:pt>
                <c:pt idx="6">
                  <c:v>2879.320000000002</c:v>
                </c:pt>
                <c:pt idx="7">
                  <c:v>3357.8200000000029</c:v>
                </c:pt>
                <c:pt idx="8">
                  <c:v>3718.8200000000033</c:v>
                </c:pt>
                <c:pt idx="9">
                  <c:v>3715.2799999999993</c:v>
                </c:pt>
                <c:pt idx="10">
                  <c:v>3912.34</c:v>
                </c:pt>
                <c:pt idx="11">
                  <c:v>4408.6499999999996</c:v>
                </c:pt>
                <c:pt idx="12">
                  <c:v>3874.32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9D37-4EAF-AB98-1AA4891BCB3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dropLines>
        <c:marker val="1"/>
        <c:smooth val="0"/>
        <c:axId val="-659476032"/>
        <c:axId val="-659479296"/>
      </c:lineChart>
      <c:catAx>
        <c:axId val="-65947603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929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-659479296"/>
        <c:scaling>
          <c:orientation val="minMax"/>
          <c:min val="1500"/>
        </c:scaling>
        <c:delete val="0"/>
        <c:axPos val="l"/>
        <c:numFmt formatCode="_-&quot;$&quot;* #,##0_-;\-&quot;$&quot;* #,##0_-;_-&quot;$&quot;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6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</a:defRPr>
      </a:pPr>
      <a:endParaRPr lang="es-CO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4820108717881195E-2"/>
          <c:y val="1.3489497314306202E-2"/>
          <c:w val="0.92042252484128606"/>
          <c:h val="0.79493205512132792"/>
        </c:manualLayout>
      </c:layout>
      <c:lineChart>
        <c:grouping val="standard"/>
        <c:varyColors val="0"/>
        <c:ser>
          <c:idx val="1"/>
          <c:order val="0"/>
          <c:tx>
            <c:strRef>
              <c:f>GRÁFICOS!$C$32</c:f>
              <c:strCache>
                <c:ptCount val="1"/>
                <c:pt idx="0">
                  <c:v>TRM </c:v>
                </c:pt>
              </c:strCache>
            </c:strRef>
          </c:tx>
          <c:spPr>
            <a:ln w="19050" cap="rnd" cmpd="sng" algn="ctr">
              <a:solidFill>
                <a:schemeClr val="accent2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diamond"/>
            <c:size val="10"/>
            <c:spPr>
              <a:solidFill>
                <a:srgbClr val="ED7D31"/>
              </a:solidFill>
              <a:ln>
                <a:solidFill>
                  <a:srgbClr val="4472C4">
                    <a:shade val="50000"/>
                  </a:srgbClr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75C-4B60-90CF-B6ACBAB095D7}"/>
                </c:ext>
              </c:extLst>
            </c:dLbl>
            <c:dLbl>
              <c:idx val="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75C-4B60-90CF-B6ACBAB095D7}"/>
                </c:ext>
              </c:extLst>
            </c:dLbl>
            <c:dLbl>
              <c:idx val="5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75C-4B60-90CF-B6ACBAB095D7}"/>
                </c:ext>
              </c:extLst>
            </c:dLbl>
            <c:dLbl>
              <c:idx val="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75C-4B60-90CF-B6ACBAB095D7}"/>
                </c:ext>
              </c:extLst>
            </c:dLbl>
            <c:dLbl>
              <c:idx val="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75C-4B60-90CF-B6ACBAB095D7}"/>
                </c:ext>
              </c:extLst>
            </c:dLbl>
            <c:dLbl>
              <c:idx val="1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75C-4B60-90CF-B6ACBAB095D7}"/>
                </c:ext>
              </c:extLst>
            </c:dLbl>
            <c:dLbl>
              <c:idx val="12"/>
              <c:layout>
                <c:manualLayout>
                  <c:x val="-2.6773532346845246E-2"/>
                  <c:y val="3.23722898278061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75C-4B60-90CF-B6ACBAB095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GRÁFICOS!$B$33:$B$45</c:f>
              <c:numCache>
                <c:formatCode>mmm\-yy</c:formatCode>
                <c:ptCount val="13"/>
                <c:pt idx="0">
                  <c:v>41060</c:v>
                </c:pt>
                <c:pt idx="1">
                  <c:v>41425</c:v>
                </c:pt>
                <c:pt idx="2">
                  <c:v>41790</c:v>
                </c:pt>
                <c:pt idx="3">
                  <c:v>42155</c:v>
                </c:pt>
                <c:pt idx="4">
                  <c:v>42521</c:v>
                </c:pt>
                <c:pt idx="5">
                  <c:v>42886</c:v>
                </c:pt>
                <c:pt idx="6">
                  <c:v>43251</c:v>
                </c:pt>
                <c:pt idx="7">
                  <c:v>43616</c:v>
                </c:pt>
                <c:pt idx="8">
                  <c:v>43982</c:v>
                </c:pt>
                <c:pt idx="9">
                  <c:v>44347</c:v>
                </c:pt>
                <c:pt idx="10">
                  <c:v>44712</c:v>
                </c:pt>
                <c:pt idx="11">
                  <c:v>45077</c:v>
                </c:pt>
                <c:pt idx="12">
                  <c:v>45443</c:v>
                </c:pt>
              </c:numCache>
            </c:numRef>
          </c:cat>
          <c:val>
            <c:numRef>
              <c:f>GRÁFICOS!$C$33:$C$45</c:f>
              <c:numCache>
                <c:formatCode>_-* #,##0.0_-;\-* #,##0.0_-;_-* "-"??_-;_-@_-</c:formatCode>
                <c:ptCount val="13"/>
                <c:pt idx="0">
                  <c:v>0.57721725158764059</c:v>
                </c:pt>
                <c:pt idx="1">
                  <c:v>3.4822713272021986</c:v>
                </c:pt>
                <c:pt idx="2">
                  <c:v>0.48427686256256663</c:v>
                </c:pt>
                <c:pt idx="3">
                  <c:v>33.312463170300504</c:v>
                </c:pt>
                <c:pt idx="4">
                  <c:v>21.129612162018162</c:v>
                </c:pt>
                <c:pt idx="5">
                  <c:v>-4.846587188067133</c:v>
                </c:pt>
                <c:pt idx="6">
                  <c:v>-1.4073318221350632</c:v>
                </c:pt>
                <c:pt idx="7">
                  <c:v>16.618507147520958</c:v>
                </c:pt>
                <c:pt idx="8">
                  <c:v>10.751022985151096</c:v>
                </c:pt>
                <c:pt idx="9">
                  <c:v>-9.5191485471303849E-2</c:v>
                </c:pt>
                <c:pt idx="10">
                  <c:v>5.3040416873021883</c:v>
                </c:pt>
                <c:pt idx="11">
                  <c:v>12.685758395231488</c:v>
                </c:pt>
                <c:pt idx="12">
                  <c:v>-12.120036745942613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7-675C-4B60-90CF-B6ACBAB095D7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>
              <a:solidFill>
                <a:srgbClr val="395F9B"/>
              </a:solidFill>
            </a:ln>
            <a:effectLst/>
          </c:spPr>
        </c:dropLines>
        <c:marker val="1"/>
        <c:smooth val="0"/>
        <c:axId val="-659477664"/>
        <c:axId val="-659479840"/>
      </c:lineChart>
      <c:catAx>
        <c:axId val="-6594776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Mes</a:t>
                </a:r>
              </a:p>
            </c:rich>
          </c:tx>
          <c:layout>
            <c:manualLayout>
              <c:xMode val="edge"/>
              <c:yMode val="edge"/>
              <c:x val="0.51217502532573322"/>
              <c:y val="0.958005249343832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659479840"/>
        <c:crosses val="autoZero"/>
        <c:auto val="0"/>
        <c:lblAlgn val="ctr"/>
        <c:lblOffset val="100"/>
        <c:tickLblSkip val="1"/>
        <c:noMultiLvlLbl val="0"/>
      </c:catAx>
      <c:valAx>
        <c:axId val="-6594798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Devaluación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#,##0.0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65947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rgbClr val="395F9B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65255905511811"/>
          <c:y val="0.10993381697849051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'Totales mensuales'!$E$84</c:f>
              <c:strCache>
                <c:ptCount val="1"/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dLbl>
              <c:idx val="10"/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96EB-4678-AB77-700C5E78700F}"/>
                </c:ext>
              </c:extLst>
            </c:dLbl>
            <c:dLbl>
              <c:idx val="11"/>
              <c:layout>
                <c:manualLayout>
                  <c:x val="-2.083333333333486E-3"/>
                  <c:y val="2.4245895379915998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 rtl="0">
                    <a:defRPr lang="en-US"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96EB-4678-AB77-700C5E78700F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'Totales mensuales'!$D$87:$D$99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</c:strRef>
          </c:cat>
          <c:val>
            <c:numRef>
              <c:f>'Totales mensuales'!$E$87:$E$99</c:f>
              <c:numCache>
                <c:formatCode>_-* #,##0.0_-;\-* #,##0.0_-;_-* "-"??_-;_-@_-</c:formatCode>
                <c:ptCount val="13"/>
                <c:pt idx="0">
                  <c:v>4.0708345312200009</c:v>
                </c:pt>
                <c:pt idx="1">
                  <c:v>3.9967896277200019</c:v>
                </c:pt>
                <c:pt idx="2">
                  <c:v>4.6783929239800024</c:v>
                </c:pt>
                <c:pt idx="3">
                  <c:v>5.3238939177800031</c:v>
                </c:pt>
                <c:pt idx="4">
                  <c:v>6.0464293317800033</c:v>
                </c:pt>
                <c:pt idx="5">
                  <c:v>6.0472010504400009</c:v>
                </c:pt>
                <c:pt idx="6">
                  <c:v>6.1101026984000022</c:v>
                </c:pt>
                <c:pt idx="7">
                  <c:v>6.0411214755700051</c:v>
                </c:pt>
                <c:pt idx="8">
                  <c:v>6.4293342360900052</c:v>
                </c:pt>
                <c:pt idx="9">
                  <c:v>5.7667651965200051</c:v>
                </c:pt>
                <c:pt idx="10">
                  <c:v>6.0699498731450223</c:v>
                </c:pt>
                <c:pt idx="11">
                  <c:v>6.125306428402431</c:v>
                </c:pt>
                <c:pt idx="12">
                  <c:v>6.5909934232667986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EB-4678-AB77-700C5E78700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5"/>
        <c:overlap val="74"/>
        <c:axId val="-1092065072"/>
        <c:axId val="-1092061808"/>
      </c:barChart>
      <c:catAx>
        <c:axId val="-1092065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092061808"/>
        <c:crosses val="autoZero"/>
        <c:auto val="1"/>
        <c:lblAlgn val="ctr"/>
        <c:lblOffset val="100"/>
        <c:noMultiLvlLbl val="0"/>
      </c:catAx>
      <c:valAx>
        <c:axId val="-10920618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 dirty="0">
                    <a:solidFill>
                      <a:srgbClr val="395F9B"/>
                    </a:solidFill>
                  </a:rPr>
                  <a:t>Millones</a:t>
                </a:r>
                <a:r>
                  <a:rPr lang="es-CO" sz="700" baseline="0" dirty="0">
                    <a:solidFill>
                      <a:srgbClr val="395F9B"/>
                    </a:solidFill>
                  </a:rPr>
                  <a:t> </a:t>
                </a:r>
                <a:r>
                  <a:rPr lang="es-CO" sz="700" dirty="0">
                    <a:solidFill>
                      <a:srgbClr val="395F9B"/>
                    </a:solidFill>
                  </a:rPr>
                  <a:t>de toneladas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092065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0873995645633787E-2"/>
          <c:y val="3.9457904319242405E-2"/>
          <c:w val="0.83030656513403511"/>
          <c:h val="0.80424840459575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Comercio!$J$5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E6E6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Comercio!$I$20:$I$22</c:f>
              <c:strCache>
                <c:ptCount val="3"/>
                <c:pt idx="0">
                  <c:v>Mayo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Comercio!$J$20:$J$22</c:f>
              <c:numCache>
                <c:formatCode>#,##0</c:formatCode>
                <c:ptCount val="3"/>
                <c:pt idx="0">
                  <c:v>823.10818806729731</c:v>
                </c:pt>
                <c:pt idx="1">
                  <c:v>4263.5763796517913</c:v>
                </c:pt>
                <c:pt idx="2">
                  <c:v>10848.452965049722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1A-438F-9E73-71418D103C07}"/>
            </c:ext>
          </c:extLst>
        </c:ser>
        <c:ser>
          <c:idx val="1"/>
          <c:order val="1"/>
          <c:tx>
            <c:strRef>
              <c:f>Comercio!$K$5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Comercio!$I$20:$I$22</c:f>
              <c:strCache>
                <c:ptCount val="3"/>
                <c:pt idx="0">
                  <c:v>Mayo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Comercio!$K$20:$K$22</c:f>
              <c:numCache>
                <c:formatCode>#,##0</c:formatCode>
                <c:ptCount val="3"/>
                <c:pt idx="0">
                  <c:v>826.85829897942006</c:v>
                </c:pt>
                <c:pt idx="1">
                  <c:v>3953.2129192241318</c:v>
                </c:pt>
                <c:pt idx="2">
                  <c:v>9287.5264532672481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1A-438F-9E73-71418D103C0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1"/>
        <c:overlap val="-6"/>
        <c:axId val="1134502656"/>
        <c:axId val="1134504288"/>
      </c:barChart>
      <c:lineChart>
        <c:grouping val="standard"/>
        <c:varyColors val="0"/>
        <c:ser>
          <c:idx val="2"/>
          <c:order val="2"/>
          <c:tx>
            <c:strRef>
              <c:f>Comercio!$L$5</c:f>
              <c:strCache>
                <c:ptCount val="1"/>
                <c:pt idx="0">
                  <c:v>Variación (%)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10"/>
            <c:spPr>
              <a:solidFill>
                <a:srgbClr val="00B050"/>
              </a:solidFill>
            </c:spPr>
          </c:marker>
          <c:dLbls>
            <c:dLbl>
              <c:idx val="0"/>
              <c:layout>
                <c:manualLayout>
                  <c:x val="-5.2826041590272203E-2"/>
                  <c:y val="-7.57926041047866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41A-438F-9E73-71418D103C07}"/>
                </c:ext>
              </c:extLst>
            </c:dLbl>
            <c:dLbl>
              <c:idx val="1"/>
              <c:numFmt formatCode="0.0%" sourceLinked="0"/>
              <c:spPr>
                <a:solidFill>
                  <a:sysClr val="window" lastClr="FFFFFF"/>
                </a:solidFill>
                <a:ln>
                  <a:solidFill>
                    <a:sysClr val="window" lastClr="FFFFFF">
                      <a:lumMod val="95000"/>
                    </a:sysClr>
                  </a:solidFill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400" b="1">
                      <a:solidFill>
                        <a:srgbClr val="236C95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C41A-438F-9E73-71418D103C07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236C95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Comercio!$I$20:$I$22</c:f>
              <c:strCache>
                <c:ptCount val="3"/>
                <c:pt idx="0">
                  <c:v>Mayo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Comercio!$L$20:$L$22</c:f>
              <c:numCache>
                <c:formatCode>0.0%</c:formatCode>
                <c:ptCount val="3"/>
                <c:pt idx="0">
                  <c:v>4.5560364560681688E-3</c:v>
                </c:pt>
                <c:pt idx="1">
                  <c:v>-7.2794159829970506E-2</c:v>
                </c:pt>
                <c:pt idx="2">
                  <c:v>-0.14388471027263383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41A-438F-9E73-71418D103C0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34503744"/>
        <c:axId val="1134493952"/>
      </c:lineChart>
      <c:catAx>
        <c:axId val="1134502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700" b="1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1134504288"/>
        <c:crosses val="autoZero"/>
        <c:auto val="1"/>
        <c:lblAlgn val="ctr"/>
        <c:lblOffset val="100"/>
        <c:noMultiLvlLbl val="0"/>
      </c:catAx>
      <c:valAx>
        <c:axId val="113450428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sz="700" dirty="0">
                    <a:solidFill>
                      <a:schemeClr val="bg2">
                        <a:lumMod val="50000"/>
                      </a:schemeClr>
                    </a:solidFill>
                  </a:rPr>
                  <a:t>USD millones CIF</a:t>
                </a:r>
              </a:p>
            </c:rich>
          </c:tx>
          <c:layout>
            <c:manualLayout>
              <c:xMode val="edge"/>
              <c:yMode val="edge"/>
              <c:x val="1.709011624338496E-2"/>
              <c:y val="0.31234678168324703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1134502656"/>
        <c:crosses val="autoZero"/>
        <c:crossBetween val="between"/>
      </c:valAx>
      <c:valAx>
        <c:axId val="1134493952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n-US" sz="700">
                    <a:solidFill>
                      <a:schemeClr val="bg2">
                        <a:lumMod val="50000"/>
                      </a:schemeClr>
                    </a:solidFill>
                  </a:rPr>
                  <a:t>Variación (%)</a:t>
                </a:r>
              </a:p>
            </c:rich>
          </c:tx>
          <c:layout>
            <c:manualLayout>
              <c:xMode val="edge"/>
              <c:yMode val="edge"/>
              <c:x val="0.97007703991531902"/>
              <c:y val="0.3205868418410461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s-CO"/>
          </a:p>
        </c:txPr>
        <c:crossAx val="1134503744"/>
        <c:crosses val="max"/>
        <c:crossBetween val="between"/>
      </c:valAx>
      <c:catAx>
        <c:axId val="11345037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134493952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bg2">
                  <a:lumMod val="50000"/>
                </a:schemeClr>
              </a:solidFill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053080082654521E-2"/>
          <c:y val="2.4812986765592984E-2"/>
          <c:w val="0.92655947491129909"/>
          <c:h val="0.8287384972095991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1A9A-464D-A34F-68BF00064039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1A9A-464D-A34F-68BF00064039}"/>
              </c:ext>
            </c:extLst>
          </c:dPt>
          <c:dPt>
            <c:idx val="2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1A9A-464D-A34F-68BF00064039}"/>
              </c:ext>
            </c:extLst>
          </c:dPt>
          <c:dPt>
            <c:idx val="36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7-1A9A-464D-A34F-68BF00064039}"/>
              </c:ext>
            </c:extLst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A9A-464D-A34F-68BF00064039}"/>
                </c:ext>
              </c:extLst>
            </c:dLbl>
            <c:dLbl>
              <c:idx val="1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A9A-464D-A34F-68BF00064039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A9A-464D-A34F-68BF00064039}"/>
                </c:ext>
              </c:extLst>
            </c:dLbl>
            <c:dLbl>
              <c:idx val="3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A9A-464D-A34F-68BF000640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'Impo Valor'!$B$58:$B$94</c:f>
              <c:numCache>
                <c:formatCode>mmm\-yy</c:formatCode>
                <c:ptCount val="37"/>
                <c:pt idx="0">
                  <c:v>44317</c:v>
                </c:pt>
                <c:pt idx="1">
                  <c:v>44348</c:v>
                </c:pt>
                <c:pt idx="2">
                  <c:v>44378</c:v>
                </c:pt>
                <c:pt idx="3">
                  <c:v>44409</c:v>
                </c:pt>
                <c:pt idx="4">
                  <c:v>44440</c:v>
                </c:pt>
                <c:pt idx="5">
                  <c:v>44470</c:v>
                </c:pt>
                <c:pt idx="6">
                  <c:v>44501</c:v>
                </c:pt>
                <c:pt idx="7">
                  <c:v>44531</c:v>
                </c:pt>
                <c:pt idx="8">
                  <c:v>44562</c:v>
                </c:pt>
                <c:pt idx="9">
                  <c:v>44593</c:v>
                </c:pt>
                <c:pt idx="10">
                  <c:v>44621</c:v>
                </c:pt>
                <c:pt idx="11">
                  <c:v>44652</c:v>
                </c:pt>
                <c:pt idx="12">
                  <c:v>44682</c:v>
                </c:pt>
                <c:pt idx="13">
                  <c:v>44713</c:v>
                </c:pt>
                <c:pt idx="14">
                  <c:v>44743</c:v>
                </c:pt>
                <c:pt idx="15">
                  <c:v>44774</c:v>
                </c:pt>
                <c:pt idx="16">
                  <c:v>44805</c:v>
                </c:pt>
                <c:pt idx="17">
                  <c:v>44835</c:v>
                </c:pt>
                <c:pt idx="18">
                  <c:v>44866</c:v>
                </c:pt>
                <c:pt idx="19">
                  <c:v>44896</c:v>
                </c:pt>
                <c:pt idx="20">
                  <c:v>44927</c:v>
                </c:pt>
                <c:pt idx="21">
                  <c:v>44958</c:v>
                </c:pt>
                <c:pt idx="22">
                  <c:v>44986</c:v>
                </c:pt>
                <c:pt idx="23">
                  <c:v>45017</c:v>
                </c:pt>
                <c:pt idx="24">
                  <c:v>45047</c:v>
                </c:pt>
                <c:pt idx="25">
                  <c:v>45078</c:v>
                </c:pt>
                <c:pt idx="26">
                  <c:v>45108</c:v>
                </c:pt>
                <c:pt idx="27">
                  <c:v>45139</c:v>
                </c:pt>
                <c:pt idx="28">
                  <c:v>45170</c:v>
                </c:pt>
                <c:pt idx="29">
                  <c:v>45200</c:v>
                </c:pt>
                <c:pt idx="30">
                  <c:v>45231</c:v>
                </c:pt>
                <c:pt idx="31">
                  <c:v>45261</c:v>
                </c:pt>
                <c:pt idx="32">
                  <c:v>45292</c:v>
                </c:pt>
                <c:pt idx="33">
                  <c:v>45323</c:v>
                </c:pt>
                <c:pt idx="34">
                  <c:v>45352</c:v>
                </c:pt>
                <c:pt idx="35">
                  <c:v>45383</c:v>
                </c:pt>
                <c:pt idx="36">
                  <c:v>45413</c:v>
                </c:pt>
              </c:numCache>
            </c:numRef>
          </c:cat>
          <c:val>
            <c:numRef>
              <c:f>'Impo Valor'!$E$58:$E$94</c:f>
              <c:numCache>
                <c:formatCode>_-* #,##0_-;\-* #,##0_-;_-* "-"??_-;_-@_-</c:formatCode>
                <c:ptCount val="37"/>
                <c:pt idx="0">
                  <c:v>633.16142323999975</c:v>
                </c:pt>
                <c:pt idx="1">
                  <c:v>705.94358260999991</c:v>
                </c:pt>
                <c:pt idx="2">
                  <c:v>681.83522385000003</c:v>
                </c:pt>
                <c:pt idx="3">
                  <c:v>782.62546318999989</c:v>
                </c:pt>
                <c:pt idx="4">
                  <c:v>710.70755406285377</c:v>
                </c:pt>
                <c:pt idx="5">
                  <c:v>923.59455483954332</c:v>
                </c:pt>
                <c:pt idx="6">
                  <c:v>815.77230379500702</c:v>
                </c:pt>
                <c:pt idx="7">
                  <c:v>895.33861453963254</c:v>
                </c:pt>
                <c:pt idx="8">
                  <c:v>793.81282343757175</c:v>
                </c:pt>
                <c:pt idx="9">
                  <c:v>692.82022785928166</c:v>
                </c:pt>
                <c:pt idx="10">
                  <c:v>1088.6522354027279</c:v>
                </c:pt>
                <c:pt idx="11">
                  <c:v>954.55288125233153</c:v>
                </c:pt>
                <c:pt idx="12">
                  <c:v>936.06099325643868</c:v>
                </c:pt>
                <c:pt idx="13">
                  <c:v>1029.5792529811199</c:v>
                </c:pt>
                <c:pt idx="14">
                  <c:v>892.93089950158992</c:v>
                </c:pt>
                <c:pt idx="15">
                  <c:v>1077.3076126930198</c:v>
                </c:pt>
                <c:pt idx="16">
                  <c:v>974.66277980375583</c:v>
                </c:pt>
                <c:pt idx="17">
                  <c:v>898.9610986362195</c:v>
                </c:pt>
                <c:pt idx="18">
                  <c:v>858.56829158720927</c:v>
                </c:pt>
                <c:pt idx="19">
                  <c:v>852.86665019501731</c:v>
                </c:pt>
                <c:pt idx="20">
                  <c:v>860.05883884468892</c:v>
                </c:pt>
                <c:pt idx="21">
                  <c:v>715.67629326988538</c:v>
                </c:pt>
                <c:pt idx="22">
                  <c:v>1000.3836907584664</c:v>
                </c:pt>
                <c:pt idx="23">
                  <c:v>864.34936871145283</c:v>
                </c:pt>
                <c:pt idx="24">
                  <c:v>823.10818806729719</c:v>
                </c:pt>
                <c:pt idx="25">
                  <c:v>691.01812048611532</c:v>
                </c:pt>
                <c:pt idx="26">
                  <c:v>699.82029129547823</c:v>
                </c:pt>
                <c:pt idx="27">
                  <c:v>939.78424227864946</c:v>
                </c:pt>
                <c:pt idx="28">
                  <c:v>677.17549850059117</c:v>
                </c:pt>
                <c:pt idx="29">
                  <c:v>741.0085082699843</c:v>
                </c:pt>
                <c:pt idx="30">
                  <c:v>713.82004363480689</c:v>
                </c:pt>
                <c:pt idx="31">
                  <c:v>871.68682957749161</c:v>
                </c:pt>
                <c:pt idx="32">
                  <c:v>732.15033234492955</c:v>
                </c:pt>
                <c:pt idx="33">
                  <c:v>748.96933188111052</c:v>
                </c:pt>
                <c:pt idx="34">
                  <c:v>790.51408939181817</c:v>
                </c:pt>
                <c:pt idx="35">
                  <c:v>854.72086662685342</c:v>
                </c:pt>
                <c:pt idx="36">
                  <c:v>826.85829897942006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A9A-464D-A34F-68BF000640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842232864"/>
        <c:axId val="-1842233952"/>
      </c:barChart>
      <c:dateAx>
        <c:axId val="-184223286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1842233952"/>
        <c:crosses val="autoZero"/>
        <c:auto val="1"/>
        <c:lblOffset val="100"/>
        <c:baseTimeUnit val="months"/>
      </c:dateAx>
      <c:valAx>
        <c:axId val="-1842233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s-CO" dirty="0"/>
                  <a:t>USD millones CIF</a:t>
                </a: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1842232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6818579195830701E-2"/>
          <c:y val="6.8545514659276177E-2"/>
          <c:w val="0.81833432915603199"/>
          <c:h val="0.781432990945686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Comercio!$J$5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E6E6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1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Comercio!$I$24:$I$26</c:f>
              <c:strCache>
                <c:ptCount val="3"/>
                <c:pt idx="0">
                  <c:v>Mayo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Comercio!$J$24:$J$26</c:f>
              <c:numCache>
                <c:formatCode>#,##0</c:formatCode>
                <c:ptCount val="3"/>
                <c:pt idx="0">
                  <c:v>1161.3348774529238</c:v>
                </c:pt>
                <c:pt idx="1">
                  <c:v>6125.3064284024294</c:v>
                </c:pt>
                <c:pt idx="2">
                  <c:v>15013.006805415862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D1-4C00-8492-83049CB8F10A}"/>
            </c:ext>
          </c:extLst>
        </c:ser>
        <c:ser>
          <c:idx val="1"/>
          <c:order val="1"/>
          <c:tx>
            <c:strRef>
              <c:f>Comercio!$K$5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1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Comercio!$I$24:$I$26</c:f>
              <c:strCache>
                <c:ptCount val="3"/>
                <c:pt idx="0">
                  <c:v>Mayo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Comercio!$K$24:$K$26</c:f>
              <c:numCache>
                <c:formatCode>#,##0</c:formatCode>
                <c:ptCount val="3"/>
                <c:pt idx="0">
                  <c:v>1421.4643907289437</c:v>
                </c:pt>
                <c:pt idx="1">
                  <c:v>6590.9934232668047</c:v>
                </c:pt>
                <c:pt idx="2">
                  <c:v>14689.500452838662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D1-4C00-8492-83049CB8F10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1"/>
        <c:overlap val="-6"/>
        <c:axId val="1134499392"/>
        <c:axId val="1134503200"/>
      </c:barChart>
      <c:lineChart>
        <c:grouping val="standard"/>
        <c:varyColors val="0"/>
        <c:ser>
          <c:idx val="2"/>
          <c:order val="2"/>
          <c:tx>
            <c:strRef>
              <c:f>Comercio!$L$5</c:f>
              <c:strCache>
                <c:ptCount val="1"/>
                <c:pt idx="0">
                  <c:v>Variación (%)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10"/>
            <c:spPr>
              <a:solidFill>
                <a:srgbClr val="00B050"/>
              </a:solidFill>
            </c:spPr>
          </c:marker>
          <c:dLbls>
            <c:dLbl>
              <c:idx val="1"/>
              <c:layout>
                <c:manualLayout>
                  <c:x val="-5.4010930330855585E-2"/>
                  <c:y val="-9.26654111602455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701-4347-8C19-043336F61940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236C95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Comercio!$I$24:$I$26</c:f>
              <c:strCache>
                <c:ptCount val="3"/>
                <c:pt idx="0">
                  <c:v>Mayo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Comercio!$L$24:$L$26</c:f>
              <c:numCache>
                <c:formatCode>0.0%</c:formatCode>
                <c:ptCount val="3"/>
                <c:pt idx="0">
                  <c:v>0.2239918203839224</c:v>
                </c:pt>
                <c:pt idx="1">
                  <c:v>7.6026726223039409E-2</c:v>
                </c:pt>
                <c:pt idx="2">
                  <c:v>-2.1548405110993318E-2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3D1-4C00-8492-83049CB8F10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34505376"/>
        <c:axId val="1134504832"/>
      </c:lineChart>
      <c:catAx>
        <c:axId val="1134499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700" b="1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1134503200"/>
        <c:crosses val="autoZero"/>
        <c:auto val="1"/>
        <c:lblAlgn val="ctr"/>
        <c:lblOffset val="100"/>
        <c:noMultiLvlLbl val="0"/>
      </c:catAx>
      <c:valAx>
        <c:axId val="11345032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sz="700" dirty="0">
                    <a:solidFill>
                      <a:schemeClr val="bg2">
                        <a:lumMod val="50000"/>
                      </a:schemeClr>
                    </a:solidFill>
                  </a:rPr>
                  <a:t>Miles de toneladas</a:t>
                </a:r>
              </a:p>
            </c:rich>
          </c:tx>
          <c:layout>
            <c:manualLayout>
              <c:xMode val="edge"/>
              <c:yMode val="edge"/>
              <c:x val="2.1087564606857245E-2"/>
              <c:y val="0.30238497644725942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1134499392"/>
        <c:crosses val="autoZero"/>
        <c:crossBetween val="between"/>
      </c:valAx>
      <c:valAx>
        <c:axId val="1134504832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n-US" sz="700">
                    <a:solidFill>
                      <a:schemeClr val="bg2">
                        <a:lumMod val="50000"/>
                      </a:schemeClr>
                    </a:solidFill>
                  </a:rPr>
                  <a:t>Variación (%)</a:t>
                </a:r>
              </a:p>
            </c:rich>
          </c:tx>
          <c:layout>
            <c:manualLayout>
              <c:xMode val="edge"/>
              <c:yMode val="edge"/>
              <c:x val="0.97408452286418912"/>
              <c:y val="0.3205868418410461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s-CO"/>
          </a:p>
        </c:txPr>
        <c:crossAx val="1134505376"/>
        <c:crosses val="max"/>
        <c:crossBetween val="between"/>
      </c:valAx>
      <c:catAx>
        <c:axId val="11345053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134504832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bg2">
                  <a:lumMod val="50000"/>
                </a:schemeClr>
              </a:solidFill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186540424603992E-2"/>
          <c:y val="2.1171477931741445E-2"/>
          <c:w val="0.92642602717719469"/>
          <c:h val="0.8352937872286384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5">
                <a:lumMod val="20000"/>
                <a:lumOff val="8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FE4B-441A-9949-AA558970A53F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FE4B-441A-9949-AA558970A53F}"/>
              </c:ext>
            </c:extLst>
          </c:dPt>
          <c:dPt>
            <c:idx val="24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FE4B-441A-9949-AA558970A53F}"/>
              </c:ext>
            </c:extLst>
          </c:dPt>
          <c:dPt>
            <c:idx val="36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FE4B-441A-9949-AA558970A53F}"/>
              </c:ext>
            </c:extLst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E4B-441A-9949-AA558970A53F}"/>
                </c:ext>
              </c:extLst>
            </c:dLbl>
            <c:dLbl>
              <c:idx val="1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E4B-441A-9949-AA558970A53F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E4B-441A-9949-AA558970A53F}"/>
                </c:ext>
              </c:extLst>
            </c:dLbl>
            <c:dLbl>
              <c:idx val="3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E4B-441A-9949-AA558970A5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'Impo Volumen'!$B$58:$B$94</c:f>
              <c:numCache>
                <c:formatCode>mmm\-yy</c:formatCode>
                <c:ptCount val="37"/>
                <c:pt idx="0">
                  <c:v>44317</c:v>
                </c:pt>
                <c:pt idx="1">
                  <c:v>44348</c:v>
                </c:pt>
                <c:pt idx="2">
                  <c:v>44378</c:v>
                </c:pt>
                <c:pt idx="3">
                  <c:v>44409</c:v>
                </c:pt>
                <c:pt idx="4">
                  <c:v>44440</c:v>
                </c:pt>
                <c:pt idx="5">
                  <c:v>44470</c:v>
                </c:pt>
                <c:pt idx="6">
                  <c:v>44501</c:v>
                </c:pt>
                <c:pt idx="7">
                  <c:v>44531</c:v>
                </c:pt>
                <c:pt idx="8">
                  <c:v>44562</c:v>
                </c:pt>
                <c:pt idx="9">
                  <c:v>44593</c:v>
                </c:pt>
                <c:pt idx="10">
                  <c:v>44621</c:v>
                </c:pt>
                <c:pt idx="11">
                  <c:v>44652</c:v>
                </c:pt>
                <c:pt idx="12">
                  <c:v>44682</c:v>
                </c:pt>
                <c:pt idx="13">
                  <c:v>44713</c:v>
                </c:pt>
                <c:pt idx="14">
                  <c:v>44743</c:v>
                </c:pt>
                <c:pt idx="15">
                  <c:v>44774</c:v>
                </c:pt>
                <c:pt idx="16">
                  <c:v>44805</c:v>
                </c:pt>
                <c:pt idx="17">
                  <c:v>44835</c:v>
                </c:pt>
                <c:pt idx="18">
                  <c:v>44866</c:v>
                </c:pt>
                <c:pt idx="19">
                  <c:v>44896</c:v>
                </c:pt>
                <c:pt idx="20">
                  <c:v>44927</c:v>
                </c:pt>
                <c:pt idx="21">
                  <c:v>44958</c:v>
                </c:pt>
                <c:pt idx="22">
                  <c:v>44986</c:v>
                </c:pt>
                <c:pt idx="23">
                  <c:v>45017</c:v>
                </c:pt>
                <c:pt idx="24">
                  <c:v>45047</c:v>
                </c:pt>
                <c:pt idx="25">
                  <c:v>45078</c:v>
                </c:pt>
                <c:pt idx="26">
                  <c:v>45108</c:v>
                </c:pt>
                <c:pt idx="27">
                  <c:v>45139</c:v>
                </c:pt>
                <c:pt idx="28">
                  <c:v>45170</c:v>
                </c:pt>
                <c:pt idx="29">
                  <c:v>45200</c:v>
                </c:pt>
                <c:pt idx="30">
                  <c:v>45231</c:v>
                </c:pt>
                <c:pt idx="31">
                  <c:v>45261</c:v>
                </c:pt>
                <c:pt idx="32">
                  <c:v>45292</c:v>
                </c:pt>
                <c:pt idx="33">
                  <c:v>45323</c:v>
                </c:pt>
                <c:pt idx="34">
                  <c:v>45352</c:v>
                </c:pt>
                <c:pt idx="35">
                  <c:v>45383</c:v>
                </c:pt>
                <c:pt idx="36">
                  <c:v>45413</c:v>
                </c:pt>
              </c:numCache>
            </c:numRef>
          </c:cat>
          <c:val>
            <c:numRef>
              <c:f>'Impo Volumen'!$E$58:$E$94</c:f>
              <c:numCache>
                <c:formatCode>_-* #,##0_-;\-* #,##0_-;_-* "-"??_-;_-@_-</c:formatCode>
                <c:ptCount val="37"/>
                <c:pt idx="0">
                  <c:v>1059.89919515</c:v>
                </c:pt>
                <c:pt idx="1">
                  <c:v>1145.85122959</c:v>
                </c:pt>
                <c:pt idx="2">
                  <c:v>1012.6211135399997</c:v>
                </c:pt>
                <c:pt idx="3">
                  <c:v>1235.6301035799997</c:v>
                </c:pt>
                <c:pt idx="4">
                  <c:v>986.02348315866504</c:v>
                </c:pt>
                <c:pt idx="5">
                  <c:v>1467.3488987518836</c:v>
                </c:pt>
                <c:pt idx="6">
                  <c:v>1131.8437476389281</c:v>
                </c:pt>
                <c:pt idx="7">
                  <c:v>1133.7251924270747</c:v>
                </c:pt>
                <c:pt idx="8">
                  <c:v>1161.4487388701687</c:v>
                </c:pt>
                <c:pt idx="9">
                  <c:v>933.75454616408331</c:v>
                </c:pt>
                <c:pt idx="10">
                  <c:v>1580.93570057641</c:v>
                </c:pt>
                <c:pt idx="11">
                  <c:v>1215.0240201397567</c:v>
                </c:pt>
                <c:pt idx="12">
                  <c:v>1178.7868673946039</c:v>
                </c:pt>
                <c:pt idx="13">
                  <c:v>1322.1728874259288</c:v>
                </c:pt>
                <c:pt idx="14">
                  <c:v>1155.2751646672593</c:v>
                </c:pt>
                <c:pt idx="15">
                  <c:v>1569.8618805753329</c:v>
                </c:pt>
                <c:pt idx="16">
                  <c:v>1265.5460803313508</c:v>
                </c:pt>
                <c:pt idx="17">
                  <c:v>1257.382328464375</c:v>
                </c:pt>
                <c:pt idx="18">
                  <c:v>1114.2198035666133</c:v>
                </c:pt>
                <c:pt idx="19">
                  <c:v>1203.2422319825748</c:v>
                </c:pt>
                <c:pt idx="20">
                  <c:v>1167.4054887480233</c:v>
                </c:pt>
                <c:pt idx="21">
                  <c:v>1043.6145794991317</c:v>
                </c:pt>
                <c:pt idx="22">
                  <c:v>1467.5579312073405</c:v>
                </c:pt>
                <c:pt idx="23">
                  <c:v>1285.3935514950099</c:v>
                </c:pt>
                <c:pt idx="24">
                  <c:v>1161.3348774529243</c:v>
                </c:pt>
                <c:pt idx="25">
                  <c:v>913.40195182187017</c:v>
                </c:pt>
                <c:pt idx="26">
                  <c:v>1033.2655047113258</c:v>
                </c:pt>
                <c:pt idx="27">
                  <c:v>1566.3216643568662</c:v>
                </c:pt>
                <c:pt idx="28">
                  <c:v>993.15165551748782</c:v>
                </c:pt>
                <c:pt idx="29">
                  <c:v>1111.6928249496782</c:v>
                </c:pt>
                <c:pt idx="30">
                  <c:v>1010.3182857290947</c:v>
                </c:pt>
                <c:pt idx="31">
                  <c:v>1470.355142485535</c:v>
                </c:pt>
                <c:pt idx="32">
                  <c:v>1182.4186353335917</c:v>
                </c:pt>
                <c:pt idx="33">
                  <c:v>1145.0876491237959</c:v>
                </c:pt>
                <c:pt idx="34">
                  <c:v>1427.720288764787</c:v>
                </c:pt>
                <c:pt idx="35">
                  <c:v>1414.3024593156849</c:v>
                </c:pt>
                <c:pt idx="36">
                  <c:v>1421.464390728944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E4B-441A-9949-AA558970A5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842230144"/>
        <c:axId val="-1842224160"/>
      </c:barChart>
      <c:dateAx>
        <c:axId val="-184223014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1842224160"/>
        <c:crosses val="autoZero"/>
        <c:auto val="1"/>
        <c:lblOffset val="100"/>
        <c:baseTimeUnit val="months"/>
      </c:dateAx>
      <c:valAx>
        <c:axId val="-1842224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/>
                </a:pPr>
                <a:r>
                  <a:rPr lang="es-CO" b="0" dirty="0"/>
                  <a:t>Miles</a:t>
                </a:r>
                <a:r>
                  <a:rPr lang="es-CO" b="0" baseline="0" dirty="0"/>
                  <a:t> de toneladas</a:t>
                </a:r>
                <a:endParaRPr lang="es-CO" b="0" dirty="0"/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1842230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Balanza!$O$71</c:f>
              <c:strCache>
                <c:ptCount val="1"/>
                <c:pt idx="0">
                  <c:v>Exportaciones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Balanza!$P$71:$Z$71</c:f>
              <c:numCache>
                <c:formatCode>_-* #,##0_-;\-* #,##0_-;_-* "-"??_-;_-@_-</c:formatCode>
                <c:ptCount val="11"/>
                <c:pt idx="0">
                  <c:v>3025.1331334999973</c:v>
                </c:pt>
                <c:pt idx="1">
                  <c:v>3071.2562896699997</c:v>
                </c:pt>
                <c:pt idx="2">
                  <c:v>2954.6103340800009</c:v>
                </c:pt>
                <c:pt idx="3">
                  <c:v>3166.8198951499967</c:v>
                </c:pt>
                <c:pt idx="4">
                  <c:v>3295.0263126600012</c:v>
                </c:pt>
                <c:pt idx="5">
                  <c:v>3239.4127403399998</c:v>
                </c:pt>
                <c:pt idx="6">
                  <c:v>3176.1209473200056</c:v>
                </c:pt>
                <c:pt idx="7">
                  <c:v>3784.4047999300005</c:v>
                </c:pt>
                <c:pt idx="8">
                  <c:v>5055.5653755199983</c:v>
                </c:pt>
                <c:pt idx="9">
                  <c:v>4346.324226310001</c:v>
                </c:pt>
                <c:pt idx="10">
                  <c:v>4678.1151941799999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CA-4A6A-A2D2-6E478487AD3A}"/>
            </c:ext>
          </c:extLst>
        </c:ser>
        <c:ser>
          <c:idx val="1"/>
          <c:order val="1"/>
          <c:tx>
            <c:strRef>
              <c:f>Balanza!$O$72</c:f>
              <c:strCache>
                <c:ptCount val="1"/>
                <c:pt idx="0">
                  <c:v>Importaciones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Balanza!$P$72:$Z$72</c:f>
              <c:numCache>
                <c:formatCode>_-* #,##0_-;\-* #,##0_-;_-* "-"??_-;_-@_-</c:formatCode>
                <c:ptCount val="11"/>
                <c:pt idx="0">
                  <c:v>2448.7427932299993</c:v>
                </c:pt>
                <c:pt idx="1">
                  <c:v>2442.6422905799977</c:v>
                </c:pt>
                <c:pt idx="2">
                  <c:v>2386.4980417599991</c:v>
                </c:pt>
                <c:pt idx="3">
                  <c:v>2486.454116909998</c:v>
                </c:pt>
                <c:pt idx="4">
                  <c:v>2676.6771538499984</c:v>
                </c:pt>
                <c:pt idx="5">
                  <c:v>2672.9344460600014</c:v>
                </c:pt>
                <c:pt idx="6">
                  <c:v>2770.1682079299985</c:v>
                </c:pt>
                <c:pt idx="7">
                  <c:v>3097.0776139300006</c:v>
                </c:pt>
                <c:pt idx="8">
                  <c:v>4052.2610654428295</c:v>
                </c:pt>
                <c:pt idx="9">
                  <c:v>3935.1777208857761</c:v>
                </c:pt>
                <c:pt idx="10">
                  <c:v>3663.1123986338353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CA-4A6A-A2D2-6E478487AD3A}"/>
            </c:ext>
          </c:extLst>
        </c:ser>
        <c:ser>
          <c:idx val="2"/>
          <c:order val="2"/>
          <c:tx>
            <c:strRef>
              <c:f>Balanza!$O$73</c:f>
              <c:strCache>
                <c:ptCount val="1"/>
                <c:pt idx="0">
                  <c:v>Balanza comercial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6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2">
                          <a:lumMod val="50000"/>
                        </a:schemeClr>
                      </a:solidFill>
                      <a:latin typeface="Work Sans Medium" panose="00000600000000000000" pitchFamily="2" charset="0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FFCA-4758-9FEA-24F3BE7495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Balanza!$P$73:$Z$73</c:f>
              <c:numCache>
                <c:formatCode>_-* #,##0_-;\-* #,##0_-;_-* "-"??_-;_-@_-</c:formatCode>
                <c:ptCount val="11"/>
                <c:pt idx="0">
                  <c:v>576.39034026999775</c:v>
                </c:pt>
                <c:pt idx="1">
                  <c:v>628.61399909000193</c:v>
                </c:pt>
                <c:pt idx="2">
                  <c:v>568.11229232000187</c:v>
                </c:pt>
                <c:pt idx="3">
                  <c:v>680.36577823999846</c:v>
                </c:pt>
                <c:pt idx="4">
                  <c:v>618.34915881000268</c:v>
                </c:pt>
                <c:pt idx="5">
                  <c:v>566.47829427999864</c:v>
                </c:pt>
                <c:pt idx="6">
                  <c:v>405.95273939000674</c:v>
                </c:pt>
                <c:pt idx="7">
                  <c:v>687.32718600000021</c:v>
                </c:pt>
                <c:pt idx="8">
                  <c:v>1003.304310077169</c:v>
                </c:pt>
                <c:pt idx="9">
                  <c:v>411.14650542422476</c:v>
                </c:pt>
                <c:pt idx="10">
                  <c:v>1015.0027955461643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CA-4A6A-A2D2-6E478487AD3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987581536"/>
        <c:axId val="-987590240"/>
      </c:barChart>
      <c:catAx>
        <c:axId val="-987581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Work Sans Medium" panose="00000600000000000000" pitchFamily="2" charset="0"/>
                <a:ea typeface="+mn-ea"/>
                <a:cs typeface="+mn-cs"/>
              </a:defRPr>
            </a:pPr>
            <a:endParaRPr lang="es-CO"/>
          </a:p>
        </c:txPr>
        <c:crossAx val="-987590240"/>
        <c:crosses val="autoZero"/>
        <c:auto val="1"/>
        <c:lblAlgn val="ctr"/>
        <c:lblOffset val="100"/>
        <c:noMultiLvlLbl val="0"/>
      </c:catAx>
      <c:valAx>
        <c:axId val="-987590240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-987581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2">
                  <a:lumMod val="50000"/>
                </a:schemeClr>
              </a:solidFill>
              <a:latin typeface="Work Sans Medium" panose="00000600000000000000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  <a:latin typeface="Work Sans Medium" panose="00000600000000000000" pitchFamily="2" charset="0"/>
        </a:defRPr>
      </a:pPr>
      <a:endParaRPr lang="es-CO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966995654129804E-2"/>
          <c:y val="2.8540572933898486E-2"/>
          <c:w val="0.97219106553106349"/>
          <c:h val="0.93884027391958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Balanza!$O$88</c:f>
              <c:strCache>
                <c:ptCount val="1"/>
                <c:pt idx="0">
                  <c:v>Exportaciones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Balanza!$P$88:$Z$88</c:f>
              <c:numCache>
                <c:formatCode>_(* #,##0.00_);_(* \(#,##0.00\);_(* "-"??_);_(@_)</c:formatCode>
                <c:ptCount val="11"/>
                <c:pt idx="0">
                  <c:v>1.9995707224699981</c:v>
                </c:pt>
                <c:pt idx="1">
                  <c:v>1.8813379837599999</c:v>
                </c:pt>
                <c:pt idx="2">
                  <c:v>2.0045642997899988</c:v>
                </c:pt>
                <c:pt idx="3">
                  <c:v>2.1942516393299973</c:v>
                </c:pt>
                <c:pt idx="4">
                  <c:v>2.3403550445899954</c:v>
                </c:pt>
                <c:pt idx="5">
                  <c:v>2.493991096099998</c:v>
                </c:pt>
                <c:pt idx="6">
                  <c:v>2.2714460362099995</c:v>
                </c:pt>
                <c:pt idx="7">
                  <c:v>2.2388582660299972</c:v>
                </c:pt>
                <c:pt idx="8">
                  <c:v>2.4192852037999986</c:v>
                </c:pt>
                <c:pt idx="9">
                  <c:v>2.0566508144699993</c:v>
                </c:pt>
                <c:pt idx="10">
                  <c:v>2.545064723079999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26-4608-9C13-EC8F1F89ECC2}"/>
            </c:ext>
          </c:extLst>
        </c:ser>
        <c:ser>
          <c:idx val="1"/>
          <c:order val="1"/>
          <c:tx>
            <c:strRef>
              <c:f>Balanza!$O$89</c:f>
              <c:strCache>
                <c:ptCount val="1"/>
                <c:pt idx="0">
                  <c:v>Importaciones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Balanza!$P$89:$Z$89</c:f>
              <c:numCache>
                <c:formatCode>_(* #,##0.00_);_(* \(#,##0.00\);_(* "-"??_);_(@_)</c:formatCode>
                <c:ptCount val="11"/>
                <c:pt idx="0">
                  <c:v>4.6783929239800024</c:v>
                </c:pt>
                <c:pt idx="1">
                  <c:v>5.3238939177800031</c:v>
                </c:pt>
                <c:pt idx="2">
                  <c:v>6.0464293317800033</c:v>
                </c:pt>
                <c:pt idx="3">
                  <c:v>6.0472010504400009</c:v>
                </c:pt>
                <c:pt idx="4">
                  <c:v>6.1101026984000022</c:v>
                </c:pt>
                <c:pt idx="5">
                  <c:v>6.0411214755700051</c:v>
                </c:pt>
                <c:pt idx="6">
                  <c:v>6.4293342360900052</c:v>
                </c:pt>
                <c:pt idx="7">
                  <c:v>5.7667651965200051</c:v>
                </c:pt>
                <c:pt idx="8">
                  <c:v>6.0699498731450223</c:v>
                </c:pt>
                <c:pt idx="9">
                  <c:v>6.125306428402431</c:v>
                </c:pt>
                <c:pt idx="10">
                  <c:v>6.5909934232667986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26-4608-9C13-EC8F1F89ECC2}"/>
            </c:ext>
          </c:extLst>
        </c:ser>
        <c:ser>
          <c:idx val="2"/>
          <c:order val="2"/>
          <c:tx>
            <c:strRef>
              <c:f>Balanza!$O$90</c:f>
              <c:strCache>
                <c:ptCount val="1"/>
                <c:pt idx="0">
                  <c:v>Balanza comercial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Balanza!$P$90:$Z$90</c:f>
              <c:numCache>
                <c:formatCode>_(* #,##0.00_);_(* \(#,##0.00\);_(* "-"??_);_(@_)</c:formatCode>
                <c:ptCount val="11"/>
                <c:pt idx="0">
                  <c:v>-2.6788222015099992</c:v>
                </c:pt>
                <c:pt idx="1">
                  <c:v>-3.4425559340200054</c:v>
                </c:pt>
                <c:pt idx="2">
                  <c:v>-4.0418650319899987</c:v>
                </c:pt>
                <c:pt idx="3">
                  <c:v>-3.8529494111100044</c:v>
                </c:pt>
                <c:pt idx="4">
                  <c:v>-3.7697476538099997</c:v>
                </c:pt>
                <c:pt idx="5">
                  <c:v>-3.5471303794699987</c:v>
                </c:pt>
                <c:pt idx="6">
                  <c:v>-4.1578881998800039</c:v>
                </c:pt>
                <c:pt idx="7">
                  <c:v>-3.5279069304900057</c:v>
                </c:pt>
                <c:pt idx="8">
                  <c:v>-3.6506646693450273</c:v>
                </c:pt>
                <c:pt idx="9">
                  <c:v>-4.0686556139324281</c:v>
                </c:pt>
                <c:pt idx="10">
                  <c:v>-4.0459287001868054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26-4608-9C13-EC8F1F89ECC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987579360"/>
        <c:axId val="-986465008"/>
      </c:barChart>
      <c:catAx>
        <c:axId val="-987579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Work Sans Medium" panose="00000600000000000000" pitchFamily="2" charset="0"/>
                <a:ea typeface="+mn-ea"/>
                <a:cs typeface="+mn-cs"/>
              </a:defRPr>
            </a:pPr>
            <a:endParaRPr lang="es-CO"/>
          </a:p>
        </c:txPr>
        <c:crossAx val="-986465008"/>
        <c:crosses val="autoZero"/>
        <c:auto val="1"/>
        <c:lblAlgn val="ctr"/>
        <c:lblOffset val="100"/>
        <c:noMultiLvlLbl val="0"/>
      </c:catAx>
      <c:valAx>
        <c:axId val="-986465008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-987579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395F9B"/>
              </a:solidFill>
              <a:latin typeface="Work Sans Medium" panose="00000600000000000000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  <a:latin typeface="Work Sans Medium" panose="00000600000000000000" pitchFamily="2" charset="0"/>
        </a:defRPr>
      </a:pPr>
      <a:endParaRPr lang="es-CO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264271653543294E-2"/>
          <c:y val="1.7093256518860376E-2"/>
          <c:w val="0.86935383858267712"/>
          <c:h val="0.85266081480491329"/>
        </c:manualLayout>
      </c:layout>
      <c:lineChart>
        <c:grouping val="standard"/>
        <c:varyColors val="0"/>
        <c:ser>
          <c:idx val="0"/>
          <c:order val="0"/>
          <c:tx>
            <c:strRef>
              <c:f>'[TRM Y PETRÓLEO.xlsx]GRÁFICO PETRÓLEO'!$D$1</c:f>
              <c:strCache>
                <c:ptCount val="1"/>
                <c:pt idx="0">
                  <c:v> Precio promedio del petróleo (Dólares por barril)  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F8C-4346-8A8C-579A1D33B2EA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8C-4346-8A8C-579A1D33B2EA}"/>
                </c:ext>
              </c:extLst>
            </c:dLbl>
            <c:dLbl>
              <c:idx val="24"/>
              <c:layout>
                <c:manualLayout>
                  <c:x val="-1.7269603018372704E-2"/>
                  <c:y val="-4.0963344723662205E-2"/>
                </c:manualLayout>
              </c:layout>
              <c:spPr>
                <a:solidFill>
                  <a:schemeClr val="bg1">
                    <a:lumMod val="65000"/>
                  </a:schemeClr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6F8C-4346-8A8C-579A1D33B2EA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F8C-4346-8A8C-579A1D33B2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'[TRM Y PETRÓLEO.xlsx]GRÁFICO PETRÓLEO'!$C$150:$C$174</c:f>
              <c:strCache>
                <c:ptCount val="25"/>
                <c:pt idx="0">
                  <c:v>May-22</c:v>
                </c:pt>
                <c:pt idx="1">
                  <c:v>Jun-22</c:v>
                </c:pt>
                <c:pt idx="2">
                  <c:v>Jul-22</c:v>
                </c:pt>
                <c:pt idx="3">
                  <c:v>Ago-22</c:v>
                </c:pt>
                <c:pt idx="4">
                  <c:v>Sep-22</c:v>
                </c:pt>
                <c:pt idx="5">
                  <c:v>Oct-22</c:v>
                </c:pt>
                <c:pt idx="6">
                  <c:v>Nov-22</c:v>
                </c:pt>
                <c:pt idx="7">
                  <c:v>Dic-22</c:v>
                </c:pt>
                <c:pt idx="8">
                  <c:v>Ene-23</c:v>
                </c:pt>
                <c:pt idx="9">
                  <c:v>Feb-23</c:v>
                </c:pt>
                <c:pt idx="10">
                  <c:v>Mar-23</c:v>
                </c:pt>
                <c:pt idx="11">
                  <c:v>Abr-23</c:v>
                </c:pt>
                <c:pt idx="12">
                  <c:v>May-23</c:v>
                </c:pt>
                <c:pt idx="13">
                  <c:v>Jun-23</c:v>
                </c:pt>
                <c:pt idx="14">
                  <c:v>Jul-23</c:v>
                </c:pt>
                <c:pt idx="15">
                  <c:v>Ago-23</c:v>
                </c:pt>
                <c:pt idx="16">
                  <c:v>Sep-23</c:v>
                </c:pt>
                <c:pt idx="17">
                  <c:v>Oct-23</c:v>
                </c:pt>
                <c:pt idx="18">
                  <c:v>Nov-23</c:v>
                </c:pt>
                <c:pt idx="19">
                  <c:v>Dic-23</c:v>
                </c:pt>
                <c:pt idx="20">
                  <c:v>Ene-24</c:v>
                </c:pt>
                <c:pt idx="21">
                  <c:v>Feb-24</c:v>
                </c:pt>
                <c:pt idx="22">
                  <c:v>Mar-24</c:v>
                </c:pt>
                <c:pt idx="23">
                  <c:v>Abr-24</c:v>
                </c:pt>
                <c:pt idx="24">
                  <c:v>May-24</c:v>
                </c:pt>
              </c:strCache>
            </c:strRef>
          </c:cat>
          <c:val>
            <c:numRef>
              <c:f>'[TRM Y PETRÓLEO.xlsx]GRÁFICO PETRÓLEO'!$D$150:$D$174</c:f>
              <c:numCache>
                <c:formatCode>_(* #,##0.0_);_(* \(#,##0.0\);_(* "-"??_);_(@_)</c:formatCode>
                <c:ptCount val="25"/>
                <c:pt idx="0">
                  <c:v>110.09666666666675</c:v>
                </c:pt>
                <c:pt idx="1">
                  <c:v>116.80000000000001</c:v>
                </c:pt>
                <c:pt idx="2">
                  <c:v>105.08333333333326</c:v>
                </c:pt>
                <c:pt idx="3">
                  <c:v>95.973333333333315</c:v>
                </c:pt>
                <c:pt idx="4">
                  <c:v>88.22</c:v>
                </c:pt>
                <c:pt idx="5">
                  <c:v>90.326666666667506</c:v>
                </c:pt>
                <c:pt idx="6">
                  <c:v>87.376666666667489</c:v>
                </c:pt>
                <c:pt idx="7">
                  <c:v>78.066666666667501</c:v>
                </c:pt>
                <c:pt idx="8">
                  <c:v>80.41</c:v>
                </c:pt>
                <c:pt idx="9">
                  <c:v>80.253333333332506</c:v>
                </c:pt>
                <c:pt idx="10">
                  <c:v>76.473333333332505</c:v>
                </c:pt>
                <c:pt idx="11">
                  <c:v>82.46</c:v>
                </c:pt>
                <c:pt idx="12">
                  <c:v>74.123333333332511</c:v>
                </c:pt>
                <c:pt idx="13">
                  <c:v>73.263333333332511</c:v>
                </c:pt>
                <c:pt idx="14">
                  <c:v>78.983333333332496</c:v>
                </c:pt>
                <c:pt idx="15">
                  <c:v>84.72433333333251</c:v>
                </c:pt>
                <c:pt idx="16">
                  <c:v>92.22</c:v>
                </c:pt>
                <c:pt idx="17">
                  <c:v>89.083666666667497</c:v>
                </c:pt>
                <c:pt idx="18">
                  <c:v>81.354333333332505</c:v>
                </c:pt>
                <c:pt idx="19">
                  <c:v>75.7193333333325</c:v>
                </c:pt>
                <c:pt idx="20">
                  <c:v>77.672333333332503</c:v>
                </c:pt>
                <c:pt idx="21">
                  <c:v>80.548000000000002</c:v>
                </c:pt>
                <c:pt idx="22">
                  <c:v>83.545666666667501</c:v>
                </c:pt>
                <c:pt idx="23">
                  <c:v>88.011333333332487</c:v>
                </c:pt>
                <c:pt idx="24">
                  <c:v>81.444999999999993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6F8C-4346-8A8C-579A1D33B2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59476032"/>
        <c:axId val="-659482016"/>
      </c:lineChart>
      <c:lineChart>
        <c:grouping val="standard"/>
        <c:varyColors val="0"/>
        <c:ser>
          <c:idx val="1"/>
          <c:order val="1"/>
          <c:tx>
            <c:strRef>
              <c:f>'[TRM Y PETRÓLEO.xlsx]GRÁFICO PETRÓLEO'!$E$1</c:f>
              <c:strCache>
                <c:ptCount val="1"/>
                <c:pt idx="0">
                  <c:v>Tasa de cambio promedio mensual (Pesos por dólar)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F8C-4346-8A8C-579A1D33B2EA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F8C-4346-8A8C-579A1D33B2EA}"/>
                </c:ext>
              </c:extLst>
            </c:dLbl>
            <c:dLbl>
              <c:idx val="24"/>
              <c:spPr>
                <a:solidFill>
                  <a:schemeClr val="accent2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6F8C-4346-8A8C-579A1D33B2EA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F8C-4346-8A8C-579A1D33B2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'[TRM Y PETRÓLEO.xlsx]GRÁFICO PETRÓLEO'!$C$150:$C$174</c:f>
              <c:strCache>
                <c:ptCount val="25"/>
                <c:pt idx="0">
                  <c:v>May-22</c:v>
                </c:pt>
                <c:pt idx="1">
                  <c:v>Jun-22</c:v>
                </c:pt>
                <c:pt idx="2">
                  <c:v>Jul-22</c:v>
                </c:pt>
                <c:pt idx="3">
                  <c:v>Ago-22</c:v>
                </c:pt>
                <c:pt idx="4">
                  <c:v>Sep-22</c:v>
                </c:pt>
                <c:pt idx="5">
                  <c:v>Oct-22</c:v>
                </c:pt>
                <c:pt idx="6">
                  <c:v>Nov-22</c:v>
                </c:pt>
                <c:pt idx="7">
                  <c:v>Dic-22</c:v>
                </c:pt>
                <c:pt idx="8">
                  <c:v>Ene-23</c:v>
                </c:pt>
                <c:pt idx="9">
                  <c:v>Feb-23</c:v>
                </c:pt>
                <c:pt idx="10">
                  <c:v>Mar-23</c:v>
                </c:pt>
                <c:pt idx="11">
                  <c:v>Abr-23</c:v>
                </c:pt>
                <c:pt idx="12">
                  <c:v>May-23</c:v>
                </c:pt>
                <c:pt idx="13">
                  <c:v>Jun-23</c:v>
                </c:pt>
                <c:pt idx="14">
                  <c:v>Jul-23</c:v>
                </c:pt>
                <c:pt idx="15">
                  <c:v>Ago-23</c:v>
                </c:pt>
                <c:pt idx="16">
                  <c:v>Sep-23</c:v>
                </c:pt>
                <c:pt idx="17">
                  <c:v>Oct-23</c:v>
                </c:pt>
                <c:pt idx="18">
                  <c:v>Nov-23</c:v>
                </c:pt>
                <c:pt idx="19">
                  <c:v>Dic-23</c:v>
                </c:pt>
                <c:pt idx="20">
                  <c:v>Ene-24</c:v>
                </c:pt>
                <c:pt idx="21">
                  <c:v>Feb-24</c:v>
                </c:pt>
                <c:pt idx="22">
                  <c:v>Mar-24</c:v>
                </c:pt>
                <c:pt idx="23">
                  <c:v>Abr-24</c:v>
                </c:pt>
                <c:pt idx="24">
                  <c:v>May-24</c:v>
                </c:pt>
              </c:strCache>
            </c:strRef>
          </c:cat>
          <c:val>
            <c:numRef>
              <c:f>'[TRM Y PETRÓLEO.xlsx]GRÁFICO PETRÓLEO'!$E$150:$E$174</c:f>
              <c:numCache>
                <c:formatCode>#,##0</c:formatCode>
                <c:ptCount val="25"/>
                <c:pt idx="0">
                  <c:v>4027.6</c:v>
                </c:pt>
                <c:pt idx="1">
                  <c:v>3922.5</c:v>
                </c:pt>
                <c:pt idx="2">
                  <c:v>4394.01</c:v>
                </c:pt>
                <c:pt idx="3">
                  <c:v>4326.7700000000004</c:v>
                </c:pt>
                <c:pt idx="4">
                  <c:v>4437.3100000000004</c:v>
                </c:pt>
                <c:pt idx="5">
                  <c:v>4714.96</c:v>
                </c:pt>
                <c:pt idx="6">
                  <c:v>4922.3</c:v>
                </c:pt>
                <c:pt idx="7">
                  <c:v>4787.8900000000003</c:v>
                </c:pt>
                <c:pt idx="8">
                  <c:v>4712.18</c:v>
                </c:pt>
                <c:pt idx="9">
                  <c:v>4802.75</c:v>
                </c:pt>
                <c:pt idx="10">
                  <c:v>4760.96</c:v>
                </c:pt>
                <c:pt idx="11">
                  <c:v>4526.03</c:v>
                </c:pt>
                <c:pt idx="12">
                  <c:v>4539.54</c:v>
                </c:pt>
                <c:pt idx="13">
                  <c:v>4213.53</c:v>
                </c:pt>
                <c:pt idx="14">
                  <c:v>4067.63</c:v>
                </c:pt>
                <c:pt idx="15">
                  <c:v>4066.87</c:v>
                </c:pt>
                <c:pt idx="16">
                  <c:v>4008.41</c:v>
                </c:pt>
                <c:pt idx="17">
                  <c:v>4219.16</c:v>
                </c:pt>
                <c:pt idx="18">
                  <c:v>4040.26</c:v>
                </c:pt>
                <c:pt idx="19">
                  <c:v>3954.14</c:v>
                </c:pt>
                <c:pt idx="20">
                  <c:v>3920.2</c:v>
                </c:pt>
                <c:pt idx="21">
                  <c:v>3931.85</c:v>
                </c:pt>
                <c:pt idx="22">
                  <c:v>3908.67</c:v>
                </c:pt>
                <c:pt idx="23">
                  <c:v>3866.12</c:v>
                </c:pt>
                <c:pt idx="24">
                  <c:v>3865.09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9-6F8C-4346-8A8C-579A1D33B2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59478208"/>
        <c:axId val="-659480928"/>
      </c:lineChart>
      <c:catAx>
        <c:axId val="-659476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0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82016"/>
        <c:crosses val="autoZero"/>
        <c:auto val="1"/>
        <c:lblAlgn val="ctr"/>
        <c:lblOffset val="100"/>
        <c:tickLblSkip val="1"/>
        <c:noMultiLvlLbl val="1"/>
      </c:catAx>
      <c:valAx>
        <c:axId val="-65948201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dirty="0"/>
                  <a:t>USD</a:t>
                </a:r>
              </a:p>
            </c:rich>
          </c:tx>
          <c:layout>
            <c:manualLayout>
              <c:xMode val="edge"/>
              <c:yMode val="edge"/>
              <c:x val="6.9932742782152215E-3"/>
              <c:y val="0.40202078117856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(* #,##0.0_);_(* \(#,##0.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6032"/>
        <c:crosses val="autoZero"/>
        <c:crossBetween val="between"/>
        <c:majorUnit val="20"/>
        <c:minorUnit val="10"/>
      </c:valAx>
      <c:valAx>
        <c:axId val="-659480928"/>
        <c:scaling>
          <c:orientation val="minMax"/>
          <c:min val="250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dirty="0"/>
                  <a:t>Pesos ($)</a:t>
                </a:r>
              </a:p>
            </c:rich>
          </c:tx>
          <c:layout>
            <c:manualLayout>
              <c:xMode val="edge"/>
              <c:yMode val="edge"/>
              <c:x val="0.97463758606261175"/>
              <c:y val="0.3841829174700575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1" i="0" u="none" strike="noStrike" kern="1200" baseline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8208"/>
        <c:crosses val="max"/>
        <c:crossBetween val="between"/>
        <c:majorUnit val="300"/>
        <c:minorUnit val="100"/>
      </c:valAx>
      <c:catAx>
        <c:axId val="-6594782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659480928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537754265091865"/>
          <c:y val="0.74905084403205757"/>
          <c:w val="0.37848683559527951"/>
          <c:h val="7.45050378470890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3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cs:styleClr val="auto"/>
    </cs:fontRef>
    <cs:spPr/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 w="9575">
        <a:solidFill>
          <a:schemeClr val="lt1">
            <a:lumMod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19050" cap="rnd" cmpd="sng" algn="ctr">
        <a:solidFill>
          <a:schemeClr val="phClr">
            <a:shade val="95000"/>
            <a:satMod val="105000"/>
          </a:schemeClr>
        </a:solidFill>
        <a:round/>
      </a:ln>
    </cs:spPr>
  </cs:dataPointLine>
  <cs:dataPointMarker>
    <cs:lnRef idx="0"/>
    <cs:fillRef idx="0"/>
    <cs:effectRef idx="0"/>
    <cs:fontRef idx="minor">
      <a:schemeClr val="dk1"/>
    </cs:fontRef>
    <cs:spPr>
      <a:solidFill>
        <a:schemeClr val="lt1"/>
      </a:solidFill>
    </cs:spPr>
  </cs:dataPointMarker>
  <cs:dataPointMarkerLayout symbol="circle" size="17"/>
  <cs:dataPointWireframe>
    <cs:lnRef idx="0">
      <cs:styleClr val="auto"/>
    </cs:lnRef>
    <cs:fillRef idx="1"/>
    <cs:effectRef idx="0"/>
    <cs:fontRef idx="minor">
      <a:schemeClr val="dk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/>
    </cs:fontRef>
    <cs:defRPr sz="1440" b="0" kern="1200" cap="all" spc="0" baseline="0">
      <a:gradFill>
        <a:gsLst>
          <a:gs pos="0">
            <a:schemeClr val="dk1">
              <a:lumMod val="50000"/>
              <a:lumOff val="50000"/>
            </a:schemeClr>
          </a:gs>
          <a:gs pos="100000">
            <a:schemeClr val="dk1">
              <a:lumMod val="85000"/>
              <a:lumOff val="15000"/>
            </a:schemeClr>
          </a:gs>
        </a:gsLst>
        <a:lin ang="5400000" scaled="0"/>
      </a:gradFill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unito Sans" panose="00000500000000000000" pitchFamily="2" charset="0"/>
              </a:defRPr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Nunito Sans" panose="00000500000000000000" pitchFamily="2" charset="0"/>
              </a:defRPr>
            </a:lvl1pPr>
          </a:lstStyle>
          <a:p>
            <a:fld id="{33F08BD4-7D12-41EE-B6F2-011DE6E9A97D}" type="datetimeFigureOut">
              <a:rPr lang="es-CO" smtClean="0"/>
              <a:pPr/>
              <a:t>22/07/2024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unito Sans" panose="00000500000000000000" pitchFamily="2" charset="0"/>
              </a:defRPr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Nunito Sans" panose="00000500000000000000" pitchFamily="2" charset="0"/>
              </a:defRPr>
            </a:lvl1pPr>
          </a:lstStyle>
          <a:p>
            <a:fld id="{CFF1DC31-9DF6-4E87-BB41-49CE280BEA0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70638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11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4014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15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8322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8392D368-3CA7-BEC5-C777-F7ED6D614C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61262" y="2177935"/>
            <a:ext cx="1654925" cy="165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8392D368-3CA7-BEC5-C777-F7ED6D614C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61262" y="889462"/>
            <a:ext cx="1654925" cy="165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16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ortadill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2EA35F8-CDD4-507F-99BE-ED31F1D215B0}"/>
              </a:ext>
            </a:extLst>
          </p:cNvPr>
          <p:cNvSpPr/>
          <p:nvPr userDrawn="1"/>
        </p:nvSpPr>
        <p:spPr>
          <a:xfrm>
            <a:off x="0" y="831273"/>
            <a:ext cx="12192000" cy="5195454"/>
          </a:xfrm>
          <a:prstGeom prst="rect">
            <a:avLst/>
          </a:prstGeom>
          <a:solidFill>
            <a:srgbClr val="C59E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FB189F86-454E-9E72-1000-C8DC457543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3778" y="6353172"/>
            <a:ext cx="924964" cy="78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108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7/22/2024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DFBEAF21-6E28-B635-562A-CE25E7EC4B2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22073" y="156556"/>
            <a:ext cx="458586" cy="458586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80E154A3-3A20-8459-9CA7-BF789C628608}"/>
              </a:ext>
            </a:extLst>
          </p:cNvPr>
          <p:cNvSpPr/>
          <p:nvPr userDrawn="1"/>
        </p:nvSpPr>
        <p:spPr>
          <a:xfrm>
            <a:off x="0" y="6683432"/>
            <a:ext cx="12192000" cy="174568"/>
          </a:xfrm>
          <a:prstGeom prst="rect">
            <a:avLst/>
          </a:prstGeom>
          <a:solidFill>
            <a:srgbClr val="C59E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b="1"/>
              <a:t>www.upra.gov.co</a:t>
            </a:r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9" r:id="rId8"/>
    <p:sldLayoutId id="2147483658" r:id="rId9"/>
    <p:sldLayoutId id="2147483656" r:id="rId10"/>
    <p:sldLayoutId id="2147483657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hyperlink" Target="http://www.worldbank.org/en/research/commodity-markets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4986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76" y="212023"/>
            <a:ext cx="9287158" cy="1302452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agropecuarios y </a:t>
            </a:r>
            <a:br>
              <a:rPr lang="es-MX" sz="2400" dirty="0"/>
            </a:br>
            <a:r>
              <a:rPr lang="es-MX" sz="2400" dirty="0"/>
              <a:t>agroindustriales en volumen </a:t>
            </a:r>
            <a:br>
              <a:rPr lang="es-MX" sz="2400" dirty="0"/>
            </a:br>
            <a:r>
              <a:rPr lang="es-MX" sz="2400" dirty="0"/>
              <a:t>Enero-mayo (2023-2024) toneladas</a:t>
            </a:r>
            <a:br>
              <a:rPr lang="es-MX" sz="2400" dirty="0"/>
            </a:br>
            <a:r>
              <a:rPr lang="es-MX" sz="2400" dirty="0"/>
              <a:t>Principales productos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98ECEAA4-C52F-B89F-B472-0D994861C94F}"/>
              </a:ext>
            </a:extLst>
          </p:cNvPr>
          <p:cNvGraphicFramePr>
            <a:graphicFrameLocks noGrp="1"/>
          </p:cNvGraphicFramePr>
          <p:nvPr/>
        </p:nvGraphicFramePr>
        <p:xfrm>
          <a:off x="492523" y="1621790"/>
          <a:ext cx="11206953" cy="4209320"/>
        </p:xfrm>
        <a:graphic>
          <a:graphicData uri="http://schemas.openxmlformats.org/drawingml/2006/table">
            <a:tbl>
              <a:tblPr/>
              <a:tblGrid>
                <a:gridCol w="5400000">
                  <a:extLst>
                    <a:ext uri="{9D8B030D-6E8A-4147-A177-3AD203B41FA5}">
                      <a16:colId xmlns:a16="http://schemas.microsoft.com/office/drawing/2014/main" val="2412088821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466258017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286629391"/>
                    </a:ext>
                  </a:extLst>
                </a:gridCol>
                <a:gridCol w="1284165">
                  <a:extLst>
                    <a:ext uri="{9D8B030D-6E8A-4147-A177-3AD203B41FA5}">
                      <a16:colId xmlns:a16="http://schemas.microsoft.com/office/drawing/2014/main" val="1197265885"/>
                    </a:ext>
                  </a:extLst>
                </a:gridCol>
                <a:gridCol w="1138788">
                  <a:extLst>
                    <a:ext uri="{9D8B030D-6E8A-4147-A177-3AD203B41FA5}">
                      <a16:colId xmlns:a16="http://schemas.microsoft.com/office/drawing/2014/main" val="294444998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4193800657"/>
                    </a:ext>
                  </a:extLst>
                </a:gridCol>
              </a:tblGrid>
              <a:tr h="254635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Enero-mayo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CO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Variación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Variación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Participación 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023016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 (USD millones)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 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67336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Maíz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2.567.482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2.858.820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291.338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43,4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114295"/>
                  </a:ext>
                </a:extLst>
              </a:tr>
              <a:tr h="18659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Trigo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756.386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921.540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165.154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21,8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144843"/>
                  </a:ext>
                </a:extLst>
              </a:tr>
              <a:tr h="27041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Torta de soya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796.797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700.824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-95.973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-12,0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97944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Residuos de la industria del almidón y similares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221.795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219.877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-1.918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-0,9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638602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Soya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287.658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211.334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-76.324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-26,5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28836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Alcohol etílico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62.172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178.465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116.293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187,1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30928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Arroz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114.835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168.925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54.090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47,1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186879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115.210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146.577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31.367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27,2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3394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Cebada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168.451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140.324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-28.127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-16,7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793018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soya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102.760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126.225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23.465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82094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para la alimentación de los animales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57.497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60.530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3.032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226599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de porcinos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46.850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59.722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12.872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27,5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436911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Demás importaciones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827.411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797.829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-29.582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062375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importaciones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6.125.306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6.590.993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465.687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7,6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72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528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6507" y="212023"/>
            <a:ext cx="9134573" cy="973987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agropecuarios y agroindustriales en volumen. Mayo de 2021 – mayo de 2024 </a:t>
            </a:r>
            <a:br>
              <a:rPr lang="es-MX" sz="2400" dirty="0"/>
            </a:br>
            <a:r>
              <a:rPr lang="es-MX" sz="2400" dirty="0"/>
              <a:t>(miles de toneladas)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77661EC-381A-3E4A-F0F0-5C72F3244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5890182"/>
            <a:ext cx="12077323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mayo, las importaciones de productos agropecuarios y agroindustriales alcanzaron un volumen de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1.421.464 toneladas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CO" sz="18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3E3FCAB7-BB5F-6937-F6E9-4FCBEF1BBE65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700-000004000000}"/>
              </a:ext>
            </a:extLst>
          </p:cNvPr>
          <p:cNvGraphicFramePr>
            <a:graphicFrameLocks/>
          </p:cNvGraphicFramePr>
          <p:nvPr/>
        </p:nvGraphicFramePr>
        <p:xfrm>
          <a:off x="163068" y="1685261"/>
          <a:ext cx="11914254" cy="387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94828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42315A67-099D-D895-EE2E-AF8ABCE4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importaciones en mayo de 2024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207AEFD-ED24-9EBE-8EEC-7F3C8DD2CFDC}"/>
              </a:ext>
            </a:extLst>
          </p:cNvPr>
          <p:cNvGraphicFramePr>
            <a:graphicFrameLocks noGrp="1"/>
          </p:cNvGraphicFramePr>
          <p:nvPr/>
        </p:nvGraphicFramePr>
        <p:xfrm>
          <a:off x="1504757" y="2017173"/>
          <a:ext cx="8946661" cy="1641473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may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may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    (toneladas)</a:t>
                      </a:r>
                      <a:endParaRPr lang="es-CO" sz="12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(%)</a:t>
                      </a:r>
                      <a:endParaRPr lang="es-CO" sz="12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Maíz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403.719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583.663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179.944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44,6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Trigo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166.820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250.002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83.182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49,9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Arroz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3.007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71.264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68.257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2270,1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Alcohol etílico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11.102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27.795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16.693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150,4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Preparaciones alimentación de los animales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8.455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16.477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  8.022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94,9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84F38300-0E68-27A4-55E5-3AA44DD0B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importaciones en mayo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F794479-1392-0BE5-0A85-76017F6BA507}"/>
              </a:ext>
            </a:extLst>
          </p:cNvPr>
          <p:cNvGraphicFramePr>
            <a:graphicFrameLocks noGrp="1"/>
          </p:cNvGraphicFramePr>
          <p:nvPr/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may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may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Torta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178.837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143.606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35.231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-19,7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Residuos industria del almidón y similares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56.741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25.751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30.991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-54,6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88.635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58.529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30.106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-34,0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67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22.741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16.597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   6.144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-27,0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73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9.330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4.013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   5.317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-57,0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Título 6">
            <a:extLst>
              <a:ext uri="{FF2B5EF4-FFF2-40B4-BE49-F238E27FC236}">
                <a16:creationId xmlns:a16="http://schemas.microsoft.com/office/drawing/2014/main" id="{619BBC65-3A7B-2ADC-4012-9A4A7D0F3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3180" y="212023"/>
            <a:ext cx="8782333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 y agroindustriales que aumentaron y disminuyeron sus importaciones </a:t>
            </a:r>
            <a:br>
              <a:rPr lang="es-MX" sz="2400" dirty="0"/>
            </a:br>
            <a:r>
              <a:rPr lang="es-MX" sz="2400" dirty="0"/>
              <a:t>Mayo (2023-2024). Toneladas</a:t>
            </a:r>
          </a:p>
        </p:txBody>
      </p:sp>
    </p:spTree>
    <p:extLst>
      <p:ext uri="{BB962C8B-B14F-4D97-AF65-F5344CB8AC3E}">
        <p14:creationId xmlns:p14="http://schemas.microsoft.com/office/powerpoint/2010/main" val="537324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2176" y="212023"/>
            <a:ext cx="899914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 y agroindustriales que aumentaron y disminuyeron sus importaciones </a:t>
            </a:r>
            <a:br>
              <a:rPr lang="es-MX" sz="2400" dirty="0"/>
            </a:br>
            <a:r>
              <a:rPr lang="es-MX" sz="2400" dirty="0"/>
              <a:t>entre enero y mayo (2023-2024).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44D3E8A-264C-DEB6-6052-59E409B8F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importaciones en lo corrido de 2024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E44ECD0-1321-5CBC-A6D1-7191793841B1}"/>
              </a:ext>
            </a:extLst>
          </p:cNvPr>
          <p:cNvGraphicFramePr>
            <a:graphicFrameLocks noGrp="1"/>
          </p:cNvGraphicFramePr>
          <p:nvPr/>
        </p:nvGraphicFramePr>
        <p:xfrm>
          <a:off x="1504757" y="2017173"/>
          <a:ext cx="8946661" cy="1643048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may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may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Maíz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2.567.482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2.858.820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291.338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11,3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Trigo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756.386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921.540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165.154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21,8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Alcohol etílico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62.172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178.465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116.293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187,1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Arroz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114.835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168.925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54.090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47,1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115.210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146.577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31.367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27,2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2A52D388-1615-6224-9DE6-4267FD7CE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importaciones en lo corrido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872AEEA-4D20-45E5-8FD5-33F95235DB1F}"/>
              </a:ext>
            </a:extLst>
          </p:cNvPr>
          <p:cNvGraphicFramePr>
            <a:graphicFrameLocks noGrp="1"/>
          </p:cNvGraphicFramePr>
          <p:nvPr/>
        </p:nvGraphicFramePr>
        <p:xfrm>
          <a:off x="1504759" y="4266024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may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may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Tortas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796.797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700.824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95.973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-12,0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287.658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211.334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76.324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-26,5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Cebada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168.451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140.324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28.127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-16,7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53.362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31.149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22.213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-41,6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38.151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21.733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16.419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-43,0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931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2255519" y="3074040"/>
            <a:ext cx="7680962" cy="13849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ES" sz="4400" dirty="0">
                <a:solidFill>
                  <a:prstClr val="white"/>
                </a:solidFill>
                <a:latin typeface="Arial Black" panose="020B0A04020102020204" pitchFamily="34" charset="0"/>
              </a:rPr>
              <a:t>Balanza comercial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Mayo de 2024</a:t>
            </a:r>
          </a:p>
        </p:txBody>
      </p:sp>
    </p:spTree>
    <p:extLst>
      <p:ext uri="{BB962C8B-B14F-4D97-AF65-F5344CB8AC3E}">
        <p14:creationId xmlns:p14="http://schemas.microsoft.com/office/powerpoint/2010/main" val="3255564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3E889A6C-AE7D-4B2A-B727-ED8FF9487E59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OMC+PESCA.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A1FEE787-43FA-4043-9C5B-EE2767A8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23400"/>
            <a:ext cx="12192000" cy="846726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lo corrido del año (enero-mayo)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balanza comercial en valor presentó un superávit de USD 1.015 millones FOB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cifra superior en 146,9% al superávit presentado en el mismo periodo de 2023.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/>
          </p:cNvGraphicFramePr>
          <p:nvPr/>
        </p:nvGraphicFramePr>
        <p:xfrm>
          <a:off x="394442" y="1713765"/>
          <a:ext cx="11403116" cy="3430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ítulo 6">
            <a:extLst>
              <a:ext uri="{FF2B5EF4-FFF2-40B4-BE49-F238E27FC236}">
                <a16:creationId xmlns:a16="http://schemas.microsoft.com/office/drawing/2014/main" id="{1397BAFB-700D-31C4-391B-BECE43799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balanza comercial productos agropecuarios y agroindustriales enero-mayo (2014- 2024) </a:t>
            </a:r>
            <a:br>
              <a:rPr lang="es-MX" sz="2400" dirty="0"/>
            </a:br>
            <a:r>
              <a:rPr lang="es-MX" sz="2400" dirty="0"/>
              <a:t>USD millones FOB</a:t>
            </a:r>
          </a:p>
        </p:txBody>
      </p:sp>
    </p:spTree>
    <p:extLst>
      <p:ext uri="{BB962C8B-B14F-4D97-AF65-F5344CB8AC3E}">
        <p14:creationId xmlns:p14="http://schemas.microsoft.com/office/powerpoint/2010/main" val="36922546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Volumen balanza comercial productos agropecuarios y agroindustriales enero-mayo (2014- 2024) </a:t>
            </a:r>
            <a:br>
              <a:rPr lang="es-MX" sz="2400" dirty="0"/>
            </a:br>
            <a:r>
              <a:rPr lang="es-MX" sz="2400" dirty="0"/>
              <a:t>Millones de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6039FD84-5207-C577-ED7F-A1F47A4A8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08813"/>
            <a:ext cx="12191999" cy="77691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lo corrido del año 2024 (enero-mayo)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balanza comercial en volumen presentó un saldo negativo de 4,05 millones de toneladas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déficit inferior en 0,6% al saldo presentado en el mismo periodo de 2023.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95D67DA-B6B2-41D2-E9A1-322EEE3BBE6A}"/>
              </a:ext>
            </a:extLst>
          </p:cNvPr>
          <p:cNvGraphicFramePr>
            <a:graphicFrameLocks/>
          </p:cNvGraphicFramePr>
          <p:nvPr/>
        </p:nvGraphicFramePr>
        <p:xfrm>
          <a:off x="276045" y="1245932"/>
          <a:ext cx="11521513" cy="4613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20905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2255519" y="1218451"/>
            <a:ext cx="7680962" cy="415498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4400" dirty="0">
                <a:solidFill>
                  <a:prstClr val="white"/>
                </a:solidFill>
                <a:latin typeface="Arial Black" panose="020B0A04020102020204" pitchFamily="34" charset="0"/>
              </a:rPr>
              <a:t>Contexto</a:t>
            </a:r>
            <a:br>
              <a:rPr lang="es-MX" sz="4400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r>
              <a:rPr lang="es-MX" sz="4400" dirty="0">
                <a:solidFill>
                  <a:prstClr val="white"/>
                </a:solidFill>
                <a:latin typeface="Arial Black" panose="020B0A04020102020204" pitchFamily="34" charset="0"/>
              </a:rPr>
              <a:t>Precio internacional del petróleo y tasa representativa del mercado </a:t>
            </a:r>
          </a:p>
          <a:p>
            <a:pPr algn="ctr"/>
            <a:r>
              <a:rPr lang="es-MX" sz="4400" dirty="0">
                <a:solidFill>
                  <a:prstClr val="white"/>
                </a:solidFill>
                <a:latin typeface="Arial Black" panose="020B0A04020102020204" pitchFamily="34" charset="0"/>
              </a:rPr>
              <a:t>Mayo de 2024</a:t>
            </a:r>
          </a:p>
        </p:txBody>
      </p:sp>
    </p:spTree>
    <p:extLst>
      <p:ext uri="{BB962C8B-B14F-4D97-AF65-F5344CB8AC3E}">
        <p14:creationId xmlns:p14="http://schemas.microsoft.com/office/powerpoint/2010/main" val="4445758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 de cambio promedio mensual y precio internacional del petróleo </a:t>
            </a:r>
            <a:br>
              <a:rPr lang="es-MX" sz="2400" dirty="0"/>
            </a:br>
            <a:r>
              <a:rPr lang="es-MX" sz="2400" dirty="0"/>
              <a:t>Mayo 2022 – mayo 2024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EB68139D-53E9-508D-8E58-10FEC4240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723937"/>
            <a:ext cx="12051050" cy="839824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mayo de 2024, el precio internacional del petróleo alcanzó los USD 81,4 por barril, experimentando una reducción del 7,5% en comparación con el mes anterior. Además, durante ese mismo mes, la tasa de cambio promedio fue de $3.865, marcando el nivel más bajo de los últimos 25 meses.</a:t>
            </a:r>
            <a:endParaRPr lang="es-ES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7497207-3E69-8B3F-ADCC-3C089CC6E285}"/>
              </a:ext>
            </a:extLst>
          </p:cNvPr>
          <p:cNvSpPr/>
          <p:nvPr/>
        </p:nvSpPr>
        <p:spPr>
          <a:xfrm>
            <a:off x="192252" y="6676479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 Precio Petróleo: Banco Mundial en </a:t>
            </a: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http://www.worldbank.org/en/research/commodity-markets</a:t>
            </a: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                                                                                                                                 Fuente TRM - Dólar: Súper Intendencia Financiera de Colombia.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200-000005000000}"/>
              </a:ext>
            </a:extLst>
          </p:cNvPr>
          <p:cNvGraphicFramePr>
            <a:graphicFrameLocks/>
          </p:cNvGraphicFramePr>
          <p:nvPr/>
        </p:nvGraphicFramePr>
        <p:xfrm>
          <a:off x="0" y="1242057"/>
          <a:ext cx="12192000" cy="4373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996062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de cambio representativa de fin de  mes del mercado mayo 2012-2024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5EB62E-D1A8-1641-0383-BA3312B7539A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A41AFBB-A0B0-2081-360C-C918C9402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068" y="5951461"/>
            <a:ext cx="11400917" cy="567032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mayo de 2024, la TRM cerró el mes con un valor de $3.874, ubicándose en los niveles presentados en 2022.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/>
        </p:nvGraphicFramePr>
        <p:xfrm>
          <a:off x="342181" y="1406106"/>
          <a:ext cx="11507638" cy="4045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D978133-3C79-D9EE-88AE-6F92D768697A}"/>
              </a:ext>
            </a:extLst>
          </p:cNvPr>
          <p:cNvCxnSpPr/>
          <p:nvPr/>
        </p:nvCxnSpPr>
        <p:spPr>
          <a:xfrm flipH="1">
            <a:off x="9578567" y="2616452"/>
            <a:ext cx="1692000" cy="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7422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251040" y="1344892"/>
            <a:ext cx="9823269" cy="378565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6000" b="1" dirty="0">
                <a:solidFill>
                  <a:schemeClr val="bg1"/>
                </a:solidFill>
                <a:latin typeface="+mj-lt"/>
              </a:rPr>
              <a:t>Importaciones de productos agropecuarios y agroindustriales </a:t>
            </a:r>
          </a:p>
          <a:p>
            <a:pPr algn="ctr"/>
            <a:r>
              <a:rPr lang="es-MX" sz="6000" b="1" dirty="0">
                <a:solidFill>
                  <a:schemeClr val="bg1"/>
                </a:solidFill>
                <a:latin typeface="+mj-lt"/>
              </a:rPr>
              <a:t>Mayo de 2024</a:t>
            </a:r>
            <a:endParaRPr lang="es-CO" sz="6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1985554" y="5669281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Julio 22 de 20204</a:t>
            </a:r>
          </a:p>
        </p:txBody>
      </p:sp>
    </p:spTree>
    <p:extLst>
      <p:ext uri="{BB962C8B-B14F-4D97-AF65-F5344CB8AC3E}">
        <p14:creationId xmlns:p14="http://schemas.microsoft.com/office/powerpoint/2010/main" val="16103502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Devaluación nominal fin de mes</a:t>
            </a:r>
            <a:br>
              <a:rPr lang="es-MX" sz="2400" dirty="0"/>
            </a:br>
            <a:r>
              <a:rPr lang="es-MX" sz="2400" dirty="0"/>
              <a:t>Mayo 2012 – 2024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5EB62E-D1A8-1641-0383-BA3312B7539A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5BA1C177-1054-6BB3-85B2-35BE82298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34" y="5829950"/>
            <a:ext cx="11704488" cy="706583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TRM de fin de mes de mayo de 2024 ($3.874),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disminuyó en 12,1%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mes de 2023 ($4.409).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/>
        </p:nvGraphicFramePr>
        <p:xfrm>
          <a:off x="81534" y="1099973"/>
          <a:ext cx="12028932" cy="4473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076709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068286" y="4296944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6889843" y="5005215"/>
            <a:ext cx="579632" cy="579632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7A52DA7-0DB5-32B6-B29C-93E4C6807885}"/>
              </a:ext>
            </a:extLst>
          </p:cNvPr>
          <p:cNvSpPr txBox="1"/>
          <p:nvPr/>
        </p:nvSpPr>
        <p:spPr>
          <a:xfrm>
            <a:off x="2068285" y="3429000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Gracias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83A7814-D512-A1BE-B54E-F9943C3A8169}"/>
              </a:ext>
            </a:extLst>
          </p:cNvPr>
          <p:cNvSpPr txBox="1"/>
          <p:nvPr/>
        </p:nvSpPr>
        <p:spPr>
          <a:xfrm>
            <a:off x="1985554" y="6392092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Julio 22 de 20204</a:t>
            </a:r>
          </a:p>
        </p:txBody>
      </p:sp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3650" y="212023"/>
            <a:ext cx="8799968" cy="973987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agropecuarios y agroindustriales</a:t>
            </a:r>
            <a:br>
              <a:rPr lang="es-MX" sz="2400" dirty="0"/>
            </a:br>
            <a:r>
              <a:rPr lang="es-MX" sz="2400" dirty="0"/>
              <a:t>Mayo de 2024</a:t>
            </a: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740E246-1AD4-B974-C53E-83D4E32CF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5" y="1167351"/>
            <a:ext cx="60821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Valor importaciones de productos agropecuarios y agroindustriales enero-mayo (2012–2024)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USD millones CIF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1 CuadroTexto">
            <a:extLst>
              <a:ext uri="{FF2B5EF4-FFF2-40B4-BE49-F238E27FC236}">
                <a16:creationId xmlns:a16="http://schemas.microsoft.com/office/drawing/2014/main" id="{C63AA922-20BD-53BA-DECA-57AB55467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1" y="1162733"/>
            <a:ext cx="608216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Volumen importaciones de productos agropecuarios y agroindustriales enero-mayo (2012–2024)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Millones de toneladas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A54FADB-B618-5D91-A11B-C8B1D2E643DB}"/>
              </a:ext>
            </a:extLst>
          </p:cNvPr>
          <p:cNvSpPr/>
          <p:nvPr/>
        </p:nvSpPr>
        <p:spPr>
          <a:xfrm>
            <a:off x="7543721" y="4646571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Importaciones en volumen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Enero-mayo de 2024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6,59 millones de toneladas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Aumentaron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7,6%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Enero-mayo de 2023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08F8310-5685-B970-A2FA-4068D6AA4728}"/>
              </a:ext>
            </a:extLst>
          </p:cNvPr>
          <p:cNvSpPr/>
          <p:nvPr/>
        </p:nvSpPr>
        <p:spPr>
          <a:xfrm>
            <a:off x="1332256" y="4632716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Importaciones en valor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Enero-mayo de 2024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USD 3.953 millones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Disminuyeron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-7,3%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Enero-mayo de 2023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51FD3A7F-65A0-29C0-E012-458B419CFA80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0D87644A-7773-E4FE-6F3A-EFBFB4C7DCD1}"/>
              </a:ext>
            </a:extLst>
          </p:cNvPr>
          <p:cNvGraphicFramePr>
            <a:graphicFrameLocks/>
          </p:cNvGraphicFramePr>
          <p:nvPr/>
        </p:nvGraphicFramePr>
        <p:xfrm>
          <a:off x="-1117" y="1857663"/>
          <a:ext cx="6055980" cy="3142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900BDF41-FB20-904C-E4B6-AD76B8B39AB2}"/>
              </a:ext>
            </a:extLst>
          </p:cNvPr>
          <p:cNvGraphicFramePr>
            <a:graphicFrameLocks/>
          </p:cNvGraphicFramePr>
          <p:nvPr/>
        </p:nvGraphicFramePr>
        <p:xfrm>
          <a:off x="5994921" y="1830441"/>
          <a:ext cx="6068786" cy="314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30645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importaciones de productos agropecuarios y agroindustriales </a:t>
            </a:r>
            <a:br>
              <a:rPr lang="es-MX" sz="2400" dirty="0"/>
            </a:br>
            <a:r>
              <a:rPr lang="es-MX" sz="2400" dirty="0"/>
              <a:t>Mayo de 2024 (USD millones CIF)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0A8386-09F2-CD66-A93D-1B1C9C188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4286" y="1285592"/>
            <a:ext cx="5296277" cy="5604089"/>
          </a:xfrm>
        </p:spPr>
        <p:txBody>
          <a:bodyPr>
            <a:noAutofit/>
          </a:bodyPr>
          <a:lstStyle/>
          <a:p>
            <a:pPr marL="285750" indent="-285750" algn="just"/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del sector en mayo de 2024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aumentaron en valor 0,5%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mes de 2023,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comportamiento explicado principalmente por el aumento en las importaciones de arroz en USD 37,0 millones (1.708,2%), trigo en USD 13,7 millones (22,0%) y alcohol etílico en USD 13,5 millones (128,0%)</a:t>
            </a: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Entre enero y mayo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en valor disminuyeron 7,3%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del año anterior, comportamiento explicado principalmente por la reducción en las importaciones de maíz en USD 188,4 millones (-21,7%), torta de soya en USD 135,1 millones (-28,9%) y soya en USD 65,5 millones (-38,2%).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Durante los últimos 12 meses (junio de 2023 - mayo de 2024)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disminuyeron en valor en 14,4%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un año atrás</a:t>
            </a: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2" name="9 Gráfico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/>
          </p:cNvGraphicFramePr>
          <p:nvPr/>
        </p:nvGraphicFramePr>
        <p:xfrm>
          <a:off x="163068" y="2015764"/>
          <a:ext cx="6354082" cy="3824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0455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agropecuarios y agroindustriales en valor</a:t>
            </a:r>
            <a:br>
              <a:rPr lang="es-MX" sz="2400" dirty="0"/>
            </a:br>
            <a:r>
              <a:rPr lang="es-MX" sz="2400" dirty="0"/>
              <a:t> Enero-mayo (2023-2024) USD millones CIF</a:t>
            </a:r>
            <a:br>
              <a:rPr lang="es-MX" sz="2400" dirty="0"/>
            </a:br>
            <a:r>
              <a:rPr lang="es-MX" sz="2400" dirty="0"/>
              <a:t>Principales productos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FEE8BBF-46B3-34E9-B85C-158C91E2F52E}"/>
              </a:ext>
            </a:extLst>
          </p:cNvPr>
          <p:cNvGraphicFramePr>
            <a:graphicFrameLocks noGrp="1"/>
          </p:cNvGraphicFramePr>
          <p:nvPr/>
        </p:nvGraphicFramePr>
        <p:xfrm>
          <a:off x="492523" y="1621790"/>
          <a:ext cx="11206953" cy="4197985"/>
        </p:xfrm>
        <a:graphic>
          <a:graphicData uri="http://schemas.openxmlformats.org/drawingml/2006/table">
            <a:tbl>
              <a:tblPr/>
              <a:tblGrid>
                <a:gridCol w="5400000">
                  <a:extLst>
                    <a:ext uri="{9D8B030D-6E8A-4147-A177-3AD203B41FA5}">
                      <a16:colId xmlns:a16="http://schemas.microsoft.com/office/drawing/2014/main" val="2412088821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466258017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286629391"/>
                    </a:ext>
                  </a:extLst>
                </a:gridCol>
                <a:gridCol w="1284165">
                  <a:extLst>
                    <a:ext uri="{9D8B030D-6E8A-4147-A177-3AD203B41FA5}">
                      <a16:colId xmlns:a16="http://schemas.microsoft.com/office/drawing/2014/main" val="1197265885"/>
                    </a:ext>
                  </a:extLst>
                </a:gridCol>
                <a:gridCol w="1138788">
                  <a:extLst>
                    <a:ext uri="{9D8B030D-6E8A-4147-A177-3AD203B41FA5}">
                      <a16:colId xmlns:a16="http://schemas.microsoft.com/office/drawing/2014/main" val="294444998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4193800657"/>
                    </a:ext>
                  </a:extLst>
                </a:gridCol>
              </a:tblGrid>
              <a:tr h="24511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Enero-mayo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CO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Variación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Variación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Participación 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023016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 (USD millones)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 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67336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Maíz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868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680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-188,4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-21,7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114295"/>
                  </a:ext>
                </a:extLst>
              </a:tr>
              <a:tr h="180226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Tortas de soya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333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-135,1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-28,9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14484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Trigo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277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-12,3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97944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de porcinos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51,1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42,2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638602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alimenticias –otras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26,8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19,6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28836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Alcohol etílico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77,8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129,3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30928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soya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186879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36,5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3394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Soya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-65,5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-38,2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793018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para la alimentación de los animales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82094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Leche y sus derivados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-35,7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-27,3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226599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y conservas de pescados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436911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Demás importaciones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1.629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1.560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-68,9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39,5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062375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importaciones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4.264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3.953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-310,4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-7,3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72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3645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Marcador de contenido 2"/>
          <p:cNvSpPr>
            <a:spLocks noGrp="1"/>
          </p:cNvSpPr>
          <p:nvPr>
            <p:ph idx="1"/>
          </p:nvPr>
        </p:nvSpPr>
        <p:spPr>
          <a:xfrm>
            <a:off x="170600" y="5823940"/>
            <a:ext cx="11697125" cy="63516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mayo, las importaciones de productos agropecuarios y agroindustriales alcanzaron un valor de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USD 827 millones CIF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CO" sz="18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88588B9F-A018-A91C-EE30-E56E3B980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7320" y="212023"/>
            <a:ext cx="9288854" cy="973987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agropecuarios y agroindustriales </a:t>
            </a:r>
            <a:br>
              <a:rPr lang="es-MX" sz="2400" dirty="0"/>
            </a:br>
            <a:r>
              <a:rPr lang="es-MX" sz="2400" dirty="0"/>
              <a:t>en valor. Mayo de 2021-mayo de 2024 (USD millones CIF)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5948D8C-9881-2DBC-90B6-B1910DEC1078}"/>
              </a:ext>
            </a:extLst>
          </p:cNvPr>
          <p:cNvSpPr txBox="1"/>
          <p:nvPr/>
        </p:nvSpPr>
        <p:spPr>
          <a:xfrm>
            <a:off x="0" y="6459108"/>
            <a:ext cx="84692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>
                <a:solidFill>
                  <a:schemeClr val="bg2">
                    <a:lumMod val="50000"/>
                  </a:schemeClr>
                </a:solidFill>
              </a:rPr>
              <a:t>**Incluye animales vivos, productos del reino animal y productos del reino vegetal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62E003D2-0EE5-0952-096A-4E78956DB673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600-000004000000}"/>
              </a:ext>
            </a:extLst>
          </p:cNvPr>
          <p:cNvGraphicFramePr>
            <a:graphicFrameLocks/>
          </p:cNvGraphicFramePr>
          <p:nvPr/>
        </p:nvGraphicFramePr>
        <p:xfrm>
          <a:off x="247437" y="1738210"/>
          <a:ext cx="11697125" cy="387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8731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9275" y="212023"/>
            <a:ext cx="8782333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 y agroindustriales que aumentaron y disminuyeron sus importaciones </a:t>
            </a:r>
            <a:br>
              <a:rPr lang="es-MX" sz="2400" dirty="0"/>
            </a:br>
            <a:r>
              <a:rPr lang="es-MX" sz="2400" dirty="0"/>
              <a:t>Mayo (2023-2024) - USD miles CIF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42315A67-099D-D895-EE2E-AF8ABCE4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importaciones en mayo de 2024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207AEFD-ED24-9EBE-8EEC-7F3C8DD2CFDC}"/>
              </a:ext>
            </a:extLst>
          </p:cNvPr>
          <p:cNvGraphicFramePr>
            <a:graphicFrameLocks noGrp="1"/>
          </p:cNvGraphicFramePr>
          <p:nvPr/>
        </p:nvGraphicFramePr>
        <p:xfrm>
          <a:off x="1504757" y="2017173"/>
          <a:ext cx="8946661" cy="1641473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Mayo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Mayo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Arroz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2.168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39.201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37.034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1708,2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Trigo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62.351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76.081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13.730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22,0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Alcohol etílico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10.578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24.114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13.537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128,0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Carne de porcinos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21.367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34.854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13.487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63,1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Preparaciones para la alimentación animal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15.716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22.289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  6.573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41,8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84F38300-0E68-27A4-55E5-3AA44DD0B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importaciones en mayo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F794479-1392-0BE5-0A85-76017F6BA507}"/>
              </a:ext>
            </a:extLst>
          </p:cNvPr>
          <p:cNvGraphicFramePr>
            <a:graphicFrameLocks noGrp="1"/>
          </p:cNvGraphicFramePr>
          <p:nvPr/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Mayo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Mayo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Torta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100.414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61.764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38.650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-38,5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52.201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28.736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23.465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-45,0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Residuos industria del almidón y similares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24.385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8.610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15.774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-64,7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67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17.851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5.374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12.477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-69,9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73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Maíz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143.247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137.180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   6.067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-4,2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838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8388" y="212023"/>
            <a:ext cx="899914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 y agroindustriales que aumentaron y disminuyeron sus importaciones</a:t>
            </a:r>
            <a:br>
              <a:rPr lang="es-MX" sz="2400" dirty="0"/>
            </a:br>
            <a:r>
              <a:rPr lang="es-MX" sz="2400" dirty="0"/>
              <a:t>entre enero y mayo (2023-2024) - USD miles CIF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44D3E8A-264C-DEB6-6052-59E409B8F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importaciones en lo corrido de 2024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E44ECD0-1321-5CBC-A6D1-7191793841B1}"/>
              </a:ext>
            </a:extLst>
          </p:cNvPr>
          <p:cNvGraphicFramePr>
            <a:graphicFrameLocks noGrp="1"/>
          </p:cNvGraphicFramePr>
          <p:nvPr/>
        </p:nvGraphicFramePr>
        <p:xfrm>
          <a:off x="1504757" y="2008120"/>
          <a:ext cx="8946661" cy="1643048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may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may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Alcohol etílico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60.152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137.936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77.784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129,3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Carne de porcinos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121.191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172.292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51.102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42,2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Arroz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57.936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89.793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31.857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55,0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78.609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107.316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28.707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36,5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Preparaciones alimenticias -otras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136.709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163.487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26.777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19,6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2A52D388-1615-6224-9DE6-4267FD7CE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importaciones en lo corrido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872AEEA-4D20-45E5-8FD5-33F95235DB1F}"/>
              </a:ext>
            </a:extLst>
          </p:cNvPr>
          <p:cNvGraphicFramePr>
            <a:graphicFrameLocks noGrp="1"/>
          </p:cNvGraphicFramePr>
          <p:nvPr/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may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may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Maíz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868.162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679.757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-188.404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-21,7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Torta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467.739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332.683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-135.056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-28,9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171.405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105.933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65.472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-38,2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115.630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57.779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57.851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-50,0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Leche y sus derivados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130.526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94.853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35.673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-27,3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884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Volumen importaciones de productos agropecuarios y agroindustriales </a:t>
            </a:r>
            <a:br>
              <a:rPr lang="es-MX" sz="2400" dirty="0"/>
            </a:br>
            <a:r>
              <a:rPr lang="es-MX" sz="2400" dirty="0"/>
              <a:t>Mayo de 2024 (toneladas)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0A8386-09F2-CD66-A93D-1B1C9C188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4300" y="1247094"/>
            <a:ext cx="5356634" cy="5398883"/>
          </a:xfrm>
        </p:spPr>
        <p:txBody>
          <a:bodyPr>
            <a:noAutofit/>
          </a:bodyPr>
          <a:lstStyle/>
          <a:p>
            <a:pPr marL="285750" lvl="0" indent="-285750" algn="just"/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del sector en mayo de 2024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aumentaron en volumen 22,4%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mes de 2023,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comportamiento explicado principalmente por el aumento en las importaciones de maíz en 179.944 toneladas (44,6%), trigo en 83.182 toneladas (49,9%) y arroz en 68.257 toneladas (2.270,1%)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Entre enero y mayo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aumentaron 7,6%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del año anterior, comportamiento explicado principalmente por el incremento en las importaciones de maíz en 291.338 toneladas (11,3%), trigo en 165.154 toneladas (21,8%) y alcohol etílico en 116.293 toneladas (187,1%).</a:t>
            </a:r>
            <a:endParaRPr lang="es-ES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Durante los últimos 12 meses (junio de 2023 - mayo de 2024)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disminuyeron en volumen en 2,2%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un año atrás</a:t>
            </a: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6" name="9 Gráfico">
            <a:extLst>
              <a:ext uri="{FF2B5EF4-FFF2-40B4-BE49-F238E27FC236}">
                <a16:creationId xmlns:a16="http://schemas.microsoft.com/office/drawing/2014/main" id="{00000000-0008-0000-0000-00000F000000}"/>
              </a:ext>
            </a:extLst>
          </p:cNvPr>
          <p:cNvGraphicFramePr>
            <a:graphicFrameLocks/>
          </p:cNvGraphicFramePr>
          <p:nvPr/>
        </p:nvGraphicFramePr>
        <p:xfrm>
          <a:off x="-6394" y="1702816"/>
          <a:ext cx="6338143" cy="4049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56453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9" ma:contentTypeDescription="Crear nuevo documento." ma:contentTypeScope="" ma:versionID="d305de2186dc87f78b725f303accaefc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6b44ff01ed69c50bfaf9752fdaa86035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B42C7C-D391-4691-8746-20646D6DAEC2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a689f541-6f0a-46bd-8c13-86a1ba0ba003"/>
    <ds:schemaRef ds:uri="344f0279-cae2-4899-8a1f-930fb84c6281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5BE5D6-D5A9-43DC-B29C-2300CC3C4722}">
  <ds:schemaRefs>
    <ds:schemaRef ds:uri="344f0279-cae2-4899-8a1f-930fb84c6281"/>
    <ds:schemaRef ds:uri="a689f541-6f0a-46bd-8c13-86a1ba0ba0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1891</Words>
  <Application>Microsoft Office PowerPoint</Application>
  <PresentationFormat>Panorámica</PresentationFormat>
  <Paragraphs>542</Paragraphs>
  <Slides>21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8" baseType="lpstr">
      <vt:lpstr>Nunito Sans ExtraBold</vt:lpstr>
      <vt:lpstr>Nunito Sans (Cuerpo)</vt:lpstr>
      <vt:lpstr>Arial Black</vt:lpstr>
      <vt:lpstr>Arial</vt:lpstr>
      <vt:lpstr>Nunito Sans</vt:lpstr>
      <vt:lpstr>Calibri</vt:lpstr>
      <vt:lpstr>Tema de Office</vt:lpstr>
      <vt:lpstr>Presentación de PowerPoint</vt:lpstr>
      <vt:lpstr>Presentación de PowerPoint</vt:lpstr>
      <vt:lpstr>Importaciones de productos agropecuarios y agroindustriales Mayo de 2024</vt:lpstr>
      <vt:lpstr>Valor importaciones de productos agropecuarios y agroindustriales  Mayo de 2024 (USD millones CIF)</vt:lpstr>
      <vt:lpstr>Importaciones de productos agropecuarios y agroindustriales en valor  Enero-mayo (2023-2024) USD millones CIF Principales productos</vt:lpstr>
      <vt:lpstr>Importaciones de productos agropecuarios y agroindustriales  en valor. Mayo de 2021-mayo de 2024 (USD millones CIF) </vt:lpstr>
      <vt:lpstr>Principales productos agropecuarios y agroindustriales que aumentaron y disminuyeron sus importaciones  Mayo (2023-2024) - USD miles CIF</vt:lpstr>
      <vt:lpstr>Principales productos agropecuarios y agroindustriales que aumentaron y disminuyeron sus importaciones entre enero y mayo (2023-2024) - USD miles CIF</vt:lpstr>
      <vt:lpstr>Volumen importaciones de productos agropecuarios y agroindustriales  Mayo de 2024 (toneladas)</vt:lpstr>
      <vt:lpstr>Importaciones de productos agropecuarios y  agroindustriales en volumen  Enero-mayo (2023-2024) toneladas Principales productos</vt:lpstr>
      <vt:lpstr>Importaciones de productos agropecuarios y agroindustriales en volumen. Mayo de 2021 – mayo de 2024  (miles de toneladas)</vt:lpstr>
      <vt:lpstr>Principales productos agropecuarios y agroindustriales que aumentaron y disminuyeron sus importaciones  Mayo (2023-2024). Toneladas</vt:lpstr>
      <vt:lpstr>Principales productos agropecuarios y agroindustriales que aumentaron y disminuyeron sus importaciones  entre enero y mayo (2023-2024). Toneladas</vt:lpstr>
      <vt:lpstr>Presentación de PowerPoint</vt:lpstr>
      <vt:lpstr>Valor balanza comercial productos agropecuarios y agroindustriales enero-mayo (2014- 2024)  USD millones FOB</vt:lpstr>
      <vt:lpstr>Volumen balanza comercial productos agropecuarios y agroindustriales enero-mayo (2014- 2024)  Millones de toneladas</vt:lpstr>
      <vt:lpstr>Presentación de PowerPoint</vt:lpstr>
      <vt:lpstr>Tasa  de cambio promedio mensual y precio internacional del petróleo  Mayo 2022 – mayo 2024</vt:lpstr>
      <vt:lpstr>Tasa de cambio representativa de fin de  mes del mercado mayo 2012-2024 </vt:lpstr>
      <vt:lpstr>Devaluación nominal fin de mes Mayo 2012 – 2024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20</cp:revision>
  <dcterms:created xsi:type="dcterms:W3CDTF">2019-02-12T04:28:07Z</dcterms:created>
  <dcterms:modified xsi:type="dcterms:W3CDTF">2024-07-22T13:19:38Z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