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76" r:id="rId18"/>
    <p:sldId id="277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E06FE-C211-4A54-A796-DF2709634160}" v="40" dt="2022-07-19T22:17:39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47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BC5-4600-A157-0A771BC4F640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C5-4600-A157-0A771BC4F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mensuales'!$D$60:$D$72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mensuales'!$E$60:$E$72</c:f>
              <c:numCache>
                <c:formatCode>_-* #,##0_-;\-* #,##0_-;_-* "-"??_-;_-@_-</c:formatCode>
                <c:ptCount val="13"/>
                <c:pt idx="0">
                  <c:v>1557.2368145600003</c:v>
                </c:pt>
                <c:pt idx="1">
                  <c:v>2200.7670436799981</c:v>
                </c:pt>
                <c:pt idx="2">
                  <c:v>2444.1041362700003</c:v>
                </c:pt>
                <c:pt idx="3">
                  <c:v>2564.6546627300004</c:v>
                </c:pt>
                <c:pt idx="4">
                  <c:v>2643.6951090299995</c:v>
                </c:pt>
                <c:pt idx="5">
                  <c:v>2628.9201147300014</c:v>
                </c:pt>
                <c:pt idx="6">
                  <c:v>2548.6354124899999</c:v>
                </c:pt>
                <c:pt idx="7">
                  <c:v>2655.83980419</c:v>
                </c:pt>
                <c:pt idx="8">
                  <c:v>2869.5975936999998</c:v>
                </c:pt>
                <c:pt idx="9">
                  <c:v>2886.2898028300006</c:v>
                </c:pt>
                <c:pt idx="10">
                  <c:v>2996.8442621099957</c:v>
                </c:pt>
                <c:pt idx="11">
                  <c:v>3315.1074988699993</c:v>
                </c:pt>
                <c:pt idx="12">
                  <c:v>4465.8991612083501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5-4600-A157-0A771BC4F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9F-4EF8-8248-06DFFC8DAA3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F-4EF8-8248-06DFFC8DAA3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F-4EF8-8248-06DFFC8DAA3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F-4EF8-8248-06DFFC8DA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370.37429367999994</c:v>
                </c:pt>
                <c:pt idx="1">
                  <c:v>257.44704028999996</c:v>
                </c:pt>
                <c:pt idx="2">
                  <c:v>360.71607485999999</c:v>
                </c:pt>
                <c:pt idx="3">
                  <c:v>320.97019807999999</c:v>
                </c:pt>
                <c:pt idx="4">
                  <c:v>366.55861264999999</c:v>
                </c:pt>
                <c:pt idx="5">
                  <c:v>388.47288818999999</c:v>
                </c:pt>
                <c:pt idx="6">
                  <c:v>410.55598871000012</c:v>
                </c:pt>
                <c:pt idx="7">
                  <c:v>313.84794103999997</c:v>
                </c:pt>
                <c:pt idx="8">
                  <c:v>380.95210514999991</c:v>
                </c:pt>
                <c:pt idx="9">
                  <c:v>265.52990637000005</c:v>
                </c:pt>
                <c:pt idx="10">
                  <c:v>331.94652561999993</c:v>
                </c:pt>
                <c:pt idx="11">
                  <c:v>313.24975374999985</c:v>
                </c:pt>
                <c:pt idx="12">
                  <c:v>315.02795879999996</c:v>
                </c:pt>
                <c:pt idx="13">
                  <c:v>289.75857989000002</c:v>
                </c:pt>
                <c:pt idx="14">
                  <c:v>336.31679228000013</c:v>
                </c:pt>
                <c:pt idx="15">
                  <c:v>327.23943703999998</c:v>
                </c:pt>
                <c:pt idx="16">
                  <c:v>285.35421605000005</c:v>
                </c:pt>
                <c:pt idx="17">
                  <c:v>406.49994529000003</c:v>
                </c:pt>
                <c:pt idx="18">
                  <c:v>365.03939051999998</c:v>
                </c:pt>
                <c:pt idx="19">
                  <c:v>394.75707662000002</c:v>
                </c:pt>
                <c:pt idx="20">
                  <c:v>297.20305357000007</c:v>
                </c:pt>
                <c:pt idx="21">
                  <c:v>295.5497220200001</c:v>
                </c:pt>
                <c:pt idx="22">
                  <c:v>377.72408447000009</c:v>
                </c:pt>
                <c:pt idx="23">
                  <c:v>301.91625279000004</c:v>
                </c:pt>
                <c:pt idx="24">
                  <c:v>310.61554983000002</c:v>
                </c:pt>
                <c:pt idx="25">
                  <c:v>343.66836540999998</c:v>
                </c:pt>
                <c:pt idx="26">
                  <c:v>302.42884241999991</c:v>
                </c:pt>
                <c:pt idx="27">
                  <c:v>358.17730385999994</c:v>
                </c:pt>
                <c:pt idx="28">
                  <c:v>267.63200568346906</c:v>
                </c:pt>
                <c:pt idx="29">
                  <c:v>364.82058613154675</c:v>
                </c:pt>
                <c:pt idx="30">
                  <c:v>343.3521080887661</c:v>
                </c:pt>
                <c:pt idx="31">
                  <c:v>334.98465055054675</c:v>
                </c:pt>
                <c:pt idx="32">
                  <c:v>346.34896672654889</c:v>
                </c:pt>
                <c:pt idx="33">
                  <c:v>269.68246718848127</c:v>
                </c:pt>
                <c:pt idx="34">
                  <c:v>392.3099178507174</c:v>
                </c:pt>
                <c:pt idx="35">
                  <c:v>374.81886935679586</c:v>
                </c:pt>
                <c:pt idx="36">
                  <c:v>296.0978276353909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F-4EF8-8248-06DFFC8DA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2808.1628950599998</c:v>
                </c:pt>
                <c:pt idx="1">
                  <c:v>2829.3263781000019</c:v>
                </c:pt>
                <c:pt idx="2">
                  <c:v>3025.1331334999977</c:v>
                </c:pt>
                <c:pt idx="3">
                  <c:v>3071.2562896699997</c:v>
                </c:pt>
                <c:pt idx="4">
                  <c:v>2954.6103340800009</c:v>
                </c:pt>
                <c:pt idx="5">
                  <c:v>3166.8198951499967</c:v>
                </c:pt>
                <c:pt idx="6">
                  <c:v>3295.0263126600012</c:v>
                </c:pt>
                <c:pt idx="7">
                  <c:v>3239.4127403399993</c:v>
                </c:pt>
                <c:pt idx="8">
                  <c:v>3176.1209473200061</c:v>
                </c:pt>
                <c:pt idx="9">
                  <c:v>3784.4047999300005</c:v>
                </c:pt>
                <c:pt idx="10">
                  <c:v>5055.5653755199974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2248.2100713699988</c:v>
                </c:pt>
                <c:pt idx="1">
                  <c:v>2371.4757145999993</c:v>
                </c:pt>
                <c:pt idx="2">
                  <c:v>2448.7427932299988</c:v>
                </c:pt>
                <c:pt idx="3">
                  <c:v>2442.6422905799982</c:v>
                </c:pt>
                <c:pt idx="4">
                  <c:v>2386.4980417599991</c:v>
                </c:pt>
                <c:pt idx="5">
                  <c:v>2486.4541169099984</c:v>
                </c:pt>
                <c:pt idx="6">
                  <c:v>2676.6771538499988</c:v>
                </c:pt>
                <c:pt idx="7">
                  <c:v>2672.9344460600014</c:v>
                </c:pt>
                <c:pt idx="8">
                  <c:v>2770.1682079299985</c:v>
                </c:pt>
                <c:pt idx="9">
                  <c:v>3097.0776139300006</c:v>
                </c:pt>
                <c:pt idx="10">
                  <c:v>4052.2610654428299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559.95282369000097</c:v>
                </c:pt>
                <c:pt idx="1">
                  <c:v>457.85066350000261</c:v>
                </c:pt>
                <c:pt idx="2">
                  <c:v>576.39034026999866</c:v>
                </c:pt>
                <c:pt idx="3">
                  <c:v>628.61399909000147</c:v>
                </c:pt>
                <c:pt idx="4">
                  <c:v>568.11229232000187</c:v>
                </c:pt>
                <c:pt idx="5">
                  <c:v>680.36577823999801</c:v>
                </c:pt>
                <c:pt idx="6">
                  <c:v>618.34915881000222</c:v>
                </c:pt>
                <c:pt idx="7">
                  <c:v>566.47829427999818</c:v>
                </c:pt>
                <c:pt idx="8">
                  <c:v>405.9527393900072</c:v>
                </c:pt>
                <c:pt idx="9">
                  <c:v>687.32718600000021</c:v>
                </c:pt>
                <c:pt idx="10">
                  <c:v>1003.3043100771675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1.590786076559999</c:v>
                </c:pt>
                <c:pt idx="1">
                  <c:v>1.5033995506999998</c:v>
                </c:pt>
                <c:pt idx="2">
                  <c:v>1.9995707224699981</c:v>
                </c:pt>
                <c:pt idx="3">
                  <c:v>1.8813379837599997</c:v>
                </c:pt>
                <c:pt idx="4">
                  <c:v>2.0045642997899984</c:v>
                </c:pt>
                <c:pt idx="5">
                  <c:v>2.1942516393299973</c:v>
                </c:pt>
                <c:pt idx="6">
                  <c:v>2.3403550445899954</c:v>
                </c:pt>
                <c:pt idx="7">
                  <c:v>2.493991096099998</c:v>
                </c:pt>
                <c:pt idx="8">
                  <c:v>2.27144603621</c:v>
                </c:pt>
                <c:pt idx="9">
                  <c:v>2.2388582660299976</c:v>
                </c:pt>
                <c:pt idx="10">
                  <c:v>2.4192852037999986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4.0708345312200001</c:v>
                </c:pt>
                <c:pt idx="1">
                  <c:v>3.9967896277200032</c:v>
                </c:pt>
                <c:pt idx="2">
                  <c:v>4.6783929239800033</c:v>
                </c:pt>
                <c:pt idx="3">
                  <c:v>5.3238939177800022</c:v>
                </c:pt>
                <c:pt idx="4">
                  <c:v>6.0464293317800033</c:v>
                </c:pt>
                <c:pt idx="5">
                  <c:v>6.0472010504400027</c:v>
                </c:pt>
                <c:pt idx="6">
                  <c:v>6.1101026984000031</c:v>
                </c:pt>
                <c:pt idx="7">
                  <c:v>6.0411214755700042</c:v>
                </c:pt>
                <c:pt idx="8">
                  <c:v>6.4293342360900034</c:v>
                </c:pt>
                <c:pt idx="9">
                  <c:v>5.7667651965200051</c:v>
                </c:pt>
                <c:pt idx="10">
                  <c:v>6.0699498731450223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-2.4800484546599986</c:v>
                </c:pt>
                <c:pt idx="1">
                  <c:v>-2.493390077020003</c:v>
                </c:pt>
                <c:pt idx="2">
                  <c:v>-2.6788222015099987</c:v>
                </c:pt>
                <c:pt idx="3">
                  <c:v>-3.4425559340200054</c:v>
                </c:pt>
                <c:pt idx="4">
                  <c:v>-4.0418650319899987</c:v>
                </c:pt>
                <c:pt idx="5">
                  <c:v>-3.8529494111100049</c:v>
                </c:pt>
                <c:pt idx="6">
                  <c:v>-3.7697476538099997</c:v>
                </c:pt>
                <c:pt idx="7">
                  <c:v>-3.5471303794699982</c:v>
                </c:pt>
                <c:pt idx="8">
                  <c:v>-4.1578881998800039</c:v>
                </c:pt>
                <c:pt idx="9">
                  <c:v>-3.5279069304900057</c:v>
                </c:pt>
                <c:pt idx="10">
                  <c:v>-3.6506646693450269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F4-4AD0-A6E1-365D46002B95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F4-4AD0-A6E1-365D46002B95}"/>
                </c:ext>
              </c:extLst>
            </c:dLbl>
            <c:dLbl>
              <c:idx val="24"/>
              <c:layout>
                <c:manualLayout>
                  <c:x val="-4.6235117349461754E-3"/>
                  <c:y val="-3.9260953313658323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6BF4-4AD0-A6E1-365D46002B95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F4-4AD0-A6E1-365D46002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PETRÓLEO'!$B$128:$B$152</c:f>
              <c:numCache>
                <c:formatCode>mmm\-yy</c:formatCode>
                <c:ptCount val="2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</c:numCache>
            </c:numRef>
          </c:cat>
          <c:val>
            <c:numRef>
              <c:f>'[TRM Y PETRÓLEO.xlsx]GRÁFICO PETRÓLEO'!$C$128:$C$152</c:f>
              <c:numCache>
                <c:formatCode>_(* #,##0.0_);_(* \(#,##0.0\);_(* "-"??_);_(@_)</c:formatCode>
                <c:ptCount val="25"/>
                <c:pt idx="0">
                  <c:v>30.38</c:v>
                </c:pt>
                <c:pt idx="1">
                  <c:v>39.456666666666678</c:v>
                </c:pt>
                <c:pt idx="2">
                  <c:v>42.066666666666677</c:v>
                </c:pt>
                <c:pt idx="3">
                  <c:v>43.443333333333328</c:v>
                </c:pt>
                <c:pt idx="4">
                  <c:v>40.596666666666671</c:v>
                </c:pt>
                <c:pt idx="5">
                  <c:v>39.900000000000006</c:v>
                </c:pt>
                <c:pt idx="6">
                  <c:v>42.30333333333332</c:v>
                </c:pt>
                <c:pt idx="7">
                  <c:v>48.726666666666674</c:v>
                </c:pt>
                <c:pt idx="8">
                  <c:v>53.603333333333325</c:v>
                </c:pt>
                <c:pt idx="9">
                  <c:v>60.463333333333324</c:v>
                </c:pt>
                <c:pt idx="10">
                  <c:v>63.829999999999991</c:v>
                </c:pt>
                <c:pt idx="11">
                  <c:v>62.95</c:v>
                </c:pt>
                <c:pt idx="12">
                  <c:v>66.400000000000006</c:v>
                </c:pt>
                <c:pt idx="13">
                  <c:v>71.803333333333313</c:v>
                </c:pt>
                <c:pt idx="14">
                  <c:v>73.283333333333317</c:v>
                </c:pt>
                <c:pt idx="15">
                  <c:v>68.866666666666674</c:v>
                </c:pt>
                <c:pt idx="16">
                  <c:v>72.8</c:v>
                </c:pt>
                <c:pt idx="17">
                  <c:v>82.063333333333333</c:v>
                </c:pt>
                <c:pt idx="18">
                  <c:v>79.916666666666671</c:v>
                </c:pt>
                <c:pt idx="19">
                  <c:v>72.866666666666674</c:v>
                </c:pt>
                <c:pt idx="20">
                  <c:v>83.92</c:v>
                </c:pt>
                <c:pt idx="21">
                  <c:v>93.543333333333322</c:v>
                </c:pt>
                <c:pt idx="22">
                  <c:v>112.39666666666676</c:v>
                </c:pt>
                <c:pt idx="23">
                  <c:v>103.41333333333324</c:v>
                </c:pt>
                <c:pt idx="24">
                  <c:v>110.09666666666675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BF4-4AD0-A6E1-365D46002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F4-4AD0-A6E1-365D46002B95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F4-4AD0-A6E1-365D46002B95}"/>
                </c:ext>
              </c:extLst>
            </c:dLbl>
            <c:dLbl>
              <c:idx val="24"/>
              <c:layout>
                <c:manualLayout>
                  <c:x val="-1.7585301837272113E-3"/>
                  <c:y val="-3.0990907182164445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BF4-4AD0-A6E1-365D46002B95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F4-4AD0-A6E1-365D46002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PETRÓLEO'!$B$128:$B$152</c:f>
              <c:numCache>
                <c:formatCode>mmm\-yy</c:formatCode>
                <c:ptCount val="25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</c:numCache>
            </c:numRef>
          </c:cat>
          <c:val>
            <c:numRef>
              <c:f>'[TRM Y PETRÓLEO.xlsx]GRÁFICO PETRÓLEO'!$D$128:$D$152</c:f>
              <c:numCache>
                <c:formatCode>#,##0</c:formatCode>
                <c:ptCount val="25"/>
                <c:pt idx="0">
                  <c:v>3863.34</c:v>
                </c:pt>
                <c:pt idx="1">
                  <c:v>3693</c:v>
                </c:pt>
                <c:pt idx="2">
                  <c:v>3660.6</c:v>
                </c:pt>
                <c:pt idx="3">
                  <c:v>3788.1</c:v>
                </c:pt>
                <c:pt idx="4">
                  <c:v>3749.86</c:v>
                </c:pt>
                <c:pt idx="5">
                  <c:v>3833.06</c:v>
                </c:pt>
                <c:pt idx="6">
                  <c:v>3680.67</c:v>
                </c:pt>
                <c:pt idx="7">
                  <c:v>3468.5</c:v>
                </c:pt>
                <c:pt idx="8">
                  <c:v>3494.53</c:v>
                </c:pt>
                <c:pt idx="9">
                  <c:v>3552.43</c:v>
                </c:pt>
                <c:pt idx="10">
                  <c:v>3617</c:v>
                </c:pt>
                <c:pt idx="11">
                  <c:v>3651.85</c:v>
                </c:pt>
                <c:pt idx="12">
                  <c:v>3741.96</c:v>
                </c:pt>
                <c:pt idx="13">
                  <c:v>3693</c:v>
                </c:pt>
                <c:pt idx="14">
                  <c:v>3832.24</c:v>
                </c:pt>
                <c:pt idx="15">
                  <c:v>3887.68</c:v>
                </c:pt>
                <c:pt idx="16">
                  <c:v>3820.28</c:v>
                </c:pt>
                <c:pt idx="17">
                  <c:v>3771.68</c:v>
                </c:pt>
                <c:pt idx="18">
                  <c:v>3900.51</c:v>
                </c:pt>
                <c:pt idx="19">
                  <c:v>3967.77</c:v>
                </c:pt>
                <c:pt idx="20">
                  <c:v>4000.72</c:v>
                </c:pt>
                <c:pt idx="21">
                  <c:v>3938.36</c:v>
                </c:pt>
                <c:pt idx="22">
                  <c:v>3805.52</c:v>
                </c:pt>
                <c:pt idx="23">
                  <c:v>3796.39</c:v>
                </c:pt>
                <c:pt idx="24">
                  <c:v>4027.6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BF4-4AD0-A6E1-365D46002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PETRÓLEO.xlsx]GRÁFICOS'!$B$3:$B$14</c:f>
              <c:numCache>
                <c:formatCode>mmm\-yy</c:formatCode>
                <c:ptCount val="12"/>
                <c:pt idx="0">
                  <c:v>40694</c:v>
                </c:pt>
                <c:pt idx="1">
                  <c:v>41060</c:v>
                </c:pt>
                <c:pt idx="2">
                  <c:v>41425</c:v>
                </c:pt>
                <c:pt idx="3">
                  <c:v>41790</c:v>
                </c:pt>
                <c:pt idx="4">
                  <c:v>42155</c:v>
                </c:pt>
                <c:pt idx="5">
                  <c:v>42521</c:v>
                </c:pt>
                <c:pt idx="6">
                  <c:v>42886</c:v>
                </c:pt>
                <c:pt idx="7">
                  <c:v>43251</c:v>
                </c:pt>
                <c:pt idx="8">
                  <c:v>43616</c:v>
                </c:pt>
                <c:pt idx="9">
                  <c:v>43982</c:v>
                </c:pt>
                <c:pt idx="10">
                  <c:v>44347</c:v>
                </c:pt>
                <c:pt idx="11">
                  <c:v>44712</c:v>
                </c:pt>
              </c:numCache>
            </c:numRef>
          </c:cat>
          <c:val>
            <c:numRef>
              <c:f>'[TRM Y PETRÓLEO.xlsx]GRÁFICOS'!$C$3:$C$14</c:f>
              <c:numCache>
                <c:formatCode>_-"$"* #,##0_-;\-"$"* #,##0_-;_-"$"* "-"??_-;_-@_-</c:formatCode>
                <c:ptCount val="12"/>
                <c:pt idx="0">
                  <c:v>1817.3399999999986</c:v>
                </c:pt>
                <c:pt idx="1">
                  <c:v>1827.8300000000013</c:v>
                </c:pt>
                <c:pt idx="2">
                  <c:v>1891.4800000000014</c:v>
                </c:pt>
                <c:pt idx="3">
                  <c:v>1900.6399999999996</c:v>
                </c:pt>
                <c:pt idx="4">
                  <c:v>2533.7899999999991</c:v>
                </c:pt>
                <c:pt idx="5">
                  <c:v>3069.1699999999987</c:v>
                </c:pt>
                <c:pt idx="6">
                  <c:v>2920.4199999999987</c:v>
                </c:pt>
                <c:pt idx="7">
                  <c:v>2879.320000000002</c:v>
                </c:pt>
                <c:pt idx="8">
                  <c:v>3357.8200000000029</c:v>
                </c:pt>
                <c:pt idx="9">
                  <c:v>3718.8200000000033</c:v>
                </c:pt>
                <c:pt idx="10">
                  <c:v>3715.2799999999993</c:v>
                </c:pt>
                <c:pt idx="11">
                  <c:v>3912.34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4E-4A43-A072-F9A9A086F2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7A-44E8-AA96-CC8F5C41AFE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7A-44E8-AA96-CC8F5C41AFED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7A-44E8-AA96-CC8F5C41AFED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7A-44E8-AA96-CC8F5C41A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PETRÓLEO.xlsx]GRÁFICOS'!$B$33:$B$44</c:f>
              <c:numCache>
                <c:formatCode>mmm\-yy</c:formatCode>
                <c:ptCount val="12"/>
                <c:pt idx="0">
                  <c:v>40694</c:v>
                </c:pt>
                <c:pt idx="1">
                  <c:v>41060</c:v>
                </c:pt>
                <c:pt idx="2">
                  <c:v>41425</c:v>
                </c:pt>
                <c:pt idx="3">
                  <c:v>41790</c:v>
                </c:pt>
                <c:pt idx="4">
                  <c:v>42155</c:v>
                </c:pt>
                <c:pt idx="5">
                  <c:v>42521</c:v>
                </c:pt>
                <c:pt idx="6">
                  <c:v>42886</c:v>
                </c:pt>
                <c:pt idx="7">
                  <c:v>43251</c:v>
                </c:pt>
                <c:pt idx="8">
                  <c:v>43616</c:v>
                </c:pt>
                <c:pt idx="9">
                  <c:v>43982</c:v>
                </c:pt>
                <c:pt idx="10">
                  <c:v>44347</c:v>
                </c:pt>
                <c:pt idx="11">
                  <c:v>44712</c:v>
                </c:pt>
              </c:numCache>
            </c:numRef>
          </c:cat>
          <c:val>
            <c:numRef>
              <c:f>'[TRM Y PETRÓLEO.xlsx]GRÁFICOS'!$C$33:$C$44</c:f>
              <c:numCache>
                <c:formatCode>_(* #,##0.00_);_(* \(#,##0.00\);_(* "-"??_);_(@_)</c:formatCode>
                <c:ptCount val="12"/>
                <c:pt idx="0">
                  <c:v>-7.8217646014558255</c:v>
                </c:pt>
                <c:pt idx="1">
                  <c:v>0.57721725158764059</c:v>
                </c:pt>
                <c:pt idx="2">
                  <c:v>3.4822713272021986</c:v>
                </c:pt>
                <c:pt idx="3">
                  <c:v>0.48427686256256663</c:v>
                </c:pt>
                <c:pt idx="4">
                  <c:v>33.312463170300504</c:v>
                </c:pt>
                <c:pt idx="5">
                  <c:v>21.129612162018162</c:v>
                </c:pt>
                <c:pt idx="6">
                  <c:v>-4.846587188067133</c:v>
                </c:pt>
                <c:pt idx="7">
                  <c:v>-1.4073318221350632</c:v>
                </c:pt>
                <c:pt idx="8">
                  <c:v>16.618507147520958</c:v>
                </c:pt>
                <c:pt idx="9">
                  <c:v>10.751022985151096</c:v>
                </c:pt>
                <c:pt idx="10">
                  <c:v>-9.5191485471303849E-2</c:v>
                </c:pt>
                <c:pt idx="11">
                  <c:v>5.3040416873021883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F7A-44E8-AA96-CC8F5C41AF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38B-46B0-919E-79CA32942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mensuales'!$D$85:$D$97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mensuales'!$E$85:$E$97</c:f>
              <c:numCache>
                <c:formatCode>_(* #,##0.00_);_(* \(#,##0.00\);_(* "-"??_);_(@_)</c:formatCode>
                <c:ptCount val="13"/>
                <c:pt idx="0">
                  <c:v>3.4521531596899981</c:v>
                </c:pt>
                <c:pt idx="1">
                  <c:v>3.6577638900200005</c:v>
                </c:pt>
                <c:pt idx="2">
                  <c:v>4.0708345312200001</c:v>
                </c:pt>
                <c:pt idx="3">
                  <c:v>3.9967896277200032</c:v>
                </c:pt>
                <c:pt idx="4">
                  <c:v>4.6783929239800033</c:v>
                </c:pt>
                <c:pt idx="5">
                  <c:v>5.3238939177800022</c:v>
                </c:pt>
                <c:pt idx="6">
                  <c:v>6.0464293317800033</c:v>
                </c:pt>
                <c:pt idx="7">
                  <c:v>6.0472010504400027</c:v>
                </c:pt>
                <c:pt idx="8">
                  <c:v>6.1101026984000031</c:v>
                </c:pt>
                <c:pt idx="9">
                  <c:v>6.0411214755700042</c:v>
                </c:pt>
                <c:pt idx="10">
                  <c:v>6.4293342360900034</c:v>
                </c:pt>
                <c:pt idx="11">
                  <c:v>5.7667651965200051</c:v>
                </c:pt>
                <c:pt idx="12">
                  <c:v>6.0699498731450223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B-46B0-919E-79CA32942B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8F3-4183-907E-DFA2E638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4249.5785237700002</c:v>
                </c:pt>
                <c:pt idx="1">
                  <c:v>5426.8477054499972</c:v>
                </c:pt>
                <c:pt idx="2">
                  <c:v>6325.5563093800001</c:v>
                </c:pt>
                <c:pt idx="3">
                  <c:v>6202.041947640002</c:v>
                </c:pt>
                <c:pt idx="4">
                  <c:v>6317.8707558000024</c:v>
                </c:pt>
                <c:pt idx="5">
                  <c:v>5861.8312636600022</c:v>
                </c:pt>
                <c:pt idx="6">
                  <c:v>6156.6756785799962</c:v>
                </c:pt>
                <c:pt idx="7">
                  <c:v>6141.2766246500023</c:v>
                </c:pt>
                <c:pt idx="8">
                  <c:v>6811.1268422000039</c:v>
                </c:pt>
                <c:pt idx="9">
                  <c:v>6975.9061154700003</c:v>
                </c:pt>
                <c:pt idx="10">
                  <c:v>6994.686560219995</c:v>
                </c:pt>
                <c:pt idx="11">
                  <c:v>8830.9247957570315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3-4183-907E-DFA2E63803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628693040"/>
        <c:axId val="-1628696848"/>
      </c:barChart>
      <c:catAx>
        <c:axId val="-16286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6848"/>
        <c:crosses val="autoZero"/>
        <c:auto val="1"/>
        <c:lblAlgn val="ctr"/>
        <c:lblOffset val="100"/>
        <c:noMultiLvlLbl val="0"/>
      </c:catAx>
      <c:valAx>
        <c:axId val="-1628696848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18E-4E36-AD31-CF77BED0C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8.8316845087699996</c:v>
                </c:pt>
                <c:pt idx="1">
                  <c:v>8.6370161961399994</c:v>
                </c:pt>
                <c:pt idx="2">
                  <c:v>9.8724490026399998</c:v>
                </c:pt>
                <c:pt idx="3">
                  <c:v>9.8789896541900042</c:v>
                </c:pt>
                <c:pt idx="4">
                  <c:v>10.317382261860008</c:v>
                </c:pt>
                <c:pt idx="5">
                  <c:v>11.469657930809998</c:v>
                </c:pt>
                <c:pt idx="6">
                  <c:v>12.729013431760002</c:v>
                </c:pt>
                <c:pt idx="7">
                  <c:v>12.715451987509997</c:v>
                </c:pt>
                <c:pt idx="8">
                  <c:v>13.634561827610009</c:v>
                </c:pt>
                <c:pt idx="9">
                  <c:v>14.153951922160008</c:v>
                </c:pt>
                <c:pt idx="10">
                  <c:v>14.268053816640004</c:v>
                </c:pt>
                <c:pt idx="11">
                  <c:v>13.879808965206568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E-4E36-AD31-CF77BED0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628691408"/>
        <c:axId val="-1628688144"/>
      </c:barChart>
      <c:catAx>
        <c:axId val="-16286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88144"/>
        <c:crosses val="autoZero"/>
        <c:auto val="1"/>
        <c:lblAlgn val="ctr"/>
        <c:lblOffset val="100"/>
        <c:noMultiLvlLbl val="0"/>
      </c:catAx>
      <c:valAx>
        <c:axId val="-1628688144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8559939401809"/>
          <c:y val="3.9457899999163312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Comercio!$I$20:$I$22</c:f>
              <c:numCache>
                <c:formatCode>#,##0</c:formatCode>
                <c:ptCount val="3"/>
                <c:pt idx="0">
                  <c:v>633.16142323999986</c:v>
                </c:pt>
                <c:pt idx="1">
                  <c:v>3315.1074988699997</c:v>
                </c:pt>
                <c:pt idx="2">
                  <c:v>7312.9497969799995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2-4442-8241-B152617A4571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936.06099325643891</c:v>
                </c:pt>
                <c:pt idx="1">
                  <c:v>4465.899161208351</c:v>
                </c:pt>
                <c:pt idx="2">
                  <c:v>9981.7164580953886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2-4442-8241-B152617A457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Comercio!$H$20:$H$22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0.0%</c:formatCode>
                <c:ptCount val="3"/>
                <c:pt idx="0">
                  <c:v>0.47839233234780476</c:v>
                </c:pt>
                <c:pt idx="1">
                  <c:v>0.34713554921842338</c:v>
                </c:pt>
                <c:pt idx="2">
                  <c:v>0.36493709586485878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2-4442-8241-B152617A4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4-4480-9307-CD33C212019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480-9307-CD33C212019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480-9307-CD33C212019B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74-4480-9307-CD33C2120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324.24674041999998</c:v>
                </c:pt>
                <c:pt idx="1">
                  <c:v>239.09815588000001</c:v>
                </c:pt>
                <c:pt idx="2">
                  <c:v>308.19141153999988</c:v>
                </c:pt>
                <c:pt idx="3">
                  <c:v>391.74414593</c:v>
                </c:pt>
                <c:pt idx="4">
                  <c:v>308.58220910999995</c:v>
                </c:pt>
                <c:pt idx="5">
                  <c:v>272.58310002999997</c:v>
                </c:pt>
                <c:pt idx="6">
                  <c:v>297.28825496000013</c:v>
                </c:pt>
                <c:pt idx="7">
                  <c:v>253.24587039000002</c:v>
                </c:pt>
                <c:pt idx="8">
                  <c:v>410.52006689999996</c:v>
                </c:pt>
                <c:pt idx="9">
                  <c:v>334.94221431</c:v>
                </c:pt>
                <c:pt idx="10">
                  <c:v>281.94688430000002</c:v>
                </c:pt>
                <c:pt idx="11">
                  <c:v>325.33442899000005</c:v>
                </c:pt>
                <c:pt idx="12">
                  <c:v>311.30733605000012</c:v>
                </c:pt>
                <c:pt idx="13">
                  <c:v>252.19256648999999</c:v>
                </c:pt>
                <c:pt idx="14">
                  <c:v>277.45872647000004</c:v>
                </c:pt>
                <c:pt idx="15">
                  <c:v>291.83223009000011</c:v>
                </c:pt>
                <c:pt idx="16">
                  <c:v>263.99027795999996</c:v>
                </c:pt>
                <c:pt idx="17">
                  <c:v>293.19696048000003</c:v>
                </c:pt>
                <c:pt idx="18">
                  <c:v>316.49474863000006</c:v>
                </c:pt>
                <c:pt idx="19">
                  <c:v>273.78758547000001</c:v>
                </c:pt>
                <c:pt idx="20">
                  <c:v>351.58336043999998</c:v>
                </c:pt>
                <c:pt idx="21">
                  <c:v>325.48931869000006</c:v>
                </c:pt>
                <c:pt idx="22">
                  <c:v>422.76643724000002</c:v>
                </c:pt>
                <c:pt idx="23">
                  <c:v>373.17523819000013</c:v>
                </c:pt>
                <c:pt idx="24">
                  <c:v>329.28131010999994</c:v>
                </c:pt>
                <c:pt idx="25">
                  <c:v>377.43757115999995</c:v>
                </c:pt>
                <c:pt idx="26">
                  <c:v>340.44413699</c:v>
                </c:pt>
                <c:pt idx="27">
                  <c:v>424.02864619999991</c:v>
                </c:pt>
                <c:pt idx="28">
                  <c:v>377.29698216225592</c:v>
                </c:pt>
                <c:pt idx="29">
                  <c:v>521.76548990171955</c:v>
                </c:pt>
                <c:pt idx="30">
                  <c:v>434.34541110118619</c:v>
                </c:pt>
                <c:pt idx="31">
                  <c:v>501.74211501404631</c:v>
                </c:pt>
                <c:pt idx="32">
                  <c:v>443.6798072355582</c:v>
                </c:pt>
                <c:pt idx="33">
                  <c:v>375.29417293885308</c:v>
                </c:pt>
                <c:pt idx="34">
                  <c:v>628.91668901959952</c:v>
                </c:pt>
                <c:pt idx="35">
                  <c:v>514.73935673198696</c:v>
                </c:pt>
                <c:pt idx="36">
                  <c:v>556.74904462456732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F74-4480-9307-CD33C212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D-425A-BDEA-B2619F915E28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D-425A-BDEA-B2619F915E28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D-425A-BDEA-B2619F915E28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BD-425A-BDEA-B2619F915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294.10821735999991</c:v>
                </c:pt>
                <c:pt idx="1">
                  <c:v>232.98810719000005</c:v>
                </c:pt>
                <c:pt idx="2">
                  <c:v>298.41881841000003</c:v>
                </c:pt>
                <c:pt idx="3">
                  <c:v>284.81841343000008</c:v>
                </c:pt>
                <c:pt idx="4">
                  <c:v>306.72786829999995</c:v>
                </c:pt>
                <c:pt idx="5">
                  <c:v>322.30475847000002</c:v>
                </c:pt>
                <c:pt idx="6">
                  <c:v>303.36778489</c:v>
                </c:pt>
                <c:pt idx="7">
                  <c:v>270.25741410999996</c:v>
                </c:pt>
                <c:pt idx="8">
                  <c:v>316.65062577999998</c:v>
                </c:pt>
                <c:pt idx="9">
                  <c:v>231.56272258000001</c:v>
                </c:pt>
                <c:pt idx="10">
                  <c:v>280.4398776000001</c:v>
                </c:pt>
                <c:pt idx="11">
                  <c:v>253.61122454999992</c:v>
                </c:pt>
                <c:pt idx="12">
                  <c:v>250.52888104999997</c:v>
                </c:pt>
                <c:pt idx="13">
                  <c:v>238.62928414000001</c:v>
                </c:pt>
                <c:pt idx="14">
                  <c:v>287.61182303999993</c:v>
                </c:pt>
                <c:pt idx="15">
                  <c:v>276.64613743000007</c:v>
                </c:pt>
                <c:pt idx="16">
                  <c:v>256.62475677999987</c:v>
                </c:pt>
                <c:pt idx="17">
                  <c:v>324.80368125000007</c:v>
                </c:pt>
                <c:pt idx="18">
                  <c:v>313.45995548999997</c:v>
                </c:pt>
                <c:pt idx="19">
                  <c:v>331.11356438999996</c:v>
                </c:pt>
                <c:pt idx="20">
                  <c:v>275.83677901000004</c:v>
                </c:pt>
                <c:pt idx="21">
                  <c:v>282.15016618999994</c:v>
                </c:pt>
                <c:pt idx="22">
                  <c:v>337.62594469999993</c:v>
                </c:pt>
                <c:pt idx="23">
                  <c:v>313.31883117000007</c:v>
                </c:pt>
                <c:pt idx="24">
                  <c:v>303.88011312999987</c:v>
                </c:pt>
                <c:pt idx="25">
                  <c:v>328.50601144999996</c:v>
                </c:pt>
                <c:pt idx="26">
                  <c:v>341.39108686000003</c:v>
                </c:pt>
                <c:pt idx="27">
                  <c:v>358.59681699000004</c:v>
                </c:pt>
                <c:pt idx="28">
                  <c:v>333.41057190059786</c:v>
                </c:pt>
                <c:pt idx="29">
                  <c:v>401.82906493782377</c:v>
                </c:pt>
                <c:pt idx="30">
                  <c:v>381.42689269382089</c:v>
                </c:pt>
                <c:pt idx="31">
                  <c:v>393.59649952558618</c:v>
                </c:pt>
                <c:pt idx="32">
                  <c:v>350.13301620201355</c:v>
                </c:pt>
                <c:pt idx="33">
                  <c:v>317.52605492042852</c:v>
                </c:pt>
                <c:pt idx="34">
                  <c:v>459.73554638312856</c:v>
                </c:pt>
                <c:pt idx="35">
                  <c:v>439.81352452034457</c:v>
                </c:pt>
                <c:pt idx="36">
                  <c:v>379.31194863187142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BD-425A-BDEA-B2619F915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Comercio!$I$24:$I$26</c:f>
              <c:numCache>
                <c:formatCode>#,##0</c:formatCode>
                <c:ptCount val="3"/>
                <c:pt idx="0">
                  <c:v>1059.89919515</c:v>
                </c:pt>
                <c:pt idx="1">
                  <c:v>5766.7651965200002</c:v>
                </c:pt>
                <c:pt idx="2">
                  <c:v>13605.484777070002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9-4AE8-B92D-FF7BE0E3EE6F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1178.7868673946041</c:v>
                </c:pt>
                <c:pt idx="1">
                  <c:v>6069.9498731450221</c:v>
                </c:pt>
                <c:pt idx="2">
                  <c:v>14182.993641831574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9-4AE8-B92D-FF7BE0E3EE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1584032240"/>
        <c:axId val="-1584030064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0.0%</c:formatCode>
                <c:ptCount val="3"/>
                <c:pt idx="0">
                  <c:v>0.11216884849863362</c:v>
                </c:pt>
                <c:pt idx="1">
                  <c:v>5.2574479156526355E-2</c:v>
                </c:pt>
                <c:pt idx="2">
                  <c:v>4.2446768654276656E-2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79-4AE8-B92D-FF7BE0E3EE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84025712"/>
        <c:axId val="-1584028432"/>
      </c:lineChart>
      <c:catAx>
        <c:axId val="-15840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1584030064"/>
        <c:crosses val="autoZero"/>
        <c:auto val="1"/>
        <c:lblAlgn val="ctr"/>
        <c:lblOffset val="100"/>
        <c:noMultiLvlLbl val="0"/>
      </c:catAx>
      <c:valAx>
        <c:axId val="-158403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1584032240"/>
        <c:crosses val="autoZero"/>
        <c:crossBetween val="between"/>
      </c:valAx>
      <c:valAx>
        <c:axId val="-1584028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1584025712"/>
        <c:crosses val="max"/>
        <c:crossBetween val="between"/>
      </c:valAx>
      <c:catAx>
        <c:axId val="-15840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5840284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9-4CB4-845F-3B8E6BC98B8C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9-4CB4-845F-3B8E6BC98B8C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9-4CB4-845F-3B8E6BC98B8C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9-4CB4-845F-3B8E6BC98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944.34125834999986</c:v>
                </c:pt>
                <c:pt idx="1">
                  <c:v>591.56792160999998</c:v>
                </c:pt>
                <c:pt idx="2">
                  <c:v>860.79434636000008</c:v>
                </c:pt>
                <c:pt idx="3">
                  <c:v>1254.7923458000002</c:v>
                </c:pt>
                <c:pt idx="4">
                  <c:v>917.43912458000023</c:v>
                </c:pt>
                <c:pt idx="5">
                  <c:v>690.04689673999985</c:v>
                </c:pt>
                <c:pt idx="6">
                  <c:v>813.96804082999995</c:v>
                </c:pt>
                <c:pt idx="7">
                  <c:v>565.65302684999995</c:v>
                </c:pt>
                <c:pt idx="8">
                  <c:v>1192.4089875299996</c:v>
                </c:pt>
                <c:pt idx="9">
                  <c:v>972.73675254000023</c:v>
                </c:pt>
                <c:pt idx="10">
                  <c:v>671.57757561000005</c:v>
                </c:pt>
                <c:pt idx="11">
                  <c:v>990.53379816000017</c:v>
                </c:pt>
                <c:pt idx="12">
                  <c:v>995.37087255999995</c:v>
                </c:pt>
                <c:pt idx="13">
                  <c:v>702.55702686999985</c:v>
                </c:pt>
                <c:pt idx="14">
                  <c:v>752.8561774999996</c:v>
                </c:pt>
                <c:pt idx="15">
                  <c:v>967.63749268000004</c:v>
                </c:pt>
                <c:pt idx="16">
                  <c:v>755.38809701000002</c:v>
                </c:pt>
                <c:pt idx="17">
                  <c:v>795.23980985000003</c:v>
                </c:pt>
                <c:pt idx="18">
                  <c:v>856.54899786999999</c:v>
                </c:pt>
                <c:pt idx="19">
                  <c:v>603.5265410799999</c:v>
                </c:pt>
                <c:pt idx="20">
                  <c:v>813.35341442000004</c:v>
                </c:pt>
                <c:pt idx="21">
                  <c:v>753.56639679</c:v>
                </c:pt>
                <c:pt idx="22">
                  <c:v>1011.9533905899999</c:v>
                </c:pt>
                <c:pt idx="23">
                  <c:v>855.59968672000002</c:v>
                </c:pt>
                <c:pt idx="24">
                  <c:v>749.28364532000001</c:v>
                </c:pt>
                <c:pt idx="25">
                  <c:v>802.18286418000014</c:v>
                </c:pt>
                <c:pt idx="26">
                  <c:v>710.19227111999976</c:v>
                </c:pt>
                <c:pt idx="27">
                  <c:v>877.4527997199998</c:v>
                </c:pt>
                <c:pt idx="28">
                  <c:v>718.39147747519598</c:v>
                </c:pt>
                <c:pt idx="29">
                  <c:v>1102.5283126203367</c:v>
                </c:pt>
                <c:pt idx="30">
                  <c:v>788.49163955016206</c:v>
                </c:pt>
                <c:pt idx="31">
                  <c:v>798.74054187652791</c:v>
                </c:pt>
                <c:pt idx="32">
                  <c:v>815.0997721436197</c:v>
                </c:pt>
                <c:pt idx="33">
                  <c:v>664.07207897560204</c:v>
                </c:pt>
                <c:pt idx="34">
                  <c:v>1188.6257827256927</c:v>
                </c:pt>
                <c:pt idx="35">
                  <c:v>840.2051507829608</c:v>
                </c:pt>
                <c:pt idx="36">
                  <c:v>882.68903975921296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9-4CB4-845F-3B8E6BC9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19/07/2022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julio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57925" y="1396884"/>
            <a:ext cx="5845032" cy="5007998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mayo de 2022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11,2%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importaciones de maíz en 93.380 toneladas (19,4%),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cebada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 en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28.222 toneladas y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soya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en 27.496 toneladas (413,6%).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mayo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5,3%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torta de soya en 131.464 toneladas (20,3%), arroz en 88.619 toneladas (873,3%) y maíz en 48.617 toneladas (1,9%).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(junio de 2021 - mayo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4,2%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809015" y="371839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Mayo de 2022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12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10361"/>
              </p:ext>
            </p:extLst>
          </p:nvPr>
        </p:nvGraphicFramePr>
        <p:xfrm>
          <a:off x="-6772" y="2011996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0C732FB-2AB5-427B-BDC6-8511B77C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12065"/>
              </p:ext>
            </p:extLst>
          </p:nvPr>
        </p:nvGraphicFramePr>
        <p:xfrm>
          <a:off x="965200" y="1621790"/>
          <a:ext cx="10666953" cy="4082355"/>
        </p:xfrm>
        <a:graphic>
          <a:graphicData uri="http://schemas.openxmlformats.org/drawingml/2006/table">
            <a:tbl>
              <a:tblPr/>
              <a:tblGrid>
                <a:gridCol w="486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2.627.267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2.675.884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647.886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779.350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131.464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792.225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766.793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187.617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201.722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158.755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150.842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-7.913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140.176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137.752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116.859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132.851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98.767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88.619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56.420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73.820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alimentación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72.611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61.190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-11.421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96.269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57.258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-39.010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51.969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820.433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881.751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61.319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5.766.765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6.069.950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303.185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48037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Enero-mayo (2021-2022)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mayo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mayo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133 mil toneladas (17,8%)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mayo de 2021.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438665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mayo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mayo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15 mil toneladas (-4,7%)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394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22019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8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mayo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0016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51693"/>
              </p:ext>
            </p:extLst>
          </p:nvPr>
        </p:nvGraphicFramePr>
        <p:xfrm>
          <a:off x="1302720" y="1970297"/>
          <a:ext cx="9177273" cy="1641473"/>
        </p:xfrm>
        <a:graphic>
          <a:graphicData uri="http://schemas.openxmlformats.org/drawingml/2006/table">
            <a:tbl>
              <a:tblPr/>
              <a:tblGrid>
                <a:gridCol w="38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480.743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574.123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93.380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28.222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27.496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108.416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133.096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24.680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20.877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9098,5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0935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79475"/>
              </p:ext>
            </p:extLst>
          </p:nvPr>
        </p:nvGraphicFramePr>
        <p:xfrm>
          <a:off x="1302720" y="4190412"/>
          <a:ext cx="9292580" cy="1641473"/>
        </p:xfrm>
        <a:graphic>
          <a:graphicData uri="http://schemas.openxmlformats.org/drawingml/2006/table">
            <a:tbl>
              <a:tblPr/>
              <a:tblGrid>
                <a:gridCol w="385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187.608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122.462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65.146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39.525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13.712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9.388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Salvados, moyuelos y demás residuos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5.594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16071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mayo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6662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647.886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779.350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131.464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98.767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88.619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873,3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2.627.267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2.675.884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48.617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73.820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17.400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116.859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132.851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15.992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792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96.269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39.010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67.016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39.243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27.774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792.225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766.793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25.432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72.611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61.190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11.421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11.384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Mayo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de julio de 2022</a:t>
            </a:r>
          </a:p>
        </p:txBody>
      </p:sp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Enero-mayo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6620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1.003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46,0% al superávit presentado en el mismo periodo de 2021. El aumento se explica por el incremento de las exportaciones (33,6%) superior al aumento de las importaciones (30,8%).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968087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Enero-mayo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3,65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3,5% 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044024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2022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julio de 2022</a:t>
            </a:r>
          </a:p>
        </p:txBody>
      </p:sp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mayo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enero-mayo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enero-mayo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Enero-mayo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4.466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34,7%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Enero-mayo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Enero-mayo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6,07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Enero-mayo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857543"/>
              </p:ext>
            </p:extLst>
          </p:nvPr>
        </p:nvGraphicFramePr>
        <p:xfrm>
          <a:off x="-13483" y="1639257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00102"/>
              </p:ext>
            </p:extLst>
          </p:nvPr>
        </p:nvGraphicFramePr>
        <p:xfrm>
          <a:off x="6096000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Mayo 2020 – mayo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110,1 por barril y presentó un aumento de 6,5%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la tasa de cambio promedio del dólar se cotizó en mayo en $4.028, presentando tendencia al alza.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005235"/>
              </p:ext>
            </p:extLst>
          </p:nvPr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Mayo 2011 – 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 de 2022, la TRM cerró el mes con un valor de $3.912, siendo la cotización de fin de mes más alta para un mes de mayo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Mayo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mayo de 2022 ($3.912),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5,30%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($3.715).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/>
        </p:nvGraphicFramePr>
        <p:xfrm>
          <a:off x="910390" y="1479339"/>
          <a:ext cx="10371220" cy="38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2010-2021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2010-2021 (USD millones CIF)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720181" y="4826675"/>
            <a:ext cx="26694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8.831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26,3%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7836477" y="4826537"/>
            <a:ext cx="29186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13,88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2,7%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002609"/>
              </p:ext>
            </p:extLst>
          </p:nvPr>
        </p:nvGraphicFramePr>
        <p:xfrm>
          <a:off x="0" y="1762413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85490"/>
              </p:ext>
            </p:extLst>
          </p:nvPr>
        </p:nvGraphicFramePr>
        <p:xfrm>
          <a:off x="6096000" y="175299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37183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Mayo de 2022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344587" y="1488736"/>
            <a:ext cx="5811692" cy="524299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mayo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47,8%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2021, comportamiento explicado principalmente por el incremento en las importaciones de maíz en USD 80,3 millones (55,0%),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café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USD 29,5 millones (316,8%) y torta de soya en USD 21,6 millones (40,5%)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mayo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34,7%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USD 214,0 millones (29,7%), trigo en USD 100,0 millones (42,7%) y torta de soya en USD 87,5 millones (26,3%).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(junio de 2021 - mayo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36,5%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0F192203-E8B4-40A8-BD13-55B181E56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796922"/>
              </p:ext>
            </p:extLst>
          </p:nvPr>
        </p:nvGraphicFramePr>
        <p:xfrm>
          <a:off x="6444" y="1927238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2898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Enero-mayo (2021-2022)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74771"/>
              </p:ext>
            </p:extLst>
          </p:nvPr>
        </p:nvGraphicFramePr>
        <p:xfrm>
          <a:off x="965200" y="1621790"/>
          <a:ext cx="10544553" cy="4082355"/>
        </p:xfrm>
        <a:graphic>
          <a:graphicData uri="http://schemas.openxmlformats.org/drawingml/2006/table">
            <a:tbl>
              <a:tblPr/>
              <a:tblGrid>
                <a:gridCol w="47376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Enero-mayo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mayo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mayo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227,5 millones (69,1%)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12686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722" y="447366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mayo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144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mayo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75,4 millones (24,8%)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mayo de 2021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394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741891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mayo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8506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145.898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226.155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80.257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29.483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74.998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21.611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23.947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20.002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19.413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06028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30.319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11.050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10.524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girasol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6.379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Atún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3.812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1.674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mayo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5700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719.765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933.734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213.968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234.388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334.394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100.006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332.395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419.920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70.218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152.439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82.221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142.963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208.006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65.043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7680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9.726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Atún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6.997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y despojos comestibles de 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4.192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14.762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4.050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07A06C-0CE7-434C-A012-2915DC981F2A}"/>
</file>

<file path=customXml/itemProps2.xml><?xml version="1.0" encoding="utf-8"?>
<ds:datastoreItem xmlns:ds="http://schemas.openxmlformats.org/officeDocument/2006/customXml" ds:itemID="{4F47B471-A8D1-44E2-827B-E8345BB003E5}"/>
</file>

<file path=customXml/itemProps3.xml><?xml version="1.0" encoding="utf-8"?>
<ds:datastoreItem xmlns:ds="http://schemas.openxmlformats.org/officeDocument/2006/customXml" ds:itemID="{930A6203-AA23-4E10-A1F3-C64E63811AEC}"/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2208</Words>
  <Application>Microsoft Office PowerPoint</Application>
  <PresentationFormat>Panorámica</PresentationFormat>
  <Paragraphs>631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mayo de 2022</vt:lpstr>
      <vt:lpstr>Importaciones de productos agropecuarios y agroindustriales 2010-2021</vt:lpstr>
      <vt:lpstr>Valor importaciones de productos agropecuarios y agroindustriales Mayo de 2022 (USD millones CIF)</vt:lpstr>
      <vt:lpstr>Importaciones de productos agropecuarios y agroindustriales en valor  Enero-mayo (2021-2022) USD millones CIF. Principales productos</vt:lpstr>
      <vt:lpstr>Importaciones de productos del sector agropecuario* en valor  (USD millones CIF) mayo de 2022</vt:lpstr>
      <vt:lpstr>Importaciones de productos del sector agroindustrial* en valor  (USD millones CIF) mayo de 2022</vt:lpstr>
      <vt:lpstr>Principales productos agropecuarios y agroindustriales que aumentaron y disminuyeron sus importaciones mayo (2021-2022) - USD miles</vt:lpstr>
      <vt:lpstr>Principales productos agropecuarios y agroindustriales que aumentaron y disminuyeron sus importaciones entre enero y mayo (2021-2022) - USD miles</vt:lpstr>
      <vt:lpstr>Presentación de PowerPoint</vt:lpstr>
      <vt:lpstr>Presentación de PowerPoint</vt:lpstr>
      <vt:lpstr>Importaciones de productos del sector agropecuario* en volumen  (miles de toneladas) mayo de 2022</vt:lpstr>
      <vt:lpstr>Importaciones de productos del sector agroindustrial* en volumen  (miles de toneladas) mayo de 2022</vt:lpstr>
      <vt:lpstr>Principales productos agropecuarios y agroindustriales que aumentaron y disminuyeron sus importaciones en mayo (2021-2022) - toneladas</vt:lpstr>
      <vt:lpstr>Principales productos agropecuarios y agroindustriales que aumentaron y disminuyeron sus importaciones entre enero y mayo (2021-2022) - toneladas</vt:lpstr>
      <vt:lpstr>Presentación de PowerPoint</vt:lpstr>
      <vt:lpstr>Valor balanza comercial productos agropecuarios y agroindustriales Enero-mayo (2012- 2022) USD millones FOB</vt:lpstr>
      <vt:lpstr>Volumen balanza comercial productos agropecuarios y agroindustriales Enero-mayo (2012- 2022) millones de toneladas</vt:lpstr>
      <vt:lpstr>Presentación de PowerPoint</vt:lpstr>
      <vt:lpstr>Tasa  de cambio promedio mensual y precio internacional del petróleo  Mayo 2020 – mayo 2022</vt:lpstr>
      <vt:lpstr>Tasa de cambio representativa de fin de  mes del mercado  Mayo 2011 – 2022 </vt:lpstr>
      <vt:lpstr>Devaluación nominal fin de mes Mayo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2022-07-19T22:19:11Z</dcterms:modified>
</cp:coreProperties>
</file>