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theme/themeOverride2.xml" ContentType="application/vnd.openxmlformats-officedocument.themeOverride+xml"/>
  <Override PartName="/ppt/charts/chart7.xml" ContentType="application/vnd.openxmlformats-officedocument.drawingml.chart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3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7"/>
  </p:notesMasterIdLst>
  <p:sldIdLst>
    <p:sldId id="281" r:id="rId5"/>
    <p:sldId id="277" r:id="rId6"/>
    <p:sldId id="319" r:id="rId7"/>
    <p:sldId id="290" r:id="rId8"/>
    <p:sldId id="298" r:id="rId9"/>
    <p:sldId id="299" r:id="rId10"/>
    <p:sldId id="300" r:id="rId11"/>
    <p:sldId id="301" r:id="rId12"/>
    <p:sldId id="303" r:id="rId13"/>
    <p:sldId id="309" r:id="rId14"/>
    <p:sldId id="310" r:id="rId15"/>
    <p:sldId id="311" r:id="rId16"/>
    <p:sldId id="312" r:id="rId17"/>
    <p:sldId id="304" r:id="rId18"/>
    <p:sldId id="708" r:id="rId19"/>
    <p:sldId id="318" r:id="rId20"/>
    <p:sldId id="307" r:id="rId21"/>
    <p:sldId id="710" r:id="rId22"/>
    <p:sldId id="308" r:id="rId23"/>
    <p:sldId id="315" r:id="rId24"/>
    <p:sldId id="291" r:id="rId25"/>
    <p:sldId id="279" r:id="rId26"/>
  </p:sldIdLst>
  <p:sldSz cx="12192000" cy="6858000"/>
  <p:notesSz cx="6858000" cy="9144000"/>
  <p:embeddedFontLst>
    <p:embeddedFont>
      <p:font typeface="Arial Black" panose="020B0A04020102020204" pitchFamily="34" charset="0"/>
      <p:bold r:id="rId28"/>
    </p:embeddedFont>
    <p:embeddedFont>
      <p:font typeface="Nunito Sans" pitchFamily="2" charset="0"/>
      <p:regular r:id="rId29"/>
      <p:bold r:id="rId30"/>
      <p:italic r:id="rId31"/>
      <p:boldItalic r:id="rId32"/>
    </p:embeddedFont>
    <p:embeddedFont>
      <p:font typeface="Nunito Sans ExtraBold" pitchFamily="2" charset="0"/>
      <p:bold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20DA2C0-21E4-E269-80B9-70463162430D}" name="Nestor Julio Hernandez Bocker" initials="NB" userId="S::nestor.hernandez@upra.gov.co::f326d712-fa8a-4828-9c95-c2a551d238b2" providerId="AD"/>
  <p188:author id="{3A37FAD1-2811-0321-6756-5D3022296C16}" name="NESTOR JULIO HERNANDEZ BOCKER" initials="NJHB" userId="a413b3be1cc3406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70AD47"/>
    <a:srgbClr val="C59E41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8F00D5-B363-47D4-8697-E5EEB32C2B16}" v="11" dt="2024-08-05T20:43:46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21" Type="http://schemas.openxmlformats.org/officeDocument/2006/relationships/slide" Target="slides/slide17.xml"/><Relationship Id="rId34" Type="http://schemas.openxmlformats.org/officeDocument/2006/relationships/font" Target="fonts/font7.fntdata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2.fntdata"/><Relationship Id="rId41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font" Target="fonts/font5.fntdata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1.fntdata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font" Target="fonts/font6.fntdata"/><Relationship Id="rId38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12FDD56D-BEAA-443C-BBB3-BB8C7D402463}"/>
    <pc:docChg chg="undo custSel addSld delSld modSld">
      <pc:chgData name="NESTOR JULIO HERNANDEZ BOCKER" userId="a413b3be1cc3406f" providerId="LiveId" clId="{12FDD56D-BEAA-443C-BBB3-BB8C7D402463}" dt="2024-07-22T13:19:27.333" v="245" actId="47"/>
      <pc:docMkLst>
        <pc:docMk/>
      </pc:docMkLst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82701484" sldId="25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47231805" sldId="25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9661385" sldId="25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30088060" sldId="25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588731161" sldId="272"/>
        </pc:sldMkLst>
      </pc:sldChg>
      <pc:sldChg chg="modSp del mod">
        <pc:chgData name="NESTOR JULIO HERNANDEZ BOCKER" userId="a413b3be1cc3406f" providerId="LiveId" clId="{12FDD56D-BEAA-443C-BBB3-BB8C7D402463}" dt="2024-07-22T13:18:35.846" v="243" actId="47"/>
        <pc:sldMkLst>
          <pc:docMk/>
          <pc:sldMk cId="178122350" sldId="273"/>
        </pc:sldMkLst>
        <pc:spChg chg="mod">
          <ac:chgData name="NESTOR JULIO HERNANDEZ BOCKER" userId="a413b3be1cc3406f" providerId="LiveId" clId="{12FDD56D-BEAA-443C-BBB3-BB8C7D402463}" dt="2024-07-22T13:17:57.057" v="205" actId="20577"/>
          <ac:spMkLst>
            <pc:docMk/>
            <pc:sldMk cId="178122350" sldId="273"/>
            <ac:spMk id="6" creationId="{070AB6CA-C14E-9727-C1C8-14FCACEAB423}"/>
          </ac:spMkLst>
        </pc:spChg>
        <pc:spChg chg="mod">
          <ac:chgData name="NESTOR JULIO HERNANDEZ BOCKER" userId="a413b3be1cc3406f" providerId="LiveId" clId="{12FDD56D-BEAA-443C-BBB3-BB8C7D402463}" dt="2024-07-22T13:18:26.729" v="242" actId="20577"/>
          <ac:spMkLst>
            <pc:docMk/>
            <pc:sldMk cId="178122350" sldId="273"/>
            <ac:spMk id="34" creationId="{1F07E4E5-A948-A762-5D8F-C9AC35E6C77E}"/>
          </ac:spMkLst>
        </pc:spChg>
        <pc:grpChg chg="mod">
          <ac:chgData name="NESTOR JULIO HERNANDEZ BOCKER" userId="a413b3be1cc3406f" providerId="LiveId" clId="{12FDD56D-BEAA-443C-BBB3-BB8C7D402463}" dt="2024-07-22T13:18:16.723" v="215" actId="1076"/>
          <ac:grpSpMkLst>
            <pc:docMk/>
            <pc:sldMk cId="178122350" sldId="273"/>
            <ac:grpSpMk id="33" creationId="{E165B45E-4D6A-A219-9551-7D909ECA6777}"/>
          </ac:grpSpMkLst>
        </pc:gr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21350290" sldId="274"/>
        </pc:sldMkLst>
      </pc:sldChg>
      <pc:sldChg chg="modSp mod">
        <pc:chgData name="NESTOR JULIO HERNANDEZ BOCKER" userId="a413b3be1cc3406f" providerId="LiveId" clId="{12FDD56D-BEAA-443C-BBB3-BB8C7D402463}" dt="2024-07-22T13:17:47.584" v="183" actId="1036"/>
        <pc:sldMkLst>
          <pc:docMk/>
          <pc:sldMk cId="1610350232" sldId="277"/>
        </pc:sldMkLst>
        <pc:spChg chg="mod">
          <ac:chgData name="NESTOR JULIO HERNANDEZ BOCKER" userId="a413b3be1cc3406f" providerId="LiveId" clId="{12FDD56D-BEAA-443C-BBB3-BB8C7D402463}" dt="2024-07-22T13:17:47.584" v="183" actId="1036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12FDD56D-BEAA-443C-BBB3-BB8C7D402463}" dt="2024-07-22T13:16:22.976" v="7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12FDD56D-BEAA-443C-BBB3-BB8C7D402463}" dt="2024-07-22T13:13:23.034" v="2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12FDD56D-BEAA-443C-BBB3-BB8C7D402463}" dt="2024-07-22T13:16:12.440" v="77" actId="20577"/>
        <pc:sldMkLst>
          <pc:docMk/>
          <pc:sldMk cId="3675170584" sldId="279"/>
        </pc:sldMkLst>
        <pc:spChg chg="mod">
          <ac:chgData name="NESTOR JULIO HERNANDEZ BOCKER" userId="a413b3be1cc3406f" providerId="LiveId" clId="{12FDD56D-BEAA-443C-BBB3-BB8C7D402463}" dt="2024-07-22T13:16:12.440" v="77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47876608" sldId="28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719413507" sldId="28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56440919" sldId="2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71494069" sldId="2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0469813" sldId="29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05277697" sldId="291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51480473" sldId="29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03418055" sldId="29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0471636" sldId="29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48253307" sldId="29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19908092" sldId="29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046303104" sldId="2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28026832" sldId="299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95324737" sldId="30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073687666" sldId="30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54778033" sldId="30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776801285" sldId="303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87563663" sldId="30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74529711" sldId="30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477306431" sldId="30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879944176" sldId="30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89737496" sldId="308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16364587" sldId="309"/>
        </pc:sldMkLst>
      </pc:sldChg>
      <pc:sldChg chg="add del">
        <pc:chgData name="NESTOR JULIO HERNANDEZ BOCKER" userId="a413b3be1cc3406f" providerId="LiveId" clId="{12FDD56D-BEAA-443C-BBB3-BB8C7D402463}" dt="2024-07-22T13:14:23.964" v="21"/>
        <pc:sldMkLst>
          <pc:docMk/>
          <pc:sldMk cId="436528798" sldId="310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537324164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20546452" sldId="31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68383825" sldId="312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757931575" sldId="3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61172388" sldId="3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173141704" sldId="314"/>
        </pc:sldMkLst>
      </pc:sldChg>
      <pc:sldChg chg="add">
        <pc:chgData name="NESTOR JULIO HERNANDEZ BOCKER" userId="a413b3be1cc3406f" providerId="LiveId" clId="{12FDD56D-BEAA-443C-BBB3-BB8C7D402463}" dt="2024-07-22T13:16:03.095" v="7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3412027" sldId="315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1113645801" sldId="316"/>
        </pc:sldMkLst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435645340" sldId="317"/>
        </pc:sldMkLst>
      </pc:sldChg>
      <pc:sldChg chg="add">
        <pc:chgData name="NESTOR JULIO HERNANDEZ BOCKER" userId="a413b3be1cc3406f" providerId="LiveId" clId="{12FDD56D-BEAA-443C-BBB3-BB8C7D402463}" dt="2024-07-22T13:15:11.375" v="26"/>
        <pc:sldMkLst>
          <pc:docMk/>
          <pc:sldMk cId="3692254647" sldId="31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04562864" sldId="34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769268257" sldId="34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07077178" sldId="34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577879951" sldId="34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08277758" sldId="35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16693677" sldId="35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74459906" sldId="35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669941705" sldId="35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285219182" sldId="35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848834946" sldId="35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161166636" sldId="35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68977627" sldId="35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44739367" sldId="35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40771048" sldId="35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229196512" sldId="36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815709074" sldId="361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56721905" sldId="36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253285630" sldId="36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33918736" sldId="36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693647170" sldId="365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324780907" sldId="366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85985490" sldId="367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692363639" sldId="368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2940877243" sldId="36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917506511" sldId="37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60104322" sldId="37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826006486" sldId="570"/>
        </pc:sldMkLst>
      </pc:sldChg>
      <pc:sldChg chg="modSp del mod">
        <pc:chgData name="NESTOR JULIO HERNANDEZ BOCKER" userId="a413b3be1cc3406f" providerId="LiveId" clId="{12FDD56D-BEAA-443C-BBB3-BB8C7D402463}" dt="2024-07-22T13:18:37.412" v="244" actId="47"/>
        <pc:sldMkLst>
          <pc:docMk/>
          <pc:sldMk cId="2757249786" sldId="583"/>
        </pc:sldMkLst>
        <pc:spChg chg="mod">
          <ac:chgData name="NESTOR JULIO HERNANDEZ BOCKER" userId="a413b3be1cc3406f" providerId="LiveId" clId="{12FDD56D-BEAA-443C-BBB3-BB8C7D402463}" dt="2024-07-22T13:17:12.881" v="155" actId="20577"/>
          <ac:spMkLst>
            <pc:docMk/>
            <pc:sldMk cId="2757249786" sldId="583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14039413" sldId="5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67204560" sldId="5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73490853" sldId="5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92745704" sldId="62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536674918" sldId="63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834494628" sldId="63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477070833" sldId="64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833301949" sldId="64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99001565" sldId="65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16646994" sldId="66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55837296" sldId="663"/>
        </pc:sldMkLst>
      </pc:sldChg>
      <pc:sldChg chg="delSp del mod">
        <pc:chgData name="NESTOR JULIO HERNANDEZ BOCKER" userId="a413b3be1cc3406f" providerId="LiveId" clId="{12FDD56D-BEAA-443C-BBB3-BB8C7D402463}" dt="2024-07-22T13:14:46.851" v="22" actId="47"/>
        <pc:sldMkLst>
          <pc:docMk/>
          <pc:sldMk cId="2512932844" sldId="664"/>
        </pc:sldMkLst>
        <pc:spChg chg="del">
          <ac:chgData name="NESTOR JULIO HERNANDEZ BOCKER" userId="a413b3be1cc3406f" providerId="LiveId" clId="{12FDD56D-BEAA-443C-BBB3-BB8C7D402463}" dt="2024-07-22T13:13:35.473" v="5" actId="478"/>
          <ac:spMkLst>
            <pc:docMk/>
            <pc:sldMk cId="2512932844" sldId="664"/>
            <ac:spMk id="3" creationId="{A80A23C4-3C94-8EE2-27DB-C5C0D6ACC6BA}"/>
          </ac:spMkLst>
        </pc:spChg>
        <pc:spChg chg="del">
          <ac:chgData name="NESTOR JULIO HERNANDEZ BOCKER" userId="a413b3be1cc3406f" providerId="LiveId" clId="{12FDD56D-BEAA-443C-BBB3-BB8C7D402463}" dt="2024-07-22T13:13:37.880" v="7" actId="478"/>
          <ac:spMkLst>
            <pc:docMk/>
            <pc:sldMk cId="2512932844" sldId="664"/>
            <ac:spMk id="5" creationId="{C6CCED08-B1AE-564C-0C22-53A19C056C95}"/>
          </ac:spMkLst>
        </pc:spChg>
        <pc:spChg chg="del">
          <ac:chgData name="NESTOR JULIO HERNANDEZ BOCKER" userId="a413b3be1cc3406f" providerId="LiveId" clId="{12FDD56D-BEAA-443C-BBB3-BB8C7D402463}" dt="2024-07-22T13:13:46.600" v="13" actId="478"/>
          <ac:spMkLst>
            <pc:docMk/>
            <pc:sldMk cId="2512932844" sldId="664"/>
            <ac:spMk id="12" creationId="{B7B307BF-8BCA-4B0A-906F-94F9AF71CDF2}"/>
          </ac:spMkLst>
        </pc:spChg>
        <pc:spChg chg="del">
          <ac:chgData name="NESTOR JULIO HERNANDEZ BOCKER" userId="a413b3be1cc3406f" providerId="LiveId" clId="{12FDD56D-BEAA-443C-BBB3-BB8C7D402463}" dt="2024-07-22T13:13:44.536" v="11" actId="478"/>
          <ac:spMkLst>
            <pc:docMk/>
            <pc:sldMk cId="2512932844" sldId="664"/>
            <ac:spMk id="14" creationId="{069CC7D7-F600-1543-9BA6-36BBCDB9847C}"/>
          </ac:spMkLst>
        </pc:spChg>
        <pc:spChg chg="del">
          <ac:chgData name="NESTOR JULIO HERNANDEZ BOCKER" userId="a413b3be1cc3406f" providerId="LiveId" clId="{12FDD56D-BEAA-443C-BBB3-BB8C7D402463}" dt="2024-07-22T13:13:43.408" v="10" actId="478"/>
          <ac:spMkLst>
            <pc:docMk/>
            <pc:sldMk cId="2512932844" sldId="664"/>
            <ac:spMk id="15" creationId="{B01DE493-8F19-D743-BA53-A7073F1984B8}"/>
          </ac:spMkLst>
        </pc:spChg>
        <pc:spChg chg="del">
          <ac:chgData name="NESTOR JULIO HERNANDEZ BOCKER" userId="a413b3be1cc3406f" providerId="LiveId" clId="{12FDD56D-BEAA-443C-BBB3-BB8C7D402463}" dt="2024-07-22T13:13:55.433" v="20" actId="478"/>
          <ac:spMkLst>
            <pc:docMk/>
            <pc:sldMk cId="2512932844" sldId="664"/>
            <ac:spMk id="21" creationId="{6C38C1D9-58D7-4B2A-81A7-99A2EF5ABA15}"/>
          </ac:spMkLst>
        </pc:spChg>
        <pc:spChg chg="del">
          <ac:chgData name="NESTOR JULIO HERNANDEZ BOCKER" userId="a413b3be1cc3406f" providerId="LiveId" clId="{12FDD56D-BEAA-443C-BBB3-BB8C7D402463}" dt="2024-07-22T13:13:42.375" v="9" actId="478"/>
          <ac:spMkLst>
            <pc:docMk/>
            <pc:sldMk cId="2512932844" sldId="664"/>
            <ac:spMk id="22" creationId="{C23ADE02-FF84-4E68-864F-0F80C711B279}"/>
          </ac:spMkLst>
        </pc:spChg>
        <pc:spChg chg="del">
          <ac:chgData name="NESTOR JULIO HERNANDEZ BOCKER" userId="a413b3be1cc3406f" providerId="LiveId" clId="{12FDD56D-BEAA-443C-BBB3-BB8C7D402463}" dt="2024-07-22T13:13:45.624" v="12" actId="478"/>
          <ac:spMkLst>
            <pc:docMk/>
            <pc:sldMk cId="2512932844" sldId="664"/>
            <ac:spMk id="26" creationId="{A8F92083-A550-425F-9ADF-4C9632D4F2B0}"/>
          </ac:spMkLst>
        </pc:spChg>
        <pc:spChg chg="del">
          <ac:chgData name="NESTOR JULIO HERNANDEZ BOCKER" userId="a413b3be1cc3406f" providerId="LiveId" clId="{12FDD56D-BEAA-443C-BBB3-BB8C7D402463}" dt="2024-07-22T13:13:49.360" v="15" actId="478"/>
          <ac:spMkLst>
            <pc:docMk/>
            <pc:sldMk cId="2512932844" sldId="664"/>
            <ac:spMk id="27" creationId="{92D3E06C-6E72-4071-BEA7-0854B0968606}"/>
          </ac:spMkLst>
        </pc:spChg>
        <pc:spChg chg="del">
          <ac:chgData name="NESTOR JULIO HERNANDEZ BOCKER" userId="a413b3be1cc3406f" providerId="LiveId" clId="{12FDD56D-BEAA-443C-BBB3-BB8C7D402463}" dt="2024-07-22T13:13:51.584" v="17" actId="478"/>
          <ac:spMkLst>
            <pc:docMk/>
            <pc:sldMk cId="2512932844" sldId="664"/>
            <ac:spMk id="32" creationId="{FC038DBC-191B-5535-E398-D171B3076702}"/>
          </ac:spMkLst>
        </pc:spChg>
        <pc:spChg chg="del">
          <ac:chgData name="NESTOR JULIO HERNANDEZ BOCKER" userId="a413b3be1cc3406f" providerId="LiveId" clId="{12FDD56D-BEAA-443C-BBB3-BB8C7D402463}" dt="2024-07-22T13:13:53.907" v="19" actId="478"/>
          <ac:spMkLst>
            <pc:docMk/>
            <pc:sldMk cId="2512932844" sldId="664"/>
            <ac:spMk id="34" creationId="{7740B76B-D012-28F2-53FE-57436D2CA373}"/>
          </ac:spMkLst>
        </pc:spChg>
        <pc:spChg chg="del">
          <ac:chgData name="NESTOR JULIO HERNANDEZ BOCKER" userId="a413b3be1cc3406f" providerId="LiveId" clId="{12FDD56D-BEAA-443C-BBB3-BB8C7D402463}" dt="2024-07-22T13:13:52.576" v="18" actId="478"/>
          <ac:spMkLst>
            <pc:docMk/>
            <pc:sldMk cId="2512932844" sldId="664"/>
            <ac:spMk id="35" creationId="{12139605-6750-DE74-7507-6D304601DB1F}"/>
          </ac:spMkLst>
        </pc:spChg>
        <pc:graphicFrameChg chg="del">
          <ac:chgData name="NESTOR JULIO HERNANDEZ BOCKER" userId="a413b3be1cc3406f" providerId="LiveId" clId="{12FDD56D-BEAA-443C-BBB3-BB8C7D402463}" dt="2024-07-22T13:13:37.257" v="6" actId="478"/>
          <ac:graphicFrameMkLst>
            <pc:docMk/>
            <pc:sldMk cId="2512932844" sldId="664"/>
            <ac:graphicFrameMk id="2" creationId="{4E117DD2-ED59-AE50-7C1E-EC48757A8D0F}"/>
          </ac:graphicFrameMkLst>
        </pc:graphicFrameChg>
        <pc:graphicFrameChg chg="del">
          <ac:chgData name="NESTOR JULIO HERNANDEZ BOCKER" userId="a413b3be1cc3406f" providerId="LiveId" clId="{12FDD56D-BEAA-443C-BBB3-BB8C7D402463}" dt="2024-07-22T13:13:40.151" v="8" actId="478"/>
          <ac:graphicFrameMkLst>
            <pc:docMk/>
            <pc:sldMk cId="2512932844" sldId="664"/>
            <ac:graphicFrameMk id="4" creationId="{0E506BCA-67EB-003C-CA46-B322F2D5C996}"/>
          </ac:graphicFrameMkLst>
        </pc:graphicFrameChg>
        <pc:cxnChg chg="del">
          <ac:chgData name="NESTOR JULIO HERNANDEZ BOCKER" userId="a413b3be1cc3406f" providerId="LiveId" clId="{12FDD56D-BEAA-443C-BBB3-BB8C7D402463}" dt="2024-07-22T13:13:50.543" v="16" actId="478"/>
          <ac:cxnSpMkLst>
            <pc:docMk/>
            <pc:sldMk cId="2512932844" sldId="664"/>
            <ac:cxnSpMk id="36" creationId="{57109A25-C26E-8AB5-DF05-770F4E0A4406}"/>
          </ac:cxnSpMkLst>
        </pc:cxnChg>
        <pc:cxnChg chg="del">
          <ac:chgData name="NESTOR JULIO HERNANDEZ BOCKER" userId="a413b3be1cc3406f" providerId="LiveId" clId="{12FDD56D-BEAA-443C-BBB3-BB8C7D402463}" dt="2024-07-22T13:13:48.031" v="14" actId="478"/>
          <ac:cxnSpMkLst>
            <pc:docMk/>
            <pc:sldMk cId="2512932844" sldId="664"/>
            <ac:cxnSpMk id="37" creationId="{C65B3895-1B69-4090-2922-638521EA4516}"/>
          </ac:cxnSpMkLst>
        </pc:cxnChg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35390982" sldId="66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43978226" sldId="67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076553498" sldId="67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851080316" sldId="67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405182194" sldId="67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4287510443" sldId="68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341982056" sldId="68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28532765" sldId="68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72778037" sldId="68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46161865" sldId="68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738787687" sldId="68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288602824" sldId="69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201070471" sldId="691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936540454" sldId="692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676385397" sldId="693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352892171" sldId="694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617598113" sldId="69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556239142" sldId="69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3199601382" sldId="69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257865300" sldId="69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002274838" sldId="699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187515743" sldId="700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923606614" sldId="701"/>
        </pc:sldMkLst>
      </pc:sldChg>
      <pc:sldChg chg="modSp add del mod">
        <pc:chgData name="NESTOR JULIO HERNANDEZ BOCKER" userId="a413b3be1cc3406f" providerId="LiveId" clId="{12FDD56D-BEAA-443C-BBB3-BB8C7D402463}" dt="2024-07-22T13:15:02.544" v="25" actId="122"/>
        <pc:sldMkLst>
          <pc:docMk/>
          <pc:sldMk cId="3255564637" sldId="708"/>
        </pc:sldMkLst>
        <pc:spChg chg="mod">
          <ac:chgData name="NESTOR JULIO HERNANDEZ BOCKER" userId="a413b3be1cc3406f" providerId="LiveId" clId="{12FDD56D-BEAA-443C-BBB3-BB8C7D402463}" dt="2024-07-22T13:15:02.544" v="25" actId="122"/>
          <ac:spMkLst>
            <pc:docMk/>
            <pc:sldMk cId="3255564637" sldId="708"/>
            <ac:spMk id="4" creationId="{60FAEB9F-E66F-E330-5A1B-3F684F5D53B7}"/>
          </ac:spMkLst>
        </pc:spChg>
      </pc:sldChg>
      <pc:sldChg chg="add">
        <pc:chgData name="NESTOR JULIO HERNANDEZ BOCKER" userId="a413b3be1cc3406f" providerId="LiveId" clId="{12FDD56D-BEAA-443C-BBB3-BB8C7D402463}" dt="2024-07-22T13:14:23.964" v="21"/>
        <pc:sldMkLst>
          <pc:docMk/>
          <pc:sldMk cId="2130645913" sldId="709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315749094" sldId="709"/>
        </pc:sldMkLst>
      </pc:sldChg>
      <pc:sldChg chg="modSp add mod">
        <pc:chgData name="NESTOR JULIO HERNANDEZ BOCKER" userId="a413b3be1cc3406f" providerId="LiveId" clId="{12FDD56D-BEAA-443C-BBB3-BB8C7D402463}" dt="2024-07-22T13:15:38.088" v="74" actId="1036"/>
        <pc:sldMkLst>
          <pc:docMk/>
          <pc:sldMk cId="444575837" sldId="710"/>
        </pc:sldMkLst>
        <pc:spChg chg="mod">
          <ac:chgData name="NESTOR JULIO HERNANDEZ BOCKER" userId="a413b3be1cc3406f" providerId="LiveId" clId="{12FDD56D-BEAA-443C-BBB3-BB8C7D402463}" dt="2024-07-22T13:15:38.088" v="74" actId="1036"/>
          <ac:spMkLst>
            <pc:docMk/>
            <pc:sldMk cId="444575837" sldId="710"/>
            <ac:spMk id="4" creationId="{60FAEB9F-E66F-E330-5A1B-3F684F5D53B7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619755168" sldId="710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313690746" sldId="711"/>
        </pc:sldMkLst>
      </pc:sldChg>
      <pc:sldChg chg="modSp add del mod">
        <pc:chgData name="NESTOR JULIO HERNANDEZ BOCKER" userId="a413b3be1cc3406f" providerId="LiveId" clId="{12FDD56D-BEAA-443C-BBB3-BB8C7D402463}" dt="2024-07-22T13:19:27.333" v="245" actId="47"/>
        <pc:sldMkLst>
          <pc:docMk/>
          <pc:sldMk cId="3584893176" sldId="711"/>
        </pc:sldMkLst>
        <pc:spChg chg="mod">
          <ac:chgData name="NESTOR JULIO HERNANDEZ BOCKER" userId="a413b3be1cc3406f" providerId="LiveId" clId="{12FDD56D-BEAA-443C-BBB3-BB8C7D402463}" dt="2024-07-22T13:18:11.985" v="213" actId="20577"/>
          <ac:spMkLst>
            <pc:docMk/>
            <pc:sldMk cId="3584893176" sldId="711"/>
            <ac:spMk id="7" creationId="{A38526EE-48A7-64BC-2C31-70888744A0DF}"/>
          </ac:spMkLst>
        </pc:spChg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459830986" sldId="712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5676676" sldId="713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4135146235" sldId="714"/>
        </pc:sldMkLst>
      </pc:sldChg>
      <pc:sldChg chg="del">
        <pc:chgData name="NESTOR JULIO HERNANDEZ BOCKER" userId="a413b3be1cc3406f" providerId="LiveId" clId="{12FDD56D-BEAA-443C-BBB3-BB8C7D402463}" dt="2024-07-22T13:13:18.590" v="1" actId="47"/>
        <pc:sldMkLst>
          <pc:docMk/>
          <pc:sldMk cId="133317424" sldId="715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662386986" sldId="716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2733602850" sldId="717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1333546232" sldId="718"/>
        </pc:sldMkLst>
      </pc:sldChg>
      <pc:sldChg chg="del">
        <pc:chgData name="NESTOR JULIO HERNANDEZ BOCKER" userId="a413b3be1cc3406f" providerId="LiveId" clId="{12FDD56D-BEAA-443C-BBB3-BB8C7D402463}" dt="2024-07-22T13:12:57.625" v="0" actId="47"/>
        <pc:sldMkLst>
          <pc:docMk/>
          <pc:sldMk cId="740972568" sldId="719"/>
        </pc:sldMkLst>
      </pc:sldChg>
      <pc:sldMasterChg chg="delSldLayout">
        <pc:chgData name="NESTOR JULIO HERNANDEZ BOCKER" userId="a413b3be1cc3406f" providerId="LiveId" clId="{12FDD56D-BEAA-443C-BBB3-BB8C7D402463}" dt="2024-07-22T13:12:57.625" v="0" actId="47"/>
        <pc:sldMasterMkLst>
          <pc:docMk/>
          <pc:sldMasterMk cId="3990497317" sldId="2147483648"/>
        </pc:sldMasterMkLst>
        <pc:sldLayoutChg chg="del">
          <pc:chgData name="NESTOR JULIO HERNANDEZ BOCKER" userId="a413b3be1cc3406f" providerId="LiveId" clId="{12FDD56D-BEAA-443C-BBB3-BB8C7D402463}" dt="2024-07-22T13:12:57.625" v="0" actId="47"/>
          <pc:sldLayoutMkLst>
            <pc:docMk/>
            <pc:sldMasterMk cId="3990497317" sldId="2147483648"/>
            <pc:sldLayoutMk cId="2767793971" sldId="2147483660"/>
          </pc:sldLayoutMkLst>
        </pc:sldLayoutChg>
      </pc:sldMasterChg>
    </pc:docChg>
  </pc:docChgLst>
  <pc:docChgLst>
    <pc:chgData name="NESTOR JULIO HERNANDEZ BOCKER" userId="a413b3be1cc3406f" providerId="LiveId" clId="{E38F00D5-B363-47D4-8697-E5EEB32C2B16}"/>
    <pc:docChg chg="custSel addSld delSld modSld">
      <pc:chgData name="NESTOR JULIO HERNANDEZ BOCKER" userId="a413b3be1cc3406f" providerId="LiveId" clId="{E38F00D5-B363-47D4-8697-E5EEB32C2B16}" dt="2024-08-05T20:45:18.840" v="158" actId="1036"/>
      <pc:docMkLst>
        <pc:docMk/>
      </pc:docMkLst>
      <pc:sldChg chg="del">
        <pc:chgData name="NESTOR JULIO HERNANDEZ BOCKER" userId="a413b3be1cc3406f" providerId="LiveId" clId="{E38F00D5-B363-47D4-8697-E5EEB32C2B16}" dt="2024-08-05T19:31:15.778" v="41" actId="47"/>
        <pc:sldMkLst>
          <pc:docMk/>
          <pc:sldMk cId="2588731161" sldId="272"/>
        </pc:sldMkLst>
      </pc:sldChg>
      <pc:sldChg chg="modSp mod">
        <pc:chgData name="NESTOR JULIO HERNANDEZ BOCKER" userId="a413b3be1cc3406f" providerId="LiveId" clId="{E38F00D5-B363-47D4-8697-E5EEB32C2B16}" dt="2024-08-05T19:31:05.371" v="40" actId="6549"/>
        <pc:sldMkLst>
          <pc:docMk/>
          <pc:sldMk cId="1610350232" sldId="277"/>
        </pc:sldMkLst>
        <pc:spChg chg="mod">
          <ac:chgData name="NESTOR JULIO HERNANDEZ BOCKER" userId="a413b3be1cc3406f" providerId="LiveId" clId="{E38F00D5-B363-47D4-8697-E5EEB32C2B16}" dt="2024-08-05T19:30:52.212" v="31" actId="20577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38F00D5-B363-47D4-8697-E5EEB32C2B16}" dt="2024-08-05T19:31:05.371" v="40" actId="6549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E38F00D5-B363-47D4-8697-E5EEB32C2B16}" dt="2024-08-05T19:40:50.306" v="58" actId="20577"/>
        <pc:sldMkLst>
          <pc:docMk/>
          <pc:sldMk cId="3675170584" sldId="279"/>
        </pc:sldMkLst>
        <pc:spChg chg="mod">
          <ac:chgData name="NESTOR JULIO HERNANDEZ BOCKER" userId="a413b3be1cc3406f" providerId="LiveId" clId="{E38F00D5-B363-47D4-8697-E5EEB32C2B16}" dt="2024-08-05T19:40:50.306" v="58" actId="20577"/>
          <ac:spMkLst>
            <pc:docMk/>
            <pc:sldMk cId="3675170584" sldId="279"/>
            <ac:spMk id="6" creationId="{783A7814-D512-A1BE-B54E-F9943C3A8169}"/>
          </ac:spMkLst>
        </pc:spChg>
      </pc:sldChg>
      <pc:sldChg chg="add del">
        <pc:chgData name="NESTOR JULIO HERNANDEZ BOCKER" userId="a413b3be1cc3406f" providerId="LiveId" clId="{E38F00D5-B363-47D4-8697-E5EEB32C2B16}" dt="2024-08-05T19:31:29.195" v="42"/>
        <pc:sldMkLst>
          <pc:docMk/>
          <pc:sldMk cId="1230455291" sldId="290"/>
        </pc:sldMkLst>
      </pc:sldChg>
      <pc:sldChg chg="add del">
        <pc:chgData name="NESTOR JULIO HERNANDEZ BOCKER" userId="a413b3be1cc3406f" providerId="LiveId" clId="{E38F00D5-B363-47D4-8697-E5EEB32C2B16}" dt="2024-08-05T19:33:23.541" v="45"/>
        <pc:sldMkLst>
          <pc:docMk/>
          <pc:sldMk cId="3207670988" sldId="291"/>
        </pc:sldMkLst>
      </pc:sldChg>
      <pc:sldChg chg="add">
        <pc:chgData name="NESTOR JULIO HERNANDEZ BOCKER" userId="a413b3be1cc3406f" providerId="LiveId" clId="{E38F00D5-B363-47D4-8697-E5EEB32C2B16}" dt="2024-08-05T19:31:29.195" v="42"/>
        <pc:sldMkLst>
          <pc:docMk/>
          <pc:sldMk cId="999383766" sldId="298"/>
        </pc:sldMkLst>
      </pc:sldChg>
      <pc:sldChg chg="modSp add del mod">
        <pc:chgData name="NESTOR JULIO HERNANDEZ BOCKER" userId="a413b3be1cc3406f" providerId="LiveId" clId="{E38F00D5-B363-47D4-8697-E5EEB32C2B16}" dt="2024-08-05T20:41:49.478" v="136" actId="6549"/>
        <pc:sldMkLst>
          <pc:docMk/>
          <pc:sldMk cId="1402838187" sldId="299"/>
        </pc:sldMkLst>
        <pc:graphicFrameChg chg="mod modGraphic">
          <ac:chgData name="NESTOR JULIO HERNANDEZ BOCKER" userId="a413b3be1cc3406f" providerId="LiveId" clId="{E38F00D5-B363-47D4-8697-E5EEB32C2B16}" dt="2024-08-05T20:38:21.245" v="100" actId="13926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E38F00D5-B363-47D4-8697-E5EEB32C2B16}" dt="2024-08-05T20:41:49.478" v="136" actId="6549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E38F00D5-B363-47D4-8697-E5EEB32C2B16}" dt="2024-08-05T20:45:18.840" v="158" actId="1036"/>
        <pc:sldMkLst>
          <pc:docMk/>
          <pc:sldMk cId="3528884864" sldId="300"/>
        </pc:sldMkLst>
        <pc:graphicFrameChg chg="mod modGraphic">
          <ac:chgData name="NESTOR JULIO HERNANDEZ BOCKER" userId="a413b3be1cc3406f" providerId="LiveId" clId="{E38F00D5-B363-47D4-8697-E5EEB32C2B16}" dt="2024-08-05T20:43:37.288" v="138" actId="13926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E38F00D5-B363-47D4-8697-E5EEB32C2B16}" dt="2024-08-05T20:45:18.840" v="158" actId="1036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">
        <pc:chgData name="NESTOR JULIO HERNANDEZ BOCKER" userId="a413b3be1cc3406f" providerId="LiveId" clId="{E38F00D5-B363-47D4-8697-E5EEB32C2B16}" dt="2024-08-05T19:31:29.195" v="42"/>
        <pc:sldMkLst>
          <pc:docMk/>
          <pc:sldMk cId="433723799" sldId="301"/>
        </pc:sldMkLst>
      </pc:sldChg>
      <pc:sldChg chg="add">
        <pc:chgData name="NESTOR JULIO HERNANDEZ BOCKER" userId="a413b3be1cc3406f" providerId="LiveId" clId="{E38F00D5-B363-47D4-8697-E5EEB32C2B16}" dt="2024-08-05T19:31:29.195" v="42"/>
        <pc:sldMkLst>
          <pc:docMk/>
          <pc:sldMk cId="2869489403" sldId="303"/>
        </pc:sldMkLst>
      </pc:sldChg>
      <pc:sldChg chg="modSp add del mod">
        <pc:chgData name="NESTOR JULIO HERNANDEZ BOCKER" userId="a413b3be1cc3406f" providerId="LiveId" clId="{E38F00D5-B363-47D4-8697-E5EEB32C2B16}" dt="2024-08-05T19:32:18.012" v="43" actId="33524"/>
        <pc:sldMkLst>
          <pc:docMk/>
          <pc:sldMk cId="2994828080" sldId="304"/>
        </pc:sldMkLst>
        <pc:spChg chg="mod">
          <ac:chgData name="NESTOR JULIO HERNANDEZ BOCKER" userId="a413b3be1cc3406f" providerId="LiveId" clId="{E38F00D5-B363-47D4-8697-E5EEB32C2B16}" dt="2024-08-05T19:32:18.012" v="43" actId="33524"/>
          <ac:spMkLst>
            <pc:docMk/>
            <pc:sldMk cId="2994828080" sldId="304"/>
            <ac:spMk id="2" creationId="{077661EC-381A-3E4A-F0F0-5C72F32440DF}"/>
          </ac:spMkLst>
        </pc:spChg>
      </pc:sldChg>
      <pc:sldChg chg="add del">
        <pc:chgData name="NESTOR JULIO HERNANDEZ BOCKER" userId="a413b3be1cc3406f" providerId="LiveId" clId="{E38F00D5-B363-47D4-8697-E5EEB32C2B16}" dt="2024-08-05T19:33:23.541" v="45"/>
        <pc:sldMkLst>
          <pc:docMk/>
          <pc:sldMk cId="2799606255" sldId="308"/>
        </pc:sldMkLst>
      </pc:sldChg>
      <pc:sldChg chg="add">
        <pc:chgData name="NESTOR JULIO HERNANDEZ BOCKER" userId="a413b3be1cc3406f" providerId="LiveId" clId="{E38F00D5-B363-47D4-8697-E5EEB32C2B16}" dt="2024-08-05T19:31:29.195" v="42"/>
        <pc:sldMkLst>
          <pc:docMk/>
          <pc:sldMk cId="12027702" sldId="309"/>
        </pc:sldMkLst>
      </pc:sldChg>
      <pc:sldChg chg="add del">
        <pc:chgData name="NESTOR JULIO HERNANDEZ BOCKER" userId="a413b3be1cc3406f" providerId="LiveId" clId="{E38F00D5-B363-47D4-8697-E5EEB32C2B16}" dt="2024-08-05T19:31:29.195" v="42"/>
        <pc:sldMkLst>
          <pc:docMk/>
          <pc:sldMk cId="436528798" sldId="310"/>
        </pc:sldMkLst>
      </pc:sldChg>
      <pc:sldChg chg="add del">
        <pc:chgData name="NESTOR JULIO HERNANDEZ BOCKER" userId="a413b3be1cc3406f" providerId="LiveId" clId="{E38F00D5-B363-47D4-8697-E5EEB32C2B16}" dt="2024-08-05T19:31:29.195" v="42"/>
        <pc:sldMkLst>
          <pc:docMk/>
          <pc:sldMk cId="537324164" sldId="311"/>
        </pc:sldMkLst>
      </pc:sldChg>
      <pc:sldChg chg="add del">
        <pc:chgData name="NESTOR JULIO HERNANDEZ BOCKER" userId="a413b3be1cc3406f" providerId="LiveId" clId="{E38F00D5-B363-47D4-8697-E5EEB32C2B16}" dt="2024-08-05T19:31:29.195" v="42"/>
        <pc:sldMkLst>
          <pc:docMk/>
          <pc:sldMk cId="757931575" sldId="312"/>
        </pc:sldMkLst>
      </pc:sldChg>
      <pc:sldChg chg="add del">
        <pc:chgData name="NESTOR JULIO HERNANDEZ BOCKER" userId="a413b3be1cc3406f" providerId="LiveId" clId="{E38F00D5-B363-47D4-8697-E5EEB32C2B16}" dt="2024-08-05T19:33:23.541" v="45"/>
        <pc:sldMkLst>
          <pc:docMk/>
          <pc:sldMk cId="1867422395" sldId="315"/>
        </pc:sldMkLst>
      </pc:sldChg>
      <pc:sldChg chg="del">
        <pc:chgData name="NESTOR JULIO HERNANDEZ BOCKER" userId="a413b3be1cc3406f" providerId="LiveId" clId="{E38F00D5-B363-47D4-8697-E5EEB32C2B16}" dt="2024-08-05T19:31:15.778" v="41" actId="47"/>
        <pc:sldMkLst>
          <pc:docMk/>
          <pc:sldMk cId="1113645801" sldId="316"/>
        </pc:sldMkLst>
      </pc:sldChg>
      <pc:sldChg chg="del">
        <pc:chgData name="NESTOR JULIO HERNANDEZ BOCKER" userId="a413b3be1cc3406f" providerId="LiveId" clId="{E38F00D5-B363-47D4-8697-E5EEB32C2B16}" dt="2024-08-05T19:31:15.778" v="41" actId="47"/>
        <pc:sldMkLst>
          <pc:docMk/>
          <pc:sldMk cId="2435645340" sldId="317"/>
        </pc:sldMkLst>
      </pc:sldChg>
      <pc:sldChg chg="add">
        <pc:chgData name="NESTOR JULIO HERNANDEZ BOCKER" userId="a413b3be1cc3406f" providerId="LiveId" clId="{E38F00D5-B363-47D4-8697-E5EEB32C2B16}" dt="2024-08-05T19:31:29.195" v="42"/>
        <pc:sldMkLst>
          <pc:docMk/>
          <pc:sldMk cId="991264333" sldId="319"/>
        </pc:sldMkLst>
      </pc:sldChg>
      <pc:sldChg chg="del">
        <pc:chgData name="NESTOR JULIO HERNANDEZ BOCKER" userId="a413b3be1cc3406f" providerId="LiveId" clId="{E38F00D5-B363-47D4-8697-E5EEB32C2B16}" dt="2024-08-05T19:31:15.778" v="41" actId="47"/>
        <pc:sldMkLst>
          <pc:docMk/>
          <pc:sldMk cId="2130645913" sldId="709"/>
        </pc:sldMkLst>
      </pc:sldChg>
      <pc:sldChg chg="modSp mod">
        <pc:chgData name="NESTOR JULIO HERNANDEZ BOCKER" userId="a413b3be1cc3406f" providerId="LiveId" clId="{E38F00D5-B363-47D4-8697-E5EEB32C2B16}" dt="2024-08-05T19:33:32.898" v="50" actId="20577"/>
        <pc:sldMkLst>
          <pc:docMk/>
          <pc:sldMk cId="444575837" sldId="710"/>
        </pc:sldMkLst>
        <pc:spChg chg="mod">
          <ac:chgData name="NESTOR JULIO HERNANDEZ BOCKER" userId="a413b3be1cc3406f" providerId="LiveId" clId="{E38F00D5-B363-47D4-8697-E5EEB32C2B16}" dt="2024-08-05T19:33:32.898" v="50" actId="20577"/>
          <ac:spMkLst>
            <pc:docMk/>
            <pc:sldMk cId="444575837" sldId="710"/>
            <ac:spMk id="4" creationId="{60FAEB9F-E66F-E330-5A1B-3F684F5D53B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TRM/TRM%20Y%20PETR&#211;LE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https://d.docs.live.net/a413b3be1cc3406f/4-INDICADORES%20ECON&#211;MICOS/5-Exportaciones/TRM/TRM%20Y%20PETR&#211;LEO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2021/Exportacion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https://d.docs.live.net/a413b3be1cc3406f/4-INDICADORES%20ECON&#211;MICOS/5-Exportaciones/Comercio%20exterior.xlsx" TargetMode="External"/><Relationship Id="rId1" Type="http://schemas.openxmlformats.org/officeDocument/2006/relationships/themeOverride" Target="../theme/themeOverride2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d.docs.live.net/a413b3be1cc3406f/4-INDICADORES%20ECON&#211;MICOS/5-Exportaciones/Comercio%20exterior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5-EXPORTACIONES/Comercio%20exterior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51038996391"/>
          <c:y val="0.10185185185185185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mensuales'!$E$9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8193E-3"/>
                  <c:y val="8.08229173063821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B399-4C79-94C7-A1432C08B2A4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399-4C79-94C7-A1432C08B2A4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rgbClr val="BFBFBF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B399-4C79-94C7-A1432C08B2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mensuales'!$D$12:$D$24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mensuales'!$E$12:$E$24</c:f>
              <c:numCache>
                <c:formatCode>_-* #,##0_-;\-* #,##0_-;_-* "-"??_-;_-@_-</c:formatCode>
                <c:ptCount val="13"/>
                <c:pt idx="0">
                  <c:v>3341.632996939999</c:v>
                </c:pt>
                <c:pt idx="1">
                  <c:v>3374.0856257500013</c:v>
                </c:pt>
                <c:pt idx="2">
                  <c:v>3628.5214589599973</c:v>
                </c:pt>
                <c:pt idx="3">
                  <c:v>3552.6876223799991</c:v>
                </c:pt>
                <c:pt idx="4">
                  <c:v>3518.8742733100012</c:v>
                </c:pt>
                <c:pt idx="5">
                  <c:v>3769.9811667199947</c:v>
                </c:pt>
                <c:pt idx="6">
                  <c:v>3885.4760814200013</c:v>
                </c:pt>
                <c:pt idx="7">
                  <c:v>3762.4451262799994</c:v>
                </c:pt>
                <c:pt idx="8">
                  <c:v>3792.3305622900075</c:v>
                </c:pt>
                <c:pt idx="9">
                  <c:v>4406.3004932700005</c:v>
                </c:pt>
                <c:pt idx="10">
                  <c:v>6116.351602089997</c:v>
                </c:pt>
                <c:pt idx="11">
                  <c:v>5172.577843940001</c:v>
                </c:pt>
                <c:pt idx="12">
                  <c:v>5582.0862468100004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99-4C79-94C7-A1432C08B2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094528304"/>
        <c:axId val="-1394027808"/>
      </c:barChart>
      <c:catAx>
        <c:axId val="-1094528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394027808"/>
        <c:crosses val="autoZero"/>
        <c:auto val="1"/>
        <c:lblAlgn val="ctr"/>
        <c:lblOffset val="100"/>
        <c:noMultiLvlLbl val="0"/>
      </c:catAx>
      <c:valAx>
        <c:axId val="-1394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>
                    <a:solidFill>
                      <a:srgbClr val="395F9B"/>
                    </a:solidFill>
                  </a:rPr>
                  <a:t>USD millones FOB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094528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264271653543294E-2"/>
          <c:y val="1.7093256518860376E-2"/>
          <c:w val="0.86935383858267712"/>
          <c:h val="0.85266081480491329"/>
        </c:manualLayout>
      </c:layout>
      <c:lineChart>
        <c:grouping val="standard"/>
        <c:varyColors val="0"/>
        <c:ser>
          <c:idx val="0"/>
          <c:order val="0"/>
          <c:tx>
            <c:strRef>
              <c:f>'GRÁFICO PETRÓLEO'!$D$1</c:f>
              <c:strCache>
                <c:ptCount val="1"/>
                <c:pt idx="0">
                  <c:v> Precio promedio del petróleo (Dólares por barril)  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AA-40EC-B35C-49FD3AAAAEA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AA-40EC-B35C-49FD3AAAAEA5}"/>
                </c:ext>
              </c:extLst>
            </c:dLbl>
            <c:dLbl>
              <c:idx val="24"/>
              <c:spPr>
                <a:solidFill>
                  <a:schemeClr val="bg1">
                    <a:lumMod val="65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10AA-40EC-B35C-49FD3AAAAEA5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AA-40EC-B35C-49FD3AAAAE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PETRÓLEO'!$C$151:$C$175</c:f>
              <c:strCache>
                <c:ptCount val="25"/>
                <c:pt idx="0">
                  <c:v>Jun-22</c:v>
                </c:pt>
                <c:pt idx="1">
                  <c:v>Jul-22</c:v>
                </c:pt>
                <c:pt idx="2">
                  <c:v>Ago-22</c:v>
                </c:pt>
                <c:pt idx="3">
                  <c:v>Sep-22</c:v>
                </c:pt>
                <c:pt idx="4">
                  <c:v>Oct-22</c:v>
                </c:pt>
                <c:pt idx="5">
                  <c:v>Nov-22</c:v>
                </c:pt>
                <c:pt idx="6">
                  <c:v>Dic-22</c:v>
                </c:pt>
                <c:pt idx="7">
                  <c:v>Ene-23</c:v>
                </c:pt>
                <c:pt idx="8">
                  <c:v>Feb-23</c:v>
                </c:pt>
                <c:pt idx="9">
                  <c:v>Mar-23</c:v>
                </c:pt>
                <c:pt idx="10">
                  <c:v>Abr-23</c:v>
                </c:pt>
                <c:pt idx="11">
                  <c:v>May-23</c:v>
                </c:pt>
                <c:pt idx="12">
                  <c:v>Jun-23</c:v>
                </c:pt>
                <c:pt idx="13">
                  <c:v>Jul-23</c:v>
                </c:pt>
                <c:pt idx="14">
                  <c:v>Ago-23</c:v>
                </c:pt>
                <c:pt idx="15">
                  <c:v>Sep-23</c:v>
                </c:pt>
                <c:pt idx="16">
                  <c:v>Oct-23</c:v>
                </c:pt>
                <c:pt idx="17">
                  <c:v>Nov-23</c:v>
                </c:pt>
                <c:pt idx="18">
                  <c:v>Dic-23</c:v>
                </c:pt>
                <c:pt idx="19">
                  <c:v>Ene-24</c:v>
                </c:pt>
                <c:pt idx="20">
                  <c:v>Feb-24</c:v>
                </c:pt>
                <c:pt idx="21">
                  <c:v>Mar-24</c:v>
                </c:pt>
                <c:pt idx="22">
                  <c:v>Abr-24</c:v>
                </c:pt>
                <c:pt idx="23">
                  <c:v>May-24</c:v>
                </c:pt>
                <c:pt idx="24">
                  <c:v>Jun-24</c:v>
                </c:pt>
              </c:strCache>
            </c:strRef>
          </c:cat>
          <c:val>
            <c:numRef>
              <c:f>'GRÁFICO PETRÓLEO'!$D$151:$D$175</c:f>
              <c:numCache>
                <c:formatCode>_(* #,##0.0_);_(* \(#,##0.0\);_(* "-"??_);_(@_)</c:formatCode>
                <c:ptCount val="25"/>
                <c:pt idx="0">
                  <c:v>116.80000000000001</c:v>
                </c:pt>
                <c:pt idx="1">
                  <c:v>105.08333333333326</c:v>
                </c:pt>
                <c:pt idx="2">
                  <c:v>95.973333333333315</c:v>
                </c:pt>
                <c:pt idx="3">
                  <c:v>88.22</c:v>
                </c:pt>
                <c:pt idx="4">
                  <c:v>90.326666666667506</c:v>
                </c:pt>
                <c:pt idx="5">
                  <c:v>87.376666666667489</c:v>
                </c:pt>
                <c:pt idx="6">
                  <c:v>78.066666666667501</c:v>
                </c:pt>
                <c:pt idx="7">
                  <c:v>80.41</c:v>
                </c:pt>
                <c:pt idx="8">
                  <c:v>80.253333333332506</c:v>
                </c:pt>
                <c:pt idx="9">
                  <c:v>76.473333333332505</c:v>
                </c:pt>
                <c:pt idx="10">
                  <c:v>82.46</c:v>
                </c:pt>
                <c:pt idx="11">
                  <c:v>74.123333333332511</c:v>
                </c:pt>
                <c:pt idx="12">
                  <c:v>73.263333333332511</c:v>
                </c:pt>
                <c:pt idx="13">
                  <c:v>78.983333333332496</c:v>
                </c:pt>
                <c:pt idx="14">
                  <c:v>84.72433333333251</c:v>
                </c:pt>
                <c:pt idx="15">
                  <c:v>92.22</c:v>
                </c:pt>
                <c:pt idx="16">
                  <c:v>89.083666666667497</c:v>
                </c:pt>
                <c:pt idx="17">
                  <c:v>81.354333333332505</c:v>
                </c:pt>
                <c:pt idx="18">
                  <c:v>75.7193333333325</c:v>
                </c:pt>
                <c:pt idx="19">
                  <c:v>77.672333333332503</c:v>
                </c:pt>
                <c:pt idx="20">
                  <c:v>80.548000000000002</c:v>
                </c:pt>
                <c:pt idx="21">
                  <c:v>83.545666666667501</c:v>
                </c:pt>
                <c:pt idx="22">
                  <c:v>88.011333333332487</c:v>
                </c:pt>
                <c:pt idx="23">
                  <c:v>81.444999999999993</c:v>
                </c:pt>
                <c:pt idx="24">
                  <c:v>81.204999999999998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4-10AA-40EC-B35C-49FD3AAAA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6032"/>
        <c:axId val="-659482016"/>
      </c:lineChart>
      <c:lineChart>
        <c:grouping val="standard"/>
        <c:varyColors val="0"/>
        <c:ser>
          <c:idx val="1"/>
          <c:order val="1"/>
          <c:tx>
            <c:strRef>
              <c:f>'GRÁFICO PETRÓLEO'!$E$1</c:f>
              <c:strCache>
                <c:ptCount val="1"/>
                <c:pt idx="0">
                  <c:v>Tasa de cambio promedio mensual (Pesos por dólar)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AA-40EC-B35C-49FD3AAAAEA5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AA-40EC-B35C-49FD3AAAAEA5}"/>
                </c:ext>
              </c:extLst>
            </c:dLbl>
            <c:dLbl>
              <c:idx val="24"/>
              <c:spPr>
                <a:solidFill>
                  <a:schemeClr val="accent2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10AA-40EC-B35C-49FD3AAAAEA5}"/>
                </c:ext>
              </c:extLst>
            </c:dLbl>
            <c:dLbl>
              <c:idx val="2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AA-40EC-B35C-49FD3AAAAE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'GRÁFICO PETRÓLEO'!$C$151:$C$175</c:f>
              <c:strCache>
                <c:ptCount val="25"/>
                <c:pt idx="0">
                  <c:v>Jun-22</c:v>
                </c:pt>
                <c:pt idx="1">
                  <c:v>Jul-22</c:v>
                </c:pt>
                <c:pt idx="2">
                  <c:v>Ago-22</c:v>
                </c:pt>
                <c:pt idx="3">
                  <c:v>Sep-22</c:v>
                </c:pt>
                <c:pt idx="4">
                  <c:v>Oct-22</c:v>
                </c:pt>
                <c:pt idx="5">
                  <c:v>Nov-22</c:v>
                </c:pt>
                <c:pt idx="6">
                  <c:v>Dic-22</c:v>
                </c:pt>
                <c:pt idx="7">
                  <c:v>Ene-23</c:v>
                </c:pt>
                <c:pt idx="8">
                  <c:v>Feb-23</c:v>
                </c:pt>
                <c:pt idx="9">
                  <c:v>Mar-23</c:v>
                </c:pt>
                <c:pt idx="10">
                  <c:v>Abr-23</c:v>
                </c:pt>
                <c:pt idx="11">
                  <c:v>May-23</c:v>
                </c:pt>
                <c:pt idx="12">
                  <c:v>Jun-23</c:v>
                </c:pt>
                <c:pt idx="13">
                  <c:v>Jul-23</c:v>
                </c:pt>
                <c:pt idx="14">
                  <c:v>Ago-23</c:v>
                </c:pt>
                <c:pt idx="15">
                  <c:v>Sep-23</c:v>
                </c:pt>
                <c:pt idx="16">
                  <c:v>Oct-23</c:v>
                </c:pt>
                <c:pt idx="17">
                  <c:v>Nov-23</c:v>
                </c:pt>
                <c:pt idx="18">
                  <c:v>Dic-23</c:v>
                </c:pt>
                <c:pt idx="19">
                  <c:v>Ene-24</c:v>
                </c:pt>
                <c:pt idx="20">
                  <c:v>Feb-24</c:v>
                </c:pt>
                <c:pt idx="21">
                  <c:v>Mar-24</c:v>
                </c:pt>
                <c:pt idx="22">
                  <c:v>Abr-24</c:v>
                </c:pt>
                <c:pt idx="23">
                  <c:v>May-24</c:v>
                </c:pt>
                <c:pt idx="24">
                  <c:v>Jun-24</c:v>
                </c:pt>
              </c:strCache>
            </c:strRef>
          </c:cat>
          <c:val>
            <c:numRef>
              <c:f>'GRÁFICO PETRÓLEO'!$E$151:$E$175</c:f>
              <c:numCache>
                <c:formatCode>#,##0</c:formatCode>
                <c:ptCount val="25"/>
                <c:pt idx="0">
                  <c:v>3922.5</c:v>
                </c:pt>
                <c:pt idx="1">
                  <c:v>4394.01</c:v>
                </c:pt>
                <c:pt idx="2">
                  <c:v>4326.7700000000004</c:v>
                </c:pt>
                <c:pt idx="3">
                  <c:v>4437.3100000000004</c:v>
                </c:pt>
                <c:pt idx="4">
                  <c:v>4714.96</c:v>
                </c:pt>
                <c:pt idx="5">
                  <c:v>4922.3</c:v>
                </c:pt>
                <c:pt idx="6">
                  <c:v>4787.8900000000003</c:v>
                </c:pt>
                <c:pt idx="7">
                  <c:v>4712.18</c:v>
                </c:pt>
                <c:pt idx="8">
                  <c:v>4802.75</c:v>
                </c:pt>
                <c:pt idx="9">
                  <c:v>4760.96</c:v>
                </c:pt>
                <c:pt idx="10">
                  <c:v>4526.03</c:v>
                </c:pt>
                <c:pt idx="11">
                  <c:v>4539.54</c:v>
                </c:pt>
                <c:pt idx="12">
                  <c:v>4213.53</c:v>
                </c:pt>
                <c:pt idx="13">
                  <c:v>4067.63</c:v>
                </c:pt>
                <c:pt idx="14">
                  <c:v>4066.87</c:v>
                </c:pt>
                <c:pt idx="15">
                  <c:v>4008.41</c:v>
                </c:pt>
                <c:pt idx="16">
                  <c:v>4219.16</c:v>
                </c:pt>
                <c:pt idx="17">
                  <c:v>4040.26</c:v>
                </c:pt>
                <c:pt idx="18">
                  <c:v>3954.14</c:v>
                </c:pt>
                <c:pt idx="19">
                  <c:v>3920.2</c:v>
                </c:pt>
                <c:pt idx="20">
                  <c:v>3931.85</c:v>
                </c:pt>
                <c:pt idx="21">
                  <c:v>3908.67</c:v>
                </c:pt>
                <c:pt idx="22">
                  <c:v>3866.12</c:v>
                </c:pt>
                <c:pt idx="23">
                  <c:v>3865.09</c:v>
                </c:pt>
                <c:pt idx="24">
                  <c:v>4054.56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9-10AA-40EC-B35C-49FD3AAAA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659478208"/>
        <c:axId val="-659480928"/>
      </c:lineChart>
      <c:catAx>
        <c:axId val="-6594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0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82016"/>
        <c:crosses val="autoZero"/>
        <c:auto val="1"/>
        <c:lblAlgn val="ctr"/>
        <c:lblOffset val="100"/>
        <c:tickLblSkip val="1"/>
        <c:noMultiLvlLbl val="1"/>
      </c:catAx>
      <c:valAx>
        <c:axId val="-65948201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USD</a:t>
                </a:r>
              </a:p>
            </c:rich>
          </c:tx>
          <c:layout>
            <c:manualLayout>
              <c:xMode val="edge"/>
              <c:yMode val="edge"/>
              <c:x val="6.9932742782152215E-3"/>
              <c:y val="0.4020207811785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(* #,##0.0_);_(* \(#,##0.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  <c:majorUnit val="20"/>
        <c:minorUnit val="10"/>
      </c:valAx>
      <c:valAx>
        <c:axId val="-659480928"/>
        <c:scaling>
          <c:orientation val="minMax"/>
          <c:min val="25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dirty="0"/>
                  <a:t>Pesos ($)</a:t>
                </a:r>
              </a:p>
            </c:rich>
          </c:tx>
          <c:layout>
            <c:manualLayout>
              <c:xMode val="edge"/>
              <c:yMode val="edge"/>
              <c:x val="0.97463758606261175"/>
              <c:y val="0.384182917470057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8208"/>
        <c:crosses val="max"/>
        <c:crossBetween val="between"/>
        <c:majorUnit val="300"/>
        <c:minorUnit val="100"/>
      </c:valAx>
      <c:catAx>
        <c:axId val="-6594782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659480928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537754265091865"/>
          <c:y val="0.74905084403205757"/>
          <c:w val="0.37848683559527951"/>
          <c:h val="7.4505037847089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circle"/>
            <c:size val="5"/>
            <c:spPr>
              <a:solidFill>
                <a:schemeClr val="bg1"/>
              </a:solidFill>
              <a:ln w="9525"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PETRÓLEO.xlsx]GRÁFICOS'!$B$3:$B$15</c:f>
              <c:numCache>
                <c:formatCode>mmm\-yy</c:formatCode>
                <c:ptCount val="13"/>
                <c:pt idx="0">
                  <c:v>41090</c:v>
                </c:pt>
                <c:pt idx="1">
                  <c:v>41455</c:v>
                </c:pt>
                <c:pt idx="2">
                  <c:v>41820</c:v>
                </c:pt>
                <c:pt idx="3">
                  <c:v>42185</c:v>
                </c:pt>
                <c:pt idx="4">
                  <c:v>42551</c:v>
                </c:pt>
                <c:pt idx="5">
                  <c:v>42916</c:v>
                </c:pt>
                <c:pt idx="6">
                  <c:v>43281</c:v>
                </c:pt>
                <c:pt idx="7">
                  <c:v>43646</c:v>
                </c:pt>
                <c:pt idx="8">
                  <c:v>44012</c:v>
                </c:pt>
                <c:pt idx="9">
                  <c:v>44377</c:v>
                </c:pt>
                <c:pt idx="10">
                  <c:v>44742</c:v>
                </c:pt>
                <c:pt idx="11">
                  <c:v>45107</c:v>
                </c:pt>
                <c:pt idx="12">
                  <c:v>45473</c:v>
                </c:pt>
              </c:numCache>
            </c:numRef>
          </c:cat>
          <c:val>
            <c:numRef>
              <c:f>'[TRM Y PETRÓLEO.xlsx]GRÁFICOS'!$C$3:$C$15</c:f>
              <c:numCache>
                <c:formatCode>_-"$"* #,##0_-;\-"$"* #,##0_-;_-"$"* "-"??_-;_-@_-</c:formatCode>
                <c:ptCount val="13"/>
                <c:pt idx="0">
                  <c:v>1784.599999999999</c:v>
                </c:pt>
                <c:pt idx="1">
                  <c:v>1929</c:v>
                </c:pt>
                <c:pt idx="2">
                  <c:v>1881.1900000000007</c:v>
                </c:pt>
                <c:pt idx="3">
                  <c:v>2585.11</c:v>
                </c:pt>
                <c:pt idx="4">
                  <c:v>2916.1499999999996</c:v>
                </c:pt>
                <c:pt idx="5">
                  <c:v>3038.2599999999998</c:v>
                </c:pt>
                <c:pt idx="6">
                  <c:v>2930.8000000000015</c:v>
                </c:pt>
                <c:pt idx="7">
                  <c:v>3205.6699999999987</c:v>
                </c:pt>
                <c:pt idx="8">
                  <c:v>3758.9100000000026</c:v>
                </c:pt>
                <c:pt idx="9">
                  <c:v>3756.6699999999987</c:v>
                </c:pt>
                <c:pt idx="10">
                  <c:v>4127.47</c:v>
                </c:pt>
                <c:pt idx="11">
                  <c:v>4191.28</c:v>
                </c:pt>
                <c:pt idx="12">
                  <c:v>4148.04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CEB-46DB-B775-25B454D1FD7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dropLines>
        <c:marker val="1"/>
        <c:smooth val="0"/>
        <c:axId val="-659476032"/>
        <c:axId val="-659479296"/>
      </c:lineChart>
      <c:catAx>
        <c:axId val="-65947603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929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-659479296"/>
        <c:scaling>
          <c:orientation val="minMax"/>
          <c:min val="1500"/>
        </c:scaling>
        <c:delete val="0"/>
        <c:axPos val="l"/>
        <c:numFmt formatCode="_-&quot;$&quot;* #,##0_-;\-&quot;$&quot;* #,##0_-;_-&quot;$&quot;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659476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</a:defRPr>
      </a:pPr>
      <a:endParaRPr lang="es-CO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652710085288646E-2"/>
          <c:y val="3.6201791296535668E-2"/>
          <c:w val="0.92042252484128606"/>
          <c:h val="0.77789767209103056"/>
        </c:manualLayout>
      </c:layout>
      <c:lineChart>
        <c:grouping val="standard"/>
        <c:varyColors val="0"/>
        <c:ser>
          <c:idx val="1"/>
          <c:order val="0"/>
          <c:tx>
            <c:strRef>
              <c:f>'[TRM Y PETRÓLEO.xlsx]GRÁFICOS'!$C$32</c:f>
              <c:strCache>
                <c:ptCount val="1"/>
                <c:pt idx="0">
                  <c:v>TRM </c:v>
                </c:pt>
              </c:strCache>
            </c:strRef>
          </c:tx>
          <c:spPr>
            <a:ln w="19050" cap="rnd" cmpd="sng" algn="ctr">
              <a:solidFill>
                <a:schemeClr val="accent2">
                  <a:shade val="95000"/>
                  <a:satMod val="105000"/>
                </a:schemeClr>
              </a:solidFill>
              <a:round/>
            </a:ln>
            <a:effectLst/>
          </c:spPr>
          <c:marker>
            <c:symbol val="diamond"/>
            <c:size val="10"/>
            <c:spPr>
              <a:solidFill>
                <a:srgbClr val="ED7D31"/>
              </a:solidFill>
              <a:ln>
                <a:solidFill>
                  <a:srgbClr val="4472C4">
                    <a:shade val="50000"/>
                  </a:srgbClr>
                </a:solidFill>
              </a:ln>
              <a:effectLst/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FA-4977-B61C-3EB694382CCA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FA-4977-B61C-3EB694382CCA}"/>
                </c:ext>
              </c:extLst>
            </c:dLbl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FA-4977-B61C-3EB694382CCA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FA-4977-B61C-3EB694382CCA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FA-4977-B61C-3EB694382CCA}"/>
                </c:ext>
              </c:extLst>
            </c:dLbl>
            <c:dLbl>
              <c:idx val="12"/>
              <c:layout>
                <c:manualLayout>
                  <c:x val="-2.6773532346845246E-2"/>
                  <c:y val="4.38536616124381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FA-4977-B61C-3EB694382C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'[TRM Y PETRÓLEO.xlsx]GRÁFICOS'!$B$33:$B$45</c:f>
              <c:numCache>
                <c:formatCode>mmm\-yy</c:formatCode>
                <c:ptCount val="13"/>
                <c:pt idx="0">
                  <c:v>41090</c:v>
                </c:pt>
                <c:pt idx="1">
                  <c:v>41455</c:v>
                </c:pt>
                <c:pt idx="2">
                  <c:v>41820</c:v>
                </c:pt>
                <c:pt idx="3">
                  <c:v>42185</c:v>
                </c:pt>
                <c:pt idx="4">
                  <c:v>42551</c:v>
                </c:pt>
                <c:pt idx="5">
                  <c:v>42916</c:v>
                </c:pt>
                <c:pt idx="6">
                  <c:v>43281</c:v>
                </c:pt>
                <c:pt idx="7">
                  <c:v>43646</c:v>
                </c:pt>
                <c:pt idx="8">
                  <c:v>44012</c:v>
                </c:pt>
                <c:pt idx="9">
                  <c:v>44377</c:v>
                </c:pt>
                <c:pt idx="10">
                  <c:v>44742</c:v>
                </c:pt>
                <c:pt idx="11">
                  <c:v>45107</c:v>
                </c:pt>
                <c:pt idx="12">
                  <c:v>45473</c:v>
                </c:pt>
              </c:numCache>
            </c:numRef>
          </c:cat>
          <c:val>
            <c:numRef>
              <c:f>'[TRM Y PETRÓLEO.xlsx]GRÁFICOS'!$C$33:$C$45</c:f>
              <c:numCache>
                <c:formatCode>_-* #,##0.0_-;\-* #,##0.0_-;_-* "-"??_-;_-@_-</c:formatCode>
                <c:ptCount val="13"/>
                <c:pt idx="0">
                  <c:v>0.24941578285084631</c:v>
                </c:pt>
                <c:pt idx="1">
                  <c:v>8.0914490642161212</c:v>
                </c:pt>
                <c:pt idx="2">
                  <c:v>-2.4784862623120461</c:v>
                </c:pt>
                <c:pt idx="3">
                  <c:v>37.418867844289991</c:v>
                </c:pt>
                <c:pt idx="4">
                  <c:v>12.805644634077453</c:v>
                </c:pt>
                <c:pt idx="5">
                  <c:v>4.1873703341734938</c:v>
                </c:pt>
                <c:pt idx="6">
                  <c:v>-3.5368928268152899</c:v>
                </c:pt>
                <c:pt idx="7">
                  <c:v>9.3786679404939548</c:v>
                </c:pt>
                <c:pt idx="8">
                  <c:v>17.258170678828577</c:v>
                </c:pt>
                <c:pt idx="9">
                  <c:v>-5.9591743351234072E-2</c:v>
                </c:pt>
                <c:pt idx="10">
                  <c:v>9.8704437706799411</c:v>
                </c:pt>
                <c:pt idx="11">
                  <c:v>1.5459833748034271</c:v>
                </c:pt>
                <c:pt idx="12">
                  <c:v>-1.0316657441163528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26FA-4977-B61C-3EB694382CC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rgbClr val="395F9B"/>
              </a:solidFill>
            </a:ln>
            <a:effectLst/>
          </c:spPr>
        </c:dropLines>
        <c:marker val="1"/>
        <c:smooth val="0"/>
        <c:axId val="-659477664"/>
        <c:axId val="-659479840"/>
      </c:lineChart>
      <c:catAx>
        <c:axId val="-6594776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Mes</a:t>
                </a:r>
              </a:p>
            </c:rich>
          </c:tx>
          <c:layout>
            <c:manualLayout>
              <c:xMode val="edge"/>
              <c:yMode val="edge"/>
              <c:x val="0.51217502532573322"/>
              <c:y val="0.958005249343832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9840"/>
        <c:crosses val="autoZero"/>
        <c:auto val="0"/>
        <c:lblAlgn val="ctr"/>
        <c:lblOffset val="100"/>
        <c:tickLblSkip val="1"/>
        <c:noMultiLvlLbl val="0"/>
      </c:catAx>
      <c:valAx>
        <c:axId val="-659479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Devaluación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65947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rgbClr val="395F9B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15247618458676"/>
          <c:y val="9.3769886725213192E-2"/>
          <c:w val="0.86219882969891337"/>
          <c:h val="0.6981390347039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'Totales mensuales'!$E$34</c:f>
              <c:strCache>
                <c:ptCount val="1"/>
                <c:pt idx="0">
                  <c:v>Miles de toneladas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dLbl>
              <c:idx val="10"/>
              <c:layout>
                <c:manualLayout>
                  <c:x val="-4.1666666666666666E-3"/>
                  <c:y val="8.08196512663864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D3-4296-888F-787EA39E558E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0">
                  <a:spAutoFit/>
                </a:bodyPr>
                <a:lstStyle/>
                <a:p>
                  <a:pPr algn="ctr" rtl="0">
                    <a:defRPr lang="en-US" sz="9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9DD3-4296-888F-787EA39E558E}"/>
                </c:ext>
              </c:extLst>
            </c:dLbl>
            <c:dLbl>
              <c:idx val="12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9DD3-4296-888F-787EA39E55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'Totales mensuales'!$D$36:$D$48</c:f>
              <c:strCach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strCache>
            </c:strRef>
          </c:cat>
          <c:val>
            <c:numRef>
              <c:f>'Totales mensuales'!$E$36:$E$48</c:f>
              <c:numCache>
                <c:formatCode>_(* #,##0.00_);_(* \(#,##0.00\);_(* "-"??_);_(@_)</c:formatCode>
                <c:ptCount val="13"/>
                <c:pt idx="0">
                  <c:v>1.9328807711999985</c:v>
                </c:pt>
                <c:pt idx="1">
                  <c:v>1.8205865970099997</c:v>
                </c:pt>
                <c:pt idx="2">
                  <c:v>2.3833818492099978</c:v>
                </c:pt>
                <c:pt idx="3">
                  <c:v>2.2118686837099997</c:v>
                </c:pt>
                <c:pt idx="4">
                  <c:v>2.4187189304499981</c:v>
                </c:pt>
                <c:pt idx="5">
                  <c:v>2.581049052989997</c:v>
                </c:pt>
                <c:pt idx="6">
                  <c:v>2.7267682202999945</c:v>
                </c:pt>
                <c:pt idx="7">
                  <c:v>2.8359037790499988</c:v>
                </c:pt>
                <c:pt idx="8">
                  <c:v>2.7406788338399988</c:v>
                </c:pt>
                <c:pt idx="9">
                  <c:v>2.6560529525499965</c:v>
                </c:pt>
                <c:pt idx="10">
                  <c:v>2.977159623869996</c:v>
                </c:pt>
                <c:pt idx="11">
                  <c:v>2.5170268200699981</c:v>
                </c:pt>
                <c:pt idx="12">
                  <c:v>2.9675077696499983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DD3-4296-888F-787EA39E55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overlap val="74"/>
        <c:axId val="-1843027072"/>
        <c:axId val="-1843037408"/>
      </c:barChart>
      <c:catAx>
        <c:axId val="-1843027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37408"/>
        <c:crosses val="autoZero"/>
        <c:auto val="1"/>
        <c:lblAlgn val="ctr"/>
        <c:lblOffset val="100"/>
        <c:noMultiLvlLbl val="0"/>
      </c:catAx>
      <c:valAx>
        <c:axId val="-1843037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700" dirty="0">
                    <a:solidFill>
                      <a:srgbClr val="395F9B"/>
                    </a:solidFill>
                  </a:rPr>
                  <a:t>Millones</a:t>
                </a:r>
                <a:r>
                  <a:rPr lang="es-CO" sz="700" baseline="0" dirty="0">
                    <a:solidFill>
                      <a:srgbClr val="395F9B"/>
                    </a:solidFill>
                  </a:rPr>
                  <a:t> </a:t>
                </a:r>
                <a:r>
                  <a:rPr lang="es-CO" sz="700" dirty="0">
                    <a:solidFill>
                      <a:srgbClr val="395F9B"/>
                    </a:solidFill>
                  </a:rPr>
                  <a:t>de toneladas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rgbClr val="395F9B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rgbClr val="395F9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-184302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9210044127761179E-2"/>
          <c:y val="3.9457899999163312E-2"/>
          <c:w val="0.82415554860722773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Comercio!$J$6:$J$8</c:f>
              <c:numCache>
                <c:formatCode>#,##0</c:formatCode>
                <c:ptCount val="3"/>
                <c:pt idx="0">
                  <c:v>826.25361763000001</c:v>
                </c:pt>
                <c:pt idx="1">
                  <c:v>5172.5778439400001</c:v>
                </c:pt>
                <c:pt idx="2">
                  <c:v>10630.006675799998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E9-45F0-B48D-B18B4A3FA60F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Comercio!$I$6:$I$8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Comercio!$K$6:$K$8</c:f>
              <c:numCache>
                <c:formatCode>#,##0</c:formatCode>
                <c:ptCount val="3"/>
                <c:pt idx="0">
                  <c:v>903.97105262999969</c:v>
                </c:pt>
                <c:pt idx="1">
                  <c:v>5582.0862468100013</c:v>
                </c:pt>
                <c:pt idx="2">
                  <c:v>10488.789957930001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9488"/>
        <c:axId val="877108192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Comercio!$I$6:$I$8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Comercio!$L$6:$L$8</c:f>
              <c:numCache>
                <c:formatCode>0.0%</c:formatCode>
                <c:ptCount val="3"/>
                <c:pt idx="0">
                  <c:v>9.4060023873689058E-2</c:v>
                </c:pt>
                <c:pt idx="1">
                  <c:v>7.9169113588066331E-2</c:v>
                </c:pt>
                <c:pt idx="2">
                  <c:v>-1.3284725228958405E-2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E9-45F0-B48D-B18B4A3FA6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1664"/>
        <c:axId val="877102208"/>
      </c:lineChart>
      <c:catAx>
        <c:axId val="877099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8192"/>
        <c:crosses val="autoZero"/>
        <c:auto val="1"/>
        <c:lblAlgn val="ctr"/>
        <c:lblOffset val="100"/>
        <c:noMultiLvlLbl val="0"/>
      </c:catAx>
      <c:valAx>
        <c:axId val="87710819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7134389600210544E-2"/>
              <c:y val="0.29906437470193026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9488"/>
        <c:crosses val="autoZero"/>
        <c:crossBetween val="between"/>
      </c:valAx>
      <c:valAx>
        <c:axId val="877102208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718019045923343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101664"/>
        <c:crosses val="max"/>
        <c:crossBetween val="between"/>
      </c:valAx>
      <c:catAx>
        <c:axId val="877101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10220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053080082654521E-2"/>
          <c:y val="2.4812986765592984E-2"/>
          <c:w val="0.92655947491129909"/>
          <c:h val="0.8287384972095991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EEF6-4A51-BBAF-60181DFEDA84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EEF6-4A51-BBAF-60181DFEDA84}"/>
              </c:ext>
            </c:extLst>
          </c:dPt>
          <c:dPt>
            <c:idx val="2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EEF6-4A51-BBAF-60181DFEDA84}"/>
              </c:ext>
            </c:extLst>
          </c:dPt>
          <c:dPt>
            <c:idx val="36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EEF6-4A51-BBAF-60181DFEDA84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EF6-4A51-BBAF-60181DFEDA84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EF6-4A51-BBAF-60181DFEDA84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EF6-4A51-BBAF-60181DFEDA84}"/>
                </c:ext>
              </c:extLst>
            </c:dLbl>
            <c:dLbl>
              <c:idx val="3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EF6-4A51-BBAF-60181DFEDA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Valor'!$B$58:$B$94</c:f>
              <c:numCache>
                <c:formatCode>mmm\-yy</c:formatCode>
                <c:ptCount val="37"/>
                <c:pt idx="0">
                  <c:v>44348</c:v>
                </c:pt>
                <c:pt idx="1">
                  <c:v>44378</c:v>
                </c:pt>
                <c:pt idx="2">
                  <c:v>44409</c:v>
                </c:pt>
                <c:pt idx="3">
                  <c:v>44440</c:v>
                </c:pt>
                <c:pt idx="4">
                  <c:v>44470</c:v>
                </c:pt>
                <c:pt idx="5">
                  <c:v>44501</c:v>
                </c:pt>
                <c:pt idx="6">
                  <c:v>44531</c:v>
                </c:pt>
                <c:pt idx="7">
                  <c:v>44562</c:v>
                </c:pt>
                <c:pt idx="8">
                  <c:v>44593</c:v>
                </c:pt>
                <c:pt idx="9">
                  <c:v>44621</c:v>
                </c:pt>
                <c:pt idx="10">
                  <c:v>44652</c:v>
                </c:pt>
                <c:pt idx="11">
                  <c:v>44682</c:v>
                </c:pt>
                <c:pt idx="12">
                  <c:v>44713</c:v>
                </c:pt>
                <c:pt idx="13">
                  <c:v>44743</c:v>
                </c:pt>
                <c:pt idx="14">
                  <c:v>44774</c:v>
                </c:pt>
                <c:pt idx="15">
                  <c:v>44805</c:v>
                </c:pt>
                <c:pt idx="16">
                  <c:v>44835</c:v>
                </c:pt>
                <c:pt idx="17">
                  <c:v>44866</c:v>
                </c:pt>
                <c:pt idx="18">
                  <c:v>44896</c:v>
                </c:pt>
                <c:pt idx="19">
                  <c:v>44927</c:v>
                </c:pt>
                <c:pt idx="20">
                  <c:v>44958</c:v>
                </c:pt>
                <c:pt idx="21">
                  <c:v>44986</c:v>
                </c:pt>
                <c:pt idx="22">
                  <c:v>45017</c:v>
                </c:pt>
                <c:pt idx="23">
                  <c:v>45047</c:v>
                </c:pt>
                <c:pt idx="24">
                  <c:v>45078</c:v>
                </c:pt>
                <c:pt idx="25">
                  <c:v>45108</c:v>
                </c:pt>
                <c:pt idx="26">
                  <c:v>45139</c:v>
                </c:pt>
                <c:pt idx="27">
                  <c:v>45170</c:v>
                </c:pt>
                <c:pt idx="28">
                  <c:v>45200</c:v>
                </c:pt>
                <c:pt idx="29">
                  <c:v>45231</c:v>
                </c:pt>
                <c:pt idx="30">
                  <c:v>45261</c:v>
                </c:pt>
                <c:pt idx="31">
                  <c:v>45292</c:v>
                </c:pt>
                <c:pt idx="32">
                  <c:v>45323</c:v>
                </c:pt>
                <c:pt idx="33">
                  <c:v>45352</c:v>
                </c:pt>
                <c:pt idx="34">
                  <c:v>45383</c:v>
                </c:pt>
                <c:pt idx="35">
                  <c:v>45413</c:v>
                </c:pt>
                <c:pt idx="36">
                  <c:v>45444</c:v>
                </c:pt>
              </c:numCache>
            </c:numRef>
          </c:cat>
          <c:val>
            <c:numRef>
              <c:f>'Expo Valor'!$E$58:$E$94</c:f>
              <c:numCache>
                <c:formatCode>_-* #,##0_-;\-* #,##0_-;_-* "-"??_-;_-@_-</c:formatCode>
                <c:ptCount val="37"/>
                <c:pt idx="0">
                  <c:v>621.89569333999998</c:v>
                </c:pt>
                <c:pt idx="1">
                  <c:v>811.73459991999948</c:v>
                </c:pt>
                <c:pt idx="2">
                  <c:v>811.28824318999989</c:v>
                </c:pt>
                <c:pt idx="3">
                  <c:v>749.68965317999994</c:v>
                </c:pt>
                <c:pt idx="4">
                  <c:v>859.68143754000016</c:v>
                </c:pt>
                <c:pt idx="5">
                  <c:v>857.12978397999996</c:v>
                </c:pt>
                <c:pt idx="6">
                  <c:v>921.86821971999973</c:v>
                </c:pt>
                <c:pt idx="7">
                  <c:v>815.83785127999965</c:v>
                </c:pt>
                <c:pt idx="8">
                  <c:v>1060.3755427799995</c:v>
                </c:pt>
                <c:pt idx="9">
                  <c:v>1098.6387364100005</c:v>
                </c:pt>
                <c:pt idx="10">
                  <c:v>1048.3928836199993</c:v>
                </c:pt>
                <c:pt idx="11">
                  <c:v>1032.32036143</c:v>
                </c:pt>
                <c:pt idx="12">
                  <c:v>1060.7862265700005</c:v>
                </c:pt>
                <c:pt idx="13">
                  <c:v>962.28670056000033</c:v>
                </c:pt>
                <c:pt idx="14">
                  <c:v>876.79390615999989</c:v>
                </c:pt>
                <c:pt idx="15">
                  <c:v>943.7276261199994</c:v>
                </c:pt>
                <c:pt idx="16">
                  <c:v>869.77770139999973</c:v>
                </c:pt>
                <c:pt idx="17">
                  <c:v>868.24591042999975</c:v>
                </c:pt>
                <c:pt idx="18">
                  <c:v>936.59698719000039</c:v>
                </c:pt>
                <c:pt idx="19">
                  <c:v>737.40756907999992</c:v>
                </c:pt>
                <c:pt idx="20">
                  <c:v>854.58225282999956</c:v>
                </c:pt>
                <c:pt idx="21">
                  <c:v>987.01150434999977</c:v>
                </c:pt>
                <c:pt idx="22">
                  <c:v>770.43832589999954</c:v>
                </c:pt>
                <c:pt idx="23">
                  <c:v>996.88457414999993</c:v>
                </c:pt>
                <c:pt idx="24">
                  <c:v>826.25361762999967</c:v>
                </c:pt>
                <c:pt idx="25">
                  <c:v>834.71138451000002</c:v>
                </c:pt>
                <c:pt idx="26">
                  <c:v>764.52087026999993</c:v>
                </c:pt>
                <c:pt idx="27">
                  <c:v>764.22395581000046</c:v>
                </c:pt>
                <c:pt idx="28">
                  <c:v>744.72622695000007</c:v>
                </c:pt>
                <c:pt idx="29">
                  <c:v>890.02409087000001</c:v>
                </c:pt>
                <c:pt idx="30">
                  <c:v>908.49718270999995</c:v>
                </c:pt>
                <c:pt idx="31">
                  <c:v>803.70421069999998</c:v>
                </c:pt>
                <c:pt idx="32">
                  <c:v>961.60480550000011</c:v>
                </c:pt>
                <c:pt idx="33">
                  <c:v>921.97046217000002</c:v>
                </c:pt>
                <c:pt idx="34">
                  <c:v>947.14999594000005</c:v>
                </c:pt>
                <c:pt idx="35">
                  <c:v>1043.68571987</c:v>
                </c:pt>
                <c:pt idx="36">
                  <c:v>903.97105263000003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EF6-4A51-BBAF-60181DFEDA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842232864"/>
        <c:axId val="-1842233952"/>
      </c:barChart>
      <c:dateAx>
        <c:axId val="-1842232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3952"/>
        <c:crosses val="autoZero"/>
        <c:auto val="1"/>
        <c:lblOffset val="100"/>
        <c:baseTimeUnit val="months"/>
      </c:dateAx>
      <c:valAx>
        <c:axId val="-184223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s-CO" dirty="0"/>
                  <a:t>USD millones FOB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1842232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767394419897838E-2"/>
          <c:y val="6.5068279381373759E-2"/>
          <c:w val="0.85483027658516975"/>
          <c:h val="0.73732641092637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'D18. Destinos expo'!$H$2</c:f>
              <c:strCache>
                <c:ptCount val="1"/>
                <c:pt idx="0">
                  <c:v>Jul 22 -jun 23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Bélgica</c:v>
                </c:pt>
                <c:pt idx="2">
                  <c:v>Países Bajos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México</c:v>
                </c:pt>
                <c:pt idx="8">
                  <c:v>China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expo'!$H$3:$H$13</c:f>
              <c:numCache>
                <c:formatCode>#,##0</c:formatCode>
                <c:ptCount val="11"/>
                <c:pt idx="0">
                  <c:v>4319.4954590199995</c:v>
                </c:pt>
                <c:pt idx="1">
                  <c:v>427.71116377000004</c:v>
                </c:pt>
                <c:pt idx="2">
                  <c:v>500.43353367000003</c:v>
                </c:pt>
                <c:pt idx="3">
                  <c:v>377.73478348999998</c:v>
                </c:pt>
                <c:pt idx="4">
                  <c:v>371.60840562999999</c:v>
                </c:pt>
                <c:pt idx="5">
                  <c:v>327.34594344999994</c:v>
                </c:pt>
                <c:pt idx="6">
                  <c:v>337.93847874000005</c:v>
                </c:pt>
                <c:pt idx="7">
                  <c:v>212.90093767000002</c:v>
                </c:pt>
                <c:pt idx="8">
                  <c:v>179.60297656</c:v>
                </c:pt>
                <c:pt idx="9">
                  <c:v>261.92991446000008</c:v>
                </c:pt>
                <c:pt idx="10">
                  <c:v>3313.3050793400007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AE-4245-AAC1-E65030716CD0}"/>
            </c:ext>
          </c:extLst>
        </c:ser>
        <c:ser>
          <c:idx val="1"/>
          <c:order val="1"/>
          <c:tx>
            <c:strRef>
              <c:f>'D18. Destinos expo'!$I$2</c:f>
              <c:strCache>
                <c:ptCount val="1"/>
                <c:pt idx="0">
                  <c:v>Jul 23 - jun 24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Bélgica</c:v>
                </c:pt>
                <c:pt idx="2">
                  <c:v>Países Bajos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México</c:v>
                </c:pt>
                <c:pt idx="8">
                  <c:v>China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expo'!$I$3:$I$13</c:f>
              <c:numCache>
                <c:formatCode>#,##0</c:formatCode>
                <c:ptCount val="11"/>
                <c:pt idx="0">
                  <c:v>4191.8987927200005</c:v>
                </c:pt>
                <c:pt idx="1">
                  <c:v>472.62945791000016</c:v>
                </c:pt>
                <c:pt idx="2">
                  <c:v>468.81897828999996</c:v>
                </c:pt>
                <c:pt idx="3">
                  <c:v>402.52577815999996</c:v>
                </c:pt>
                <c:pt idx="4">
                  <c:v>349.11713788000003</c:v>
                </c:pt>
                <c:pt idx="5">
                  <c:v>344.83275784</c:v>
                </c:pt>
                <c:pt idx="6">
                  <c:v>309.55056958</c:v>
                </c:pt>
                <c:pt idx="7">
                  <c:v>303.39972668000001</c:v>
                </c:pt>
                <c:pt idx="8">
                  <c:v>270.93012941000006</c:v>
                </c:pt>
                <c:pt idx="9">
                  <c:v>265.93235250999999</c:v>
                </c:pt>
                <c:pt idx="10">
                  <c:v>3109.1542769500011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1"/>
        <c:overlap val="-26"/>
        <c:axId val="1442521232"/>
        <c:axId val="1442523408"/>
      </c:barChart>
      <c:lineChart>
        <c:grouping val="standard"/>
        <c:varyColors val="0"/>
        <c:ser>
          <c:idx val="2"/>
          <c:order val="2"/>
          <c:tx>
            <c:strRef>
              <c:f>'D18. Destinos expo'!$J$2</c:f>
              <c:strCache>
                <c:ptCount val="1"/>
                <c:pt idx="0">
                  <c:v>Variación 12 meses (%)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69169"/>
              </a:solidFill>
              <a:ln w="9525">
                <a:noFill/>
              </a:ln>
              <a:effectLst/>
            </c:spPr>
          </c:marker>
          <c:dLbls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067261078351463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AE-4245-AAC1-E65030716CD0}"/>
                </c:ext>
              </c:extLst>
            </c:dLbl>
            <c:dLbl>
              <c:idx val="5"/>
              <c:layout>
                <c:manualLayout>
                  <c:x val="-3.180364434085009E-2"/>
                  <c:y val="-6.3819657138931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259-402E-B134-C6DAF34AA11C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1AE-4245-AAC1-E65030716CD0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33928086772317E-2"/>
                      <c:h val="4.61544068761570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1AE-4245-AAC1-E65030716CD0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'D18. Destinos expo'!$G$3:$G$13</c:f>
              <c:strCache>
                <c:ptCount val="11"/>
                <c:pt idx="0">
                  <c:v>Estados Unidos</c:v>
                </c:pt>
                <c:pt idx="1">
                  <c:v>Bélgica</c:v>
                </c:pt>
                <c:pt idx="2">
                  <c:v>Países Bajos</c:v>
                </c:pt>
                <c:pt idx="3">
                  <c:v>Alemania</c:v>
                </c:pt>
                <c:pt idx="4">
                  <c:v>Canadá</c:v>
                </c:pt>
                <c:pt idx="5">
                  <c:v>Reino Unido</c:v>
                </c:pt>
                <c:pt idx="6">
                  <c:v>Ecuador</c:v>
                </c:pt>
                <c:pt idx="7">
                  <c:v>México</c:v>
                </c:pt>
                <c:pt idx="8">
                  <c:v>China</c:v>
                </c:pt>
                <c:pt idx="9">
                  <c:v>España</c:v>
                </c:pt>
                <c:pt idx="10">
                  <c:v>Otros</c:v>
                </c:pt>
              </c:strCache>
            </c:strRef>
          </c:cat>
          <c:val>
            <c:numRef>
              <c:f>'D18. Destinos expo'!$J$3:$J$13</c:f>
              <c:numCache>
                <c:formatCode>0.0%</c:formatCode>
                <c:ptCount val="11"/>
                <c:pt idx="0">
                  <c:v>-2.9539715346511314E-2</c:v>
                </c:pt>
                <c:pt idx="1">
                  <c:v>0.10502015833319404</c:v>
                </c:pt>
                <c:pt idx="2">
                  <c:v>-6.3174334357952236E-2</c:v>
                </c:pt>
                <c:pt idx="3">
                  <c:v>6.5630690509751025E-2</c:v>
                </c:pt>
                <c:pt idx="4">
                  <c:v>-6.0524109275380343E-2</c:v>
                </c:pt>
                <c:pt idx="5">
                  <c:v>5.3419981948458428E-2</c:v>
                </c:pt>
                <c:pt idx="6">
                  <c:v>-8.4003186810345062E-2</c:v>
                </c:pt>
                <c:pt idx="7">
                  <c:v>0.42507463800030137</c:v>
                </c:pt>
                <c:pt idx="8">
                  <c:v>0.50849465080825296</c:v>
                </c:pt>
                <c:pt idx="9">
                  <c:v>1.528056869048882E-2</c:v>
                </c:pt>
                <c:pt idx="10">
                  <c:v>-6.1615455716098923E-2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D1AE-4245-AAC1-E65030716C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2523952"/>
        <c:axId val="1442515792"/>
      </c:lineChart>
      <c:catAx>
        <c:axId val="1442521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408"/>
        <c:crosses val="autoZero"/>
        <c:auto val="1"/>
        <c:lblAlgn val="ctr"/>
        <c:lblOffset val="100"/>
        <c:noMultiLvlLbl val="0"/>
      </c:catAx>
      <c:valAx>
        <c:axId val="14425234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USD millones FOB</a:t>
                </a:r>
              </a:p>
            </c:rich>
          </c:tx>
          <c:layout>
            <c:manualLayout>
              <c:xMode val="edge"/>
              <c:yMode val="edge"/>
              <c:x val="1.3882352398846077E-2"/>
              <c:y val="0.3502004463281669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#,##0" sourceLinked="1"/>
        <c:majorTickMark val="in"/>
        <c:minorTickMark val="none"/>
        <c:tickLblPos val="nextTo"/>
        <c:spPr>
          <a:noFill/>
          <a:ln>
            <a:solidFill>
              <a:srgbClr val="395F9B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1232"/>
        <c:crosses val="autoZero"/>
        <c:crossBetween val="between"/>
      </c:valAx>
      <c:valAx>
        <c:axId val="1442515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rgbClr val="395F9B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000"/>
                  <a:t>Variación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rgbClr val="395F9B"/>
                  </a:solidFill>
                  <a:latin typeface="+mn-lt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solidFill>
              <a:srgbClr val="069169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395F9B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442523952"/>
        <c:crosses val="max"/>
        <c:crossBetween val="between"/>
      </c:valAx>
      <c:catAx>
        <c:axId val="14425239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42515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79690000274296E-2"/>
          <c:y val="0.90684837081866576"/>
          <c:w val="0.89113981435356648"/>
          <c:h val="7.663438361627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rgbClr val="395F9B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solidFill>
            <a:srgbClr val="395F9B"/>
          </a:solidFill>
          <a:latin typeface="+mn-lt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85219778120384"/>
          <c:y val="3.9457904319242405E-2"/>
          <c:w val="0.79229561209654442"/>
          <c:h val="0.80424840459575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Comercio!$J$5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rgbClr val="E7E6E6">
                <a:lumMod val="50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Comercio!$J$10:$J$12</c:f>
              <c:numCache>
                <c:formatCode>#,##0</c:formatCode>
                <c:ptCount val="3"/>
                <c:pt idx="0">
                  <c:v>460.3760056000001</c:v>
                </c:pt>
                <c:pt idx="1">
                  <c:v>2517.0268200700002</c:v>
                </c:pt>
                <c:pt idx="2">
                  <c:v>5299.8094572800019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FB-4860-8DFA-2CA189E9403C}"/>
            </c:ext>
          </c:extLst>
        </c:ser>
        <c:ser>
          <c:idx val="1"/>
          <c:order val="1"/>
          <c:tx>
            <c:strRef>
              <c:f>Comercio!$K$5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Comercio!$I$10:$I$12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Comercio!$K$10:$K$12</c:f>
              <c:numCache>
                <c:formatCode>#,##0</c:formatCode>
                <c:ptCount val="3"/>
                <c:pt idx="0">
                  <c:v>422.44304656999964</c:v>
                </c:pt>
                <c:pt idx="1">
                  <c:v>2967.5077696499993</c:v>
                </c:pt>
                <c:pt idx="2">
                  <c:v>5641.3717341199972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1"/>
        <c:overlap val="-6"/>
        <c:axId val="877092960"/>
        <c:axId val="877098400"/>
      </c:barChart>
      <c:lineChart>
        <c:grouping val="standard"/>
        <c:varyColors val="0"/>
        <c:ser>
          <c:idx val="2"/>
          <c:order val="2"/>
          <c:tx>
            <c:strRef>
              <c:f>Comercio!$L$5</c:f>
              <c:strCache>
                <c:ptCount val="1"/>
                <c:pt idx="0">
                  <c:v>Variación (%)</c:v>
                </c:pt>
              </c:strCache>
            </c:strRef>
          </c:tx>
          <c:spPr>
            <a:ln w="19050">
              <a:noFill/>
            </a:ln>
          </c:spPr>
          <c:marker>
            <c:symbol val="diamond"/>
            <c:size val="10"/>
            <c:spPr>
              <a:solidFill>
                <a:srgbClr val="00B050"/>
              </a:solidFill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9E-4B26-937B-FE264609199D}"/>
                </c:ext>
              </c:extLst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FB-4860-8DFA-2CA189E9403C}"/>
                </c:ext>
              </c:extLst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FB-4860-8DFA-2CA189E9403C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95000"/>
                  </a:sys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Comercio!$I$10:$I$12</c:f>
              <c:strCache>
                <c:ptCount val="3"/>
                <c:pt idx="0">
                  <c:v>Junio</c:v>
                </c:pt>
                <c:pt idx="1">
                  <c:v>Año corrido</c:v>
                </c:pt>
                <c:pt idx="2">
                  <c:v>12 meses</c:v>
                </c:pt>
              </c:strCache>
            </c:strRef>
          </c:cat>
          <c:val>
            <c:numRef>
              <c:f>Comercio!$L$10:$L$12</c:f>
              <c:numCache>
                <c:formatCode>0.0%</c:formatCode>
                <c:ptCount val="3"/>
                <c:pt idx="0">
                  <c:v>-8.23956039597743E-2</c:v>
                </c:pt>
                <c:pt idx="1">
                  <c:v>0.17897344040516461</c:v>
                </c:pt>
                <c:pt idx="2">
                  <c:v>6.4448029611859692E-2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6FB-4860-8DFA-2CA189E94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7100032"/>
        <c:axId val="877095680"/>
      </c:lineChart>
      <c:catAx>
        <c:axId val="87709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 sz="700" b="1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8400"/>
        <c:crosses val="autoZero"/>
        <c:auto val="1"/>
        <c:lblAlgn val="ctr"/>
        <c:lblOffset val="100"/>
        <c:noMultiLvlLbl val="0"/>
      </c:catAx>
      <c:valAx>
        <c:axId val="8770984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sz="700" dirty="0">
                    <a:solidFill>
                      <a:schemeClr val="bg2">
                        <a:lumMod val="50000"/>
                      </a:schemeClr>
                    </a:solidFill>
                  </a:rPr>
                  <a:t>Miles de toneladas</a:t>
                </a:r>
              </a:p>
            </c:rich>
          </c:tx>
          <c:layout>
            <c:manualLayout>
              <c:xMode val="edge"/>
              <c:yMode val="edge"/>
              <c:x val="2.1087564606857245E-2"/>
              <c:y val="0.30238497644725942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 sz="700">
                <a:solidFill>
                  <a:schemeClr val="bg2">
                    <a:lumMod val="50000"/>
                  </a:schemeClr>
                </a:solidFill>
              </a:defRPr>
            </a:pPr>
            <a:endParaRPr lang="es-CO"/>
          </a:p>
        </c:txPr>
        <c:crossAx val="877092960"/>
        <c:crosses val="autoZero"/>
        <c:crossBetween val="between"/>
      </c:valAx>
      <c:valAx>
        <c:axId val="877095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70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n-US" sz="700">
                    <a:solidFill>
                      <a:schemeClr val="bg2">
                        <a:lumMod val="50000"/>
                      </a:schemeClr>
                    </a:solidFill>
                  </a:rPr>
                  <a:t>Variación (%)</a:t>
                </a:r>
              </a:p>
            </c:rich>
          </c:tx>
          <c:layout>
            <c:manualLayout>
              <c:xMode val="edge"/>
              <c:yMode val="edge"/>
              <c:x val="0.97007703991531902"/>
              <c:y val="0.32058684184104619"/>
            </c:manualLayout>
          </c:layout>
          <c:overlay val="0"/>
        </c:title>
        <c:numFmt formatCode="0.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s-CO"/>
          </a:p>
        </c:txPr>
        <c:crossAx val="877100032"/>
        <c:crosses val="max"/>
        <c:crossBetween val="between"/>
      </c:valAx>
      <c:catAx>
        <c:axId val="877100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7709568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vert="horz"/>
        <a:lstStyle/>
        <a:p>
          <a:pPr>
            <a:defRPr>
              <a:solidFill>
                <a:schemeClr val="bg2">
                  <a:lumMod val="50000"/>
                </a:schemeClr>
              </a:solidFill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197322773088858E-2"/>
          <c:y val="2.1171477931741445E-2"/>
          <c:w val="0.94241529405821434"/>
          <c:h val="0.835293787228638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C9D6-4F1D-AAC1-F7CB3AB989E6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C9D6-4F1D-AAC1-F7CB3AB989E6}"/>
              </c:ext>
            </c:extLst>
          </c:dPt>
          <c:dPt>
            <c:idx val="23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C9D6-4F1D-AAC1-F7CB3AB989E6}"/>
              </c:ext>
            </c:extLst>
          </c:dPt>
          <c:dPt>
            <c:idx val="3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C9D6-4F1D-AAC1-F7CB3AB989E6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D6-4F1D-AAC1-F7CB3AB989E6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D6-4F1D-AAC1-F7CB3AB989E6}"/>
                </c:ext>
              </c:extLst>
            </c:dLbl>
            <c:dLbl>
              <c:idx val="2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9D6-4F1D-AAC1-F7CB3AB989E6}"/>
                </c:ext>
              </c:extLst>
            </c:dLbl>
            <c:dLbl>
              <c:idx val="3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D6-4F1D-AAC1-F7CB3AB989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s-CO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'Expo Volumen'!$B$59:$B$95</c:f>
              <c:numCache>
                <c:formatCode>mmm\-yy</c:formatCode>
                <c:ptCount val="37"/>
                <c:pt idx="0">
                  <c:v>44378</c:v>
                </c:pt>
                <c:pt idx="1">
                  <c:v>44409</c:v>
                </c:pt>
                <c:pt idx="2">
                  <c:v>44440</c:v>
                </c:pt>
                <c:pt idx="3">
                  <c:v>44470</c:v>
                </c:pt>
                <c:pt idx="4">
                  <c:v>44501</c:v>
                </c:pt>
                <c:pt idx="5">
                  <c:v>44531</c:v>
                </c:pt>
                <c:pt idx="6">
                  <c:v>44562</c:v>
                </c:pt>
                <c:pt idx="7">
                  <c:v>44593</c:v>
                </c:pt>
                <c:pt idx="8">
                  <c:v>44621</c:v>
                </c:pt>
                <c:pt idx="9">
                  <c:v>44652</c:v>
                </c:pt>
                <c:pt idx="10">
                  <c:v>44682</c:v>
                </c:pt>
                <c:pt idx="11">
                  <c:v>44713</c:v>
                </c:pt>
                <c:pt idx="12">
                  <c:v>44743</c:v>
                </c:pt>
                <c:pt idx="13">
                  <c:v>44774</c:v>
                </c:pt>
                <c:pt idx="14">
                  <c:v>44805</c:v>
                </c:pt>
                <c:pt idx="15">
                  <c:v>44835</c:v>
                </c:pt>
                <c:pt idx="16">
                  <c:v>44866</c:v>
                </c:pt>
                <c:pt idx="17">
                  <c:v>44896</c:v>
                </c:pt>
                <c:pt idx="18">
                  <c:v>44927</c:v>
                </c:pt>
                <c:pt idx="19">
                  <c:v>44958</c:v>
                </c:pt>
                <c:pt idx="20">
                  <c:v>44986</c:v>
                </c:pt>
                <c:pt idx="21">
                  <c:v>45017</c:v>
                </c:pt>
                <c:pt idx="22">
                  <c:v>45047</c:v>
                </c:pt>
                <c:pt idx="23">
                  <c:v>45078</c:v>
                </c:pt>
                <c:pt idx="24">
                  <c:v>45108</c:v>
                </c:pt>
                <c:pt idx="25">
                  <c:v>45139</c:v>
                </c:pt>
                <c:pt idx="26">
                  <c:v>45170</c:v>
                </c:pt>
                <c:pt idx="27">
                  <c:v>45200</c:v>
                </c:pt>
                <c:pt idx="28">
                  <c:v>45231</c:v>
                </c:pt>
                <c:pt idx="29">
                  <c:v>45261</c:v>
                </c:pt>
                <c:pt idx="30">
                  <c:v>45292</c:v>
                </c:pt>
                <c:pt idx="31">
                  <c:v>45323</c:v>
                </c:pt>
                <c:pt idx="32">
                  <c:v>45352</c:v>
                </c:pt>
                <c:pt idx="33">
                  <c:v>45383</c:v>
                </c:pt>
                <c:pt idx="34">
                  <c:v>45413</c:v>
                </c:pt>
                <c:pt idx="35">
                  <c:v>45444</c:v>
                </c:pt>
              </c:numCache>
            </c:numRef>
          </c:cat>
          <c:val>
            <c:numRef>
              <c:f>'Expo Volumen'!$E$59:$E$95</c:f>
              <c:numCache>
                <c:formatCode>_-* #,##0_-;\-* #,##0_-;_-* "-"??_-;_-@_-</c:formatCode>
                <c:ptCount val="37"/>
                <c:pt idx="0">
                  <c:v>500.20009427999997</c:v>
                </c:pt>
                <c:pt idx="1">
                  <c:v>458.18450632999998</c:v>
                </c:pt>
                <c:pt idx="2">
                  <c:v>458.95681178000007</c:v>
                </c:pt>
                <c:pt idx="3">
                  <c:v>471.44310050000007</c:v>
                </c:pt>
                <c:pt idx="4">
                  <c:v>489.23179712000035</c:v>
                </c:pt>
                <c:pt idx="5">
                  <c:v>444.06728803000021</c:v>
                </c:pt>
                <c:pt idx="6">
                  <c:v>443.27621238000006</c:v>
                </c:pt>
                <c:pt idx="7">
                  <c:v>475.33605728999987</c:v>
                </c:pt>
                <c:pt idx="8">
                  <c:v>450.13480108000005</c:v>
                </c:pt>
                <c:pt idx="9">
                  <c:v>564.14791802999991</c:v>
                </c:pt>
                <c:pt idx="10">
                  <c:v>486.39021501999991</c:v>
                </c:pt>
                <c:pt idx="11">
                  <c:v>557.87442007000004</c:v>
                </c:pt>
                <c:pt idx="12">
                  <c:v>412.86063724999997</c:v>
                </c:pt>
                <c:pt idx="13">
                  <c:v>404.23836332999974</c:v>
                </c:pt>
                <c:pt idx="14">
                  <c:v>550.22402488999955</c:v>
                </c:pt>
                <c:pt idx="15">
                  <c:v>418.87848664999996</c:v>
                </c:pt>
                <c:pt idx="16">
                  <c:v>474.02239373999998</c:v>
                </c:pt>
                <c:pt idx="17">
                  <c:v>522.5587313499999</c:v>
                </c:pt>
                <c:pt idx="18">
                  <c:v>309.84981393999993</c:v>
                </c:pt>
                <c:pt idx="19">
                  <c:v>362.94965939999997</c:v>
                </c:pt>
                <c:pt idx="20">
                  <c:v>472.97909079999988</c:v>
                </c:pt>
                <c:pt idx="21">
                  <c:v>398.39321712000009</c:v>
                </c:pt>
                <c:pt idx="22">
                  <c:v>512.47903321000013</c:v>
                </c:pt>
                <c:pt idx="23">
                  <c:v>460.37600559999981</c:v>
                </c:pt>
                <c:pt idx="24">
                  <c:v>383.09474259000001</c:v>
                </c:pt>
                <c:pt idx="25">
                  <c:v>436.08425813999986</c:v>
                </c:pt>
                <c:pt idx="26">
                  <c:v>412.65805361999981</c:v>
                </c:pt>
                <c:pt idx="27">
                  <c:v>436.59763268999984</c:v>
                </c:pt>
                <c:pt idx="28">
                  <c:v>528.79175882999994</c:v>
                </c:pt>
                <c:pt idx="29">
                  <c:v>476.63751859999979</c:v>
                </c:pt>
                <c:pt idx="30">
                  <c:v>455.43774715999984</c:v>
                </c:pt>
                <c:pt idx="31">
                  <c:v>485.67130533000017</c:v>
                </c:pt>
                <c:pt idx="32">
                  <c:v>451.80526215999998</c:v>
                </c:pt>
                <c:pt idx="33">
                  <c:v>549.77502676000006</c:v>
                </c:pt>
                <c:pt idx="34">
                  <c:v>602.37538166999968</c:v>
                </c:pt>
                <c:pt idx="35">
                  <c:v>422.44304656999992</c:v>
                </c:pt>
                <c:pt idx="36">
                  <c:v>-37.932959029999893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D6-4F1D-AAC1-F7CB3AB98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868068928"/>
        <c:axId val="-868068384"/>
      </c:barChart>
      <c:dateAx>
        <c:axId val="-86806892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384"/>
        <c:crosses val="autoZero"/>
        <c:auto val="1"/>
        <c:lblOffset val="100"/>
        <c:baseTimeUnit val="months"/>
      </c:dateAx>
      <c:valAx>
        <c:axId val="-8680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>
                    <a:solidFill>
                      <a:schemeClr val="bg2">
                        <a:lumMod val="50000"/>
                      </a:schemeClr>
                    </a:solidFill>
                  </a:defRPr>
                </a:pPr>
                <a:r>
                  <a:rPr lang="es-CO" b="0" dirty="0">
                    <a:solidFill>
                      <a:schemeClr val="bg2">
                        <a:lumMod val="50000"/>
                      </a:schemeClr>
                    </a:solidFill>
                  </a:rPr>
                  <a:t>Miles</a:t>
                </a:r>
                <a:r>
                  <a:rPr lang="es-CO" b="0" baseline="0" dirty="0">
                    <a:solidFill>
                      <a:schemeClr val="bg2">
                        <a:lumMod val="50000"/>
                      </a:schemeClr>
                    </a:solidFill>
                  </a:rPr>
                  <a:t> de toneladas</a:t>
                </a:r>
                <a:endParaRPr lang="es-CO" b="0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868068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s-CO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Balanza!$O$71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Balanza!$P$71:$Z$71</c:f>
              <c:numCache>
                <c:formatCode>_-* #,##0_-;\-* #,##0_-;_-* "-"??_-;_-@_-</c:formatCode>
                <c:ptCount val="11"/>
                <c:pt idx="0">
                  <c:v>3025.1331334999973</c:v>
                </c:pt>
                <c:pt idx="1">
                  <c:v>3071.2562896699997</c:v>
                </c:pt>
                <c:pt idx="2">
                  <c:v>2954.6103340800009</c:v>
                </c:pt>
                <c:pt idx="3">
                  <c:v>3166.8198951499967</c:v>
                </c:pt>
                <c:pt idx="4">
                  <c:v>3295.0263126600012</c:v>
                </c:pt>
                <c:pt idx="5">
                  <c:v>3239.4127403399998</c:v>
                </c:pt>
                <c:pt idx="6">
                  <c:v>3176.1209473200056</c:v>
                </c:pt>
                <c:pt idx="7">
                  <c:v>3784.4047999300005</c:v>
                </c:pt>
                <c:pt idx="8">
                  <c:v>5055.5653755199983</c:v>
                </c:pt>
                <c:pt idx="9">
                  <c:v>4346.324226310001</c:v>
                </c:pt>
                <c:pt idx="10">
                  <c:v>4678.1151941799999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CA-4A6A-A2D2-6E478487AD3A}"/>
            </c:ext>
          </c:extLst>
        </c:ser>
        <c:ser>
          <c:idx val="1"/>
          <c:order val="1"/>
          <c:tx>
            <c:strRef>
              <c:f>Balanza!$O$72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Balanza!$P$72:$Z$72</c:f>
              <c:numCache>
                <c:formatCode>_-* #,##0_-;\-* #,##0_-;_-* "-"??_-;_-@_-</c:formatCode>
                <c:ptCount val="11"/>
                <c:pt idx="0">
                  <c:v>2448.7427932299993</c:v>
                </c:pt>
                <c:pt idx="1">
                  <c:v>2442.6422905799977</c:v>
                </c:pt>
                <c:pt idx="2">
                  <c:v>2386.4980417599991</c:v>
                </c:pt>
                <c:pt idx="3">
                  <c:v>2486.454116909998</c:v>
                </c:pt>
                <c:pt idx="4">
                  <c:v>2676.6771538499984</c:v>
                </c:pt>
                <c:pt idx="5">
                  <c:v>2672.9344460600014</c:v>
                </c:pt>
                <c:pt idx="6">
                  <c:v>2770.1682079299985</c:v>
                </c:pt>
                <c:pt idx="7">
                  <c:v>3097.0776139300006</c:v>
                </c:pt>
                <c:pt idx="8">
                  <c:v>4052.2610654428295</c:v>
                </c:pt>
                <c:pt idx="9">
                  <c:v>3935.1777208857761</c:v>
                </c:pt>
                <c:pt idx="10">
                  <c:v>3663.1123986338353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CA-4A6A-A2D2-6E478487AD3A}"/>
            </c:ext>
          </c:extLst>
        </c:ser>
        <c:ser>
          <c:idx val="2"/>
          <c:order val="2"/>
          <c:tx>
            <c:strRef>
              <c:f>Balanza!$O$73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6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2">
                          <a:lumMod val="50000"/>
                        </a:schemeClr>
                      </a:solidFill>
                      <a:latin typeface="Work Sans Medium" panose="00000600000000000000" pitchFamily="2" charset="0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FFCA-4758-9FEA-24F3BE749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Balanza!$P$73:$Z$73</c:f>
              <c:numCache>
                <c:formatCode>_-* #,##0_-;\-* #,##0_-;_-* "-"??_-;_-@_-</c:formatCode>
                <c:ptCount val="11"/>
                <c:pt idx="0">
                  <c:v>576.39034026999775</c:v>
                </c:pt>
                <c:pt idx="1">
                  <c:v>628.61399909000193</c:v>
                </c:pt>
                <c:pt idx="2">
                  <c:v>568.11229232000187</c:v>
                </c:pt>
                <c:pt idx="3">
                  <c:v>680.36577823999846</c:v>
                </c:pt>
                <c:pt idx="4">
                  <c:v>618.34915881000268</c:v>
                </c:pt>
                <c:pt idx="5">
                  <c:v>566.47829427999864</c:v>
                </c:pt>
                <c:pt idx="6">
                  <c:v>405.95273939000674</c:v>
                </c:pt>
                <c:pt idx="7">
                  <c:v>687.32718600000021</c:v>
                </c:pt>
                <c:pt idx="8">
                  <c:v>1003.304310077169</c:v>
                </c:pt>
                <c:pt idx="9">
                  <c:v>411.14650542422476</c:v>
                </c:pt>
                <c:pt idx="10">
                  <c:v>1015.0027955461643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CA-4A6A-A2D2-6E478487AD3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81536"/>
        <c:axId val="-987590240"/>
      </c:barChart>
      <c:catAx>
        <c:axId val="-98758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7590240"/>
        <c:crosses val="autoZero"/>
        <c:auto val="1"/>
        <c:lblAlgn val="ctr"/>
        <c:lblOffset val="100"/>
        <c:noMultiLvlLbl val="0"/>
      </c:catAx>
      <c:valAx>
        <c:axId val="-987590240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-9875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966995654129804E-2"/>
          <c:y val="2.8540572933898486E-2"/>
          <c:w val="0.97219106553106349"/>
          <c:h val="0.93884027391958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Balanza!$O$88</c:f>
              <c:strCache>
                <c:ptCount val="1"/>
                <c:pt idx="0">
                  <c:v>Exportaciones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Balanza!$P$88:$Z$88</c:f>
              <c:numCache>
                <c:formatCode>_(* #,##0.00_);_(* \(#,##0.00\);_(* "-"??_);_(@_)</c:formatCode>
                <c:ptCount val="11"/>
                <c:pt idx="0">
                  <c:v>1.9995707224699981</c:v>
                </c:pt>
                <c:pt idx="1">
                  <c:v>1.8813379837599999</c:v>
                </c:pt>
                <c:pt idx="2">
                  <c:v>2.0045642997899988</c:v>
                </c:pt>
                <c:pt idx="3">
                  <c:v>2.1942516393299973</c:v>
                </c:pt>
                <c:pt idx="4">
                  <c:v>2.3403550445899954</c:v>
                </c:pt>
                <c:pt idx="5">
                  <c:v>2.493991096099998</c:v>
                </c:pt>
                <c:pt idx="6">
                  <c:v>2.2714460362099995</c:v>
                </c:pt>
                <c:pt idx="7">
                  <c:v>2.2388582660299972</c:v>
                </c:pt>
                <c:pt idx="8">
                  <c:v>2.4192852037999986</c:v>
                </c:pt>
                <c:pt idx="9">
                  <c:v>2.0566508144699993</c:v>
                </c:pt>
                <c:pt idx="10">
                  <c:v>2.545064723079999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26-4608-9C13-EC8F1F89ECC2}"/>
            </c:ext>
          </c:extLst>
        </c:ser>
        <c:ser>
          <c:idx val="1"/>
          <c:order val="1"/>
          <c:tx>
            <c:strRef>
              <c:f>Balanza!$O$89</c:f>
              <c:strCache>
                <c:ptCount val="1"/>
                <c:pt idx="0">
                  <c:v>Importaciones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Balanza!$P$89:$Z$89</c:f>
              <c:numCache>
                <c:formatCode>_(* #,##0.00_);_(* \(#,##0.00\);_(* "-"??_);_(@_)</c:formatCode>
                <c:ptCount val="11"/>
                <c:pt idx="0">
                  <c:v>4.6783929239800024</c:v>
                </c:pt>
                <c:pt idx="1">
                  <c:v>5.3238939177800031</c:v>
                </c:pt>
                <c:pt idx="2">
                  <c:v>6.0464293317800033</c:v>
                </c:pt>
                <c:pt idx="3">
                  <c:v>6.0472010504400009</c:v>
                </c:pt>
                <c:pt idx="4">
                  <c:v>6.1101026984000022</c:v>
                </c:pt>
                <c:pt idx="5">
                  <c:v>6.0411214755700051</c:v>
                </c:pt>
                <c:pt idx="6">
                  <c:v>6.4293342360900052</c:v>
                </c:pt>
                <c:pt idx="7">
                  <c:v>5.7667651965200051</c:v>
                </c:pt>
                <c:pt idx="8">
                  <c:v>6.0699498731450223</c:v>
                </c:pt>
                <c:pt idx="9">
                  <c:v>6.125306428402431</c:v>
                </c:pt>
                <c:pt idx="10">
                  <c:v>6.5909934232667986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26-4608-9C13-EC8F1F89ECC2}"/>
            </c:ext>
          </c:extLst>
        </c:ser>
        <c:ser>
          <c:idx val="2"/>
          <c:order val="2"/>
          <c:tx>
            <c:strRef>
              <c:f>Balanza!$O$90</c:f>
              <c:strCache>
                <c:ptCount val="1"/>
                <c:pt idx="0">
                  <c:v>Balanza comercial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395F9B"/>
                    </a:solidFill>
                    <a:latin typeface="Work Sans Medium" panose="00000600000000000000" pitchFamily="2" charset="0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Balanza!$P$70:$Z$70</c:f>
              <c:strCach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strCache>
            </c:strRef>
          </c:cat>
          <c:val>
            <c:numRef>
              <c:f>Balanza!$P$90:$Z$90</c:f>
              <c:numCache>
                <c:formatCode>_(* #,##0.00_);_(* \(#,##0.00\);_(* "-"??_);_(@_)</c:formatCode>
                <c:ptCount val="11"/>
                <c:pt idx="0">
                  <c:v>-2.6788222015099992</c:v>
                </c:pt>
                <c:pt idx="1">
                  <c:v>-3.4425559340200054</c:v>
                </c:pt>
                <c:pt idx="2">
                  <c:v>-4.0418650319899987</c:v>
                </c:pt>
                <c:pt idx="3">
                  <c:v>-3.8529494111100044</c:v>
                </c:pt>
                <c:pt idx="4">
                  <c:v>-3.7697476538099997</c:v>
                </c:pt>
                <c:pt idx="5">
                  <c:v>-3.5471303794699987</c:v>
                </c:pt>
                <c:pt idx="6">
                  <c:v>-4.1578881998800039</c:v>
                </c:pt>
                <c:pt idx="7">
                  <c:v>-3.5279069304900057</c:v>
                </c:pt>
                <c:pt idx="8">
                  <c:v>-3.6506646693450273</c:v>
                </c:pt>
                <c:pt idx="9">
                  <c:v>-4.0686556139324281</c:v>
                </c:pt>
                <c:pt idx="10">
                  <c:v>-4.0459287001868054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26-4608-9C13-EC8F1F89ECC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987579360"/>
        <c:axId val="-986465008"/>
      </c:barChart>
      <c:catAx>
        <c:axId val="-98757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Work Sans Medium" panose="00000600000000000000" pitchFamily="2" charset="0"/>
                <a:ea typeface="+mn-ea"/>
                <a:cs typeface="+mn-cs"/>
              </a:defRPr>
            </a:pPr>
            <a:endParaRPr lang="es-CO"/>
          </a:p>
        </c:txPr>
        <c:crossAx val="-986465008"/>
        <c:crosses val="autoZero"/>
        <c:auto val="1"/>
        <c:lblAlgn val="ctr"/>
        <c:lblOffset val="100"/>
        <c:noMultiLvlLbl val="0"/>
      </c:catAx>
      <c:valAx>
        <c:axId val="-986465008"/>
        <c:scaling>
          <c:orientation val="minMax"/>
        </c:scaling>
        <c:delete val="1"/>
        <c:axPos val="l"/>
        <c:numFmt formatCode="_(* #,##0.00_);_(* \(#,##0.00\);_(* &quot;-&quot;??_);_(@_)" sourceLinked="1"/>
        <c:majorTickMark val="none"/>
        <c:minorTickMark val="none"/>
        <c:tickLblPos val="nextTo"/>
        <c:crossAx val="-987579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395F9B"/>
              </a:solidFill>
              <a:latin typeface="Work Sans Medium" panose="00000600000000000000" pitchFamily="2" charset="0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395F9B"/>
          </a:solidFill>
          <a:latin typeface="Work Sans Medium" panose="00000600000000000000" pitchFamily="2" charset="0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3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cs:styleClr val="auto"/>
    </cs:fontRef>
    <cs:spPr/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 w="9575">
        <a:solidFill>
          <a:schemeClr val="lt1">
            <a:lumMod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19050" cap="rnd" cmpd="sng" algn="ctr">
        <a:solidFill>
          <a:schemeClr val="phClr">
            <a:shade val="95000"/>
            <a:satMod val="105000"/>
          </a:schemeClr>
        </a:solidFill>
        <a:round/>
      </a:ln>
    </cs:spPr>
  </cs:dataPointLine>
  <cs:dataPointMarker>
    <cs:lnRef idx="0"/>
    <cs:fillRef idx="0"/>
    <cs:effectRef idx="0"/>
    <cs:fontRef idx="minor">
      <a:schemeClr val="dk1"/>
    </cs:fontRef>
    <cs:spPr>
      <a:solidFill>
        <a:schemeClr val="lt1"/>
      </a:solidFill>
    </cs:spPr>
  </cs:dataPointMarker>
  <cs:dataPointMarkerLayout symbol="circle" size="17"/>
  <cs:dataPointWireframe>
    <cs:lnRef idx="0">
      <cs:styleClr val="auto"/>
    </cs:lnRef>
    <cs:fillRef idx="1"/>
    <cs:effectRef idx="0"/>
    <cs:fontRef idx="minor">
      <a:schemeClr val="dk1"/>
    </cs:fontRef>
    <cs:spPr>
      <a:ln w="9525">
        <a:solidFill>
          <a:schemeClr val="phClr"/>
        </a:solidFill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dk1"/>
    </cs:fontRef>
    <cs:defRPr sz="1440" b="0" kern="1200" cap="all" spc="0" baseline="0">
      <a:gradFill>
        <a:gsLst>
          <a:gs pos="0">
            <a:schemeClr val="dk1">
              <a:lumMod val="50000"/>
              <a:lumOff val="50000"/>
            </a:schemeClr>
          </a:gs>
          <a:gs pos="100000">
            <a:schemeClr val="dk1">
              <a:lumMod val="85000"/>
              <a:lumOff val="15000"/>
            </a:schemeClr>
          </a:gs>
        </a:gsLst>
        <a:lin ang="5400000" scaled="0"/>
      </a:gradFill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33F08BD4-7D12-41EE-B6F2-011DE6E9A97D}" type="datetimeFigureOut">
              <a:rPr lang="es-CO" smtClean="0"/>
              <a:pPr/>
              <a:t>5/08/2024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Sans" panose="00000500000000000000" pitchFamily="2" charset="0"/>
              </a:defRPr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Sans" panose="00000500000000000000" pitchFamily="2" charset="0"/>
              </a:defRPr>
            </a:lvl1pPr>
          </a:lstStyle>
          <a:p>
            <a:fld id="{CFF1DC31-9DF6-4E87-BB41-49CE280BEA01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anose="000005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>
              <a:solidFill>
                <a:srgbClr val="FF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1DC31-9DF6-4E87-BB41-49CE280BEA01}" type="slidenum">
              <a:rPr lang="es-CO" smtClean="0"/>
              <a:t>16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832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8/5/2024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2177935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áfico 5">
            <a:extLst>
              <a:ext uri="{FF2B5EF4-FFF2-40B4-BE49-F238E27FC236}">
                <a16:creationId xmlns:a16="http://schemas.microsoft.com/office/drawing/2014/main" id="{8392D368-3CA7-BEC5-C777-F7ED6D614C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61262" y="889462"/>
            <a:ext cx="1654925" cy="165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6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tadill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2EA35F8-CDD4-507F-99BE-ED31F1D215B0}"/>
              </a:ext>
            </a:extLst>
          </p:cNvPr>
          <p:cNvSpPr/>
          <p:nvPr userDrawn="1"/>
        </p:nvSpPr>
        <p:spPr>
          <a:xfrm>
            <a:off x="0" y="831273"/>
            <a:ext cx="12192000" cy="5195454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FB189F86-454E-9E72-1000-C8DC457543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3778" y="6353172"/>
            <a:ext cx="924964" cy="78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08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8/5/2024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DFBEAF21-6E28-B635-562A-CE25E7EC4B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22073" y="156556"/>
            <a:ext cx="458586" cy="458586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80E154A3-3A20-8459-9CA7-BF789C628608}"/>
              </a:ext>
            </a:extLst>
          </p:cNvPr>
          <p:cNvSpPr/>
          <p:nvPr userDrawn="1"/>
        </p:nvSpPr>
        <p:spPr>
          <a:xfrm>
            <a:off x="0" y="6683432"/>
            <a:ext cx="12192000" cy="174568"/>
          </a:xfrm>
          <a:prstGeom prst="rect">
            <a:avLst/>
          </a:prstGeom>
          <a:solidFill>
            <a:srgbClr val="C59E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b="1"/>
              <a:t>www.upra.gov.co</a:t>
            </a:r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9" r:id="rId8"/>
    <p:sldLayoutId id="2147483658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hyperlink" Target="http://www.worldbank.org/en/research/commodity-marke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986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exportaciones de productos agropecuarios y agroindustriales </a:t>
            </a:r>
            <a:br>
              <a:rPr lang="es-MX" sz="2400" dirty="0"/>
            </a:br>
            <a:r>
              <a:rPr lang="es-MX" sz="2400" dirty="0"/>
              <a:t>Junio de 2024 (toneladas)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7802" y="1322021"/>
            <a:ext cx="5672721" cy="5033512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junio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disminuyeron en volumen 8,2%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la reducción en las exportaciones de banano en 48.764 toneladas (-21,5%), ganado bovino en pie en 2.585 toneladas (-39,4%) y productos de panadería y pastelería en 2.265 toneladas (-37,3%).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junio (año corrido)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en volumen aumentaron 17,9%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del año anterior, comportamiento explicado principalmente por el incremento en las exportaciones de banano en 490.300 toneladas (60,4%), café en 40.601 toneladas (14,5%) y lima Tahití en 16.591 toneladas (58,0%).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(julio de 2023 - junio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volumen 6,4% 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periodo un año atrás.</a:t>
            </a:r>
          </a:p>
        </p:txBody>
      </p:sp>
      <p:graphicFrame>
        <p:nvGraphicFramePr>
          <p:cNvPr id="5" name="9 Gráfico">
            <a:extLst>
              <a:ext uri="{FF2B5EF4-FFF2-40B4-BE49-F238E27FC236}">
                <a16:creationId xmlns:a16="http://schemas.microsoft.com/office/drawing/2014/main" id="{00000000-0008-0000-0000-00000C000000}"/>
              </a:ext>
            </a:extLst>
          </p:cNvPr>
          <p:cNvGraphicFramePr>
            <a:graphicFrameLocks/>
          </p:cNvGraphicFramePr>
          <p:nvPr/>
        </p:nvGraphicFramePr>
        <p:xfrm>
          <a:off x="51763" y="1878832"/>
          <a:ext cx="6348590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2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 (toneladas)</a:t>
            </a:r>
            <a:br>
              <a:rPr lang="es-MX" sz="2400" dirty="0"/>
            </a:br>
            <a:r>
              <a:rPr lang="es-MX" sz="2400" dirty="0"/>
              <a:t>Junio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916A944-18CD-31A5-329B-A40623A65BA6}"/>
              </a:ext>
            </a:extLst>
          </p:cNvPr>
          <p:cNvGraphicFramePr>
            <a:graphicFrameLocks noGrp="1"/>
          </p:cNvGraphicFramePr>
          <p:nvPr/>
        </p:nvGraphicFramePr>
        <p:xfrm>
          <a:off x="812113" y="1273427"/>
          <a:ext cx="11148724" cy="4739205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Enero-junio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(toneladas)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16809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811.946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1.302.245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490.300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280.670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321.270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40.601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160.099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176.310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16.212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1.252.714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1.799.826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547.112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43,7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352.040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300.310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-51.730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265.451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220.550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-44.901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70.647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72.227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1.580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53.074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50.515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-2.560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28.618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45.209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16.591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55.911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43.987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-11.924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29.136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40.340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11.204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Harinas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37.648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35.974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-1.674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14.496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23.246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8.750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25.164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21.733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-3.431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-13,6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332.128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313.591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-18.537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1.264.312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1.167.681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-96.631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39,3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2.517.027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2.967.508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450.481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528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junio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junio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  <a:endParaRPr lang="es-CO" sz="1200" b="1" i="0" u="none" strike="noStrike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41.562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54.942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13.380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2.957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6.534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3.577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Atún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2.818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2.533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888,6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4.793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2.447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25.977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28.014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2.037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junio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226.316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177.552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48.764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6.569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3.984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2.585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6.067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3.802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2.265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22.660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20.396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2.264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Glicerinas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3.068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1.270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1.798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24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junio (2023-2024).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811.946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1.302.245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490.300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280.670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321.270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40.601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28.618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45.209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16.591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160.099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176.310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16.212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Grasas o aceites - mezclas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29.136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40.340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11.204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/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(toneladas)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352.040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300.310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51.730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265.451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220.550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44.901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55.911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43.987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11.924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30.264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20.816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9.448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17.940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10.303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7.637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931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volumen. Junio de 2021-Junio de 2024 (miles de toneladas)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77661EC-381A-3E4A-F0F0-5C72F3244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25" y="5727224"/>
            <a:ext cx="11807495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y agroindustriales en volumen en el mes de junio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disminuyeron en 38 mil toneladas (-8,2%)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b="1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165C541-A62C-E548-E49B-1D6816AAACC8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5C06764-949D-EA69-5096-51F291A36BC1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/>
        </p:nvGraphicFramePr>
        <p:xfrm>
          <a:off x="0" y="1685262"/>
          <a:ext cx="12192000" cy="3487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82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3074040"/>
            <a:ext cx="7680962" cy="138499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ES" sz="4400" dirty="0">
                <a:solidFill>
                  <a:prstClr val="white"/>
                </a:solidFill>
                <a:latin typeface="Arial Black" panose="020B0A04020102020204" pitchFamily="34" charset="0"/>
              </a:rPr>
              <a:t>Balanza comercial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Mayo de 2024</a:t>
            </a:r>
          </a:p>
        </p:txBody>
      </p:sp>
    </p:spTree>
    <p:extLst>
      <p:ext uri="{BB962C8B-B14F-4D97-AF65-F5344CB8AC3E}">
        <p14:creationId xmlns:p14="http://schemas.microsoft.com/office/powerpoint/2010/main" val="3255564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>
            <a:extLst>
              <a:ext uri="{FF2B5EF4-FFF2-40B4-BE49-F238E27FC236}">
                <a16:creationId xmlns:a16="http://schemas.microsoft.com/office/drawing/2014/main" id="{3E889A6C-AE7D-4B2A-B727-ED8FF9487E5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OMC+PESCA.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A1FEE787-43FA-4043-9C5B-EE2767A8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23400"/>
            <a:ext cx="12192000" cy="846726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(enero-mayo)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valor presentó un superávit de USD 1.015 millones FOB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cifra superior en 146,9% al superávit presentado en el mismo periodo de 2023.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/>
        </p:nvGraphicFramePr>
        <p:xfrm>
          <a:off x="394442" y="1713765"/>
          <a:ext cx="11403116" cy="3430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1397BAFB-700D-31C4-391B-BECE43799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balanza comercial productos agropecuarios y agroindustriales enero-mayo (2014- 2024) </a:t>
            </a:r>
            <a:br>
              <a:rPr lang="es-MX" sz="2400" dirty="0"/>
            </a:br>
            <a:r>
              <a:rPr lang="es-MX" sz="2400" dirty="0"/>
              <a:t>USD millones FOB</a:t>
            </a:r>
          </a:p>
        </p:txBody>
      </p:sp>
    </p:spTree>
    <p:extLst>
      <p:ext uri="{BB962C8B-B14F-4D97-AF65-F5344CB8AC3E}">
        <p14:creationId xmlns:p14="http://schemas.microsoft.com/office/powerpoint/2010/main" val="3692254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Volumen balanza comercial productos agropecuarios y agroindustriales enero-mayo (2014- 2024) </a:t>
            </a:r>
            <a:br>
              <a:rPr lang="es-MX" sz="2400" dirty="0"/>
            </a:br>
            <a:r>
              <a:rPr lang="es-MX" sz="2400" dirty="0"/>
              <a:t>Millones de toneladas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039FD84-5207-C577-ED7F-A1F47A4A8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08813"/>
            <a:ext cx="12191999" cy="77691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lo corrido del año 2024 (enero-mayo)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balanza comercial en volumen presentó un saldo negativo de 4,05 millones de toneladas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, déficit inferior en 0,6% al saldo presentado en el mismo periodo de 2023.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95D67DA-B6B2-41D2-E9A1-322EEE3BBE6A}"/>
              </a:ext>
            </a:extLst>
          </p:cNvPr>
          <p:cNvGraphicFramePr>
            <a:graphicFrameLocks/>
          </p:cNvGraphicFramePr>
          <p:nvPr/>
        </p:nvGraphicFramePr>
        <p:xfrm>
          <a:off x="276045" y="1245932"/>
          <a:ext cx="11521513" cy="4613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209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2255519" y="1218451"/>
            <a:ext cx="7680962" cy="415498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Contexto</a:t>
            </a:r>
            <a:b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</a:br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Precio internacional del petróleo y tasa representativa del mercado </a:t>
            </a:r>
          </a:p>
          <a:p>
            <a:pPr algn="ctr"/>
            <a:r>
              <a:rPr lang="es-MX" sz="4400" dirty="0">
                <a:solidFill>
                  <a:prstClr val="white"/>
                </a:solidFill>
                <a:latin typeface="Arial Black" panose="020B0A04020102020204" pitchFamily="34" charset="0"/>
              </a:rPr>
              <a:t>Junio de 2024</a:t>
            </a:r>
          </a:p>
        </p:txBody>
      </p:sp>
    </p:spTree>
    <p:extLst>
      <p:ext uri="{BB962C8B-B14F-4D97-AF65-F5344CB8AC3E}">
        <p14:creationId xmlns:p14="http://schemas.microsoft.com/office/powerpoint/2010/main" val="444575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 de cambio promedio mensual y precio internacional del petróleo </a:t>
            </a:r>
            <a:br>
              <a:rPr lang="es-MX" sz="2400" dirty="0"/>
            </a:br>
            <a:r>
              <a:rPr lang="es-MX" sz="2400" dirty="0"/>
              <a:t>Junio 2022 – junio 2024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EB68139D-53E9-508D-8E58-10FEC4240D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723937"/>
            <a:ext cx="12051050" cy="83982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el precio internacional del petróleo alcanzó los USD 81,2 por barril, experimentando una reducción del 0,3% en comparación con el mes anterior. Además, durante ese mismo mes, la tasa de cambio promedio fue de $4.055, marcando el nivel más alto de los últimos 8 meses.</a:t>
            </a:r>
            <a:endParaRPr lang="es-ES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7497207-3E69-8B3F-ADCC-3C089CC6E285}"/>
              </a:ext>
            </a:extLst>
          </p:cNvPr>
          <p:cNvSpPr/>
          <p:nvPr/>
        </p:nvSpPr>
        <p:spPr>
          <a:xfrm>
            <a:off x="192252" y="6676479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 Precio Petróleo: Banco Mundial en 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http://www.worldbank.org/en/research/commodity-markets</a:t>
            </a: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.                                                                                                                                  Fuente TRM - Dólar: Súper Intendencia Financiera de Colombia.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200-000005000000}"/>
              </a:ext>
            </a:extLst>
          </p:cNvPr>
          <p:cNvGraphicFramePr>
            <a:graphicFrameLocks/>
          </p:cNvGraphicFramePr>
          <p:nvPr/>
        </p:nvGraphicFramePr>
        <p:xfrm>
          <a:off x="0" y="1242057"/>
          <a:ext cx="12192000" cy="4373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60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251040" y="1344892"/>
            <a:ext cx="9823269" cy="3785652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Exportaciones de productos agropecuarios y agroindustriales </a:t>
            </a:r>
          </a:p>
          <a:p>
            <a:pPr algn="ctr"/>
            <a:r>
              <a:rPr lang="es-MX" sz="6000" b="1" dirty="0">
                <a:solidFill>
                  <a:schemeClr val="bg1"/>
                </a:solidFill>
                <a:latin typeface="+mj-lt"/>
              </a:rPr>
              <a:t>Junio de 2024</a:t>
            </a:r>
            <a:endParaRPr lang="es-CO" sz="6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1985554" y="5669281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Agosto 05 de 2024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cambio representativa de fin de  mes del mercado junio 2012-2024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A41AFBB-A0B0-2081-360C-C918C9402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68" y="5951461"/>
            <a:ext cx="11400917" cy="567032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junio de 2024, la TRM cerró el mes con un valor de $4.188, siendo la segunda cotización de fin de mes más alta para un mes de junio en el país.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/>
        </p:nvGraphicFramePr>
        <p:xfrm>
          <a:off x="342181" y="1186010"/>
          <a:ext cx="11507638" cy="4045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7422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Devaluación nominal fin de mes</a:t>
            </a:r>
            <a:br>
              <a:rPr lang="es-MX" sz="2400" dirty="0"/>
            </a:br>
            <a:r>
              <a:rPr lang="es-MX" sz="2400" dirty="0"/>
              <a:t>Junio 2012 – 2024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15EB62E-D1A8-1641-0383-BA3312B7539A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5BA1C177-1054-6BB3-85B2-35BE82298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34" y="5829950"/>
            <a:ext cx="11704488" cy="706583"/>
          </a:xfrm>
        </p:spPr>
        <p:txBody>
          <a:bodyPr>
            <a:noAutofit/>
          </a:bodyPr>
          <a:lstStyle/>
          <a:p>
            <a:pPr marL="0" lvl="0" indent="0" algn="just">
              <a:spcAft>
                <a:spcPts val="0"/>
              </a:spcAft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TRM de fin de mes de junio de 2024 ($4.148),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disminuyó en 1,0%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mes de 2023 ($4.191).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/>
        </p:nvGraphicFramePr>
        <p:xfrm>
          <a:off x="81534" y="1343518"/>
          <a:ext cx="12028932" cy="417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7670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068286" y="4296944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6889843" y="5005215"/>
            <a:ext cx="579632" cy="57963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7A52DA7-0DB5-32B6-B29C-93E4C6807885}"/>
              </a:ext>
            </a:extLst>
          </p:cNvPr>
          <p:cNvSpPr txBox="1"/>
          <p:nvPr/>
        </p:nvSpPr>
        <p:spPr>
          <a:xfrm>
            <a:off x="2068285" y="3429000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Gracias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3A7814-D512-A1BE-B54E-F9943C3A8169}"/>
              </a:ext>
            </a:extLst>
          </p:cNvPr>
          <p:cNvSpPr txBox="1"/>
          <p:nvPr/>
        </p:nvSpPr>
        <p:spPr>
          <a:xfrm>
            <a:off x="1985554" y="6392092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Agosto 05 de 20204</a:t>
            </a:r>
          </a:p>
        </p:txBody>
      </p:sp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7DF2-F7E1-7BF4-1808-1264915A2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96292F-1BF8-1AF7-E3D0-C836425EC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</a:t>
            </a:r>
            <a:br>
              <a:rPr lang="es-MX" sz="2400" dirty="0"/>
            </a:br>
            <a:r>
              <a:rPr lang="es-MX" sz="2400" dirty="0"/>
              <a:t>Enero - junio de 2024</a:t>
            </a: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746C9487-5139-6CE9-27DA-0C93E3EA6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5" y="1167351"/>
            <a:ext cx="60821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Valor exportaciones de productos agropecuarios y agroindustriales enero-junio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USD millones FOB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1 CuadroTexto">
            <a:extLst>
              <a:ext uri="{FF2B5EF4-FFF2-40B4-BE49-F238E27FC236}">
                <a16:creationId xmlns:a16="http://schemas.microsoft.com/office/drawing/2014/main" id="{8AEB0480-AD9F-0F32-2604-02DEB611D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1162733"/>
            <a:ext cx="608216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Volumen exportaciones de productos agropecuarios y agroindustriales enero-junio (2012 – 2024 )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sz="1600" b="1" dirty="0">
                <a:solidFill>
                  <a:srgbClr val="7D9837"/>
                </a:solidFill>
                <a:latin typeface="+mj-lt"/>
              </a:rPr>
              <a:t>Miles de toneladas</a:t>
            </a:r>
            <a:endParaRPr lang="es-CO" altLang="es-CO" sz="1600" b="1" dirty="0">
              <a:solidFill>
                <a:srgbClr val="7D9837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866B6A2-0EA1-A07D-6238-F7743F088F9A}"/>
              </a:ext>
            </a:extLst>
          </p:cNvPr>
          <p:cNvSpPr/>
          <p:nvPr/>
        </p:nvSpPr>
        <p:spPr>
          <a:xfrm>
            <a:off x="7543721" y="4646571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volumen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Enero-junio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2,97 millones de toneladas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17,9%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Enero-junio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62E8FBE-E652-A894-7D0F-BA6912408C36}"/>
              </a:ext>
            </a:extLst>
          </p:cNvPr>
          <p:cNvSpPr/>
          <p:nvPr/>
        </p:nvSpPr>
        <p:spPr>
          <a:xfrm>
            <a:off x="1332256" y="4632716"/>
            <a:ext cx="393247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Exportaciones en valor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Enero-junio de 2024</a:t>
            </a:r>
          </a:p>
          <a:p>
            <a:pPr algn="ctr"/>
            <a:r>
              <a:rPr lang="es-CO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USD 5.582 millones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aumentaron</a:t>
            </a:r>
          </a:p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7,9%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con respecto a </a:t>
            </a:r>
          </a:p>
          <a:p>
            <a:pPr algn="ctr"/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Enero-junio</a:t>
            </a:r>
            <a:r>
              <a:rPr lang="es-CO" b="1" dirty="0">
                <a:solidFill>
                  <a:schemeClr val="bg2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de 2023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C156F3CA-7FD2-A73F-D9B6-68D60B288C79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286999D8-DF98-0E31-376F-26AD3D9A44FB}"/>
              </a:ext>
            </a:extLst>
          </p:cNvPr>
          <p:cNvGraphicFramePr>
            <a:graphicFrameLocks/>
          </p:cNvGraphicFramePr>
          <p:nvPr/>
        </p:nvGraphicFramePr>
        <p:xfrm>
          <a:off x="-23028" y="1631336"/>
          <a:ext cx="6136021" cy="3142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00000000-0008-0000-0200-000007000000}"/>
              </a:ext>
            </a:extLst>
          </p:cNvPr>
          <p:cNvGraphicFramePr>
            <a:graphicFrameLocks/>
          </p:cNvGraphicFramePr>
          <p:nvPr/>
        </p:nvGraphicFramePr>
        <p:xfrm>
          <a:off x="6159228" y="1649379"/>
          <a:ext cx="6047974" cy="314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1264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exportaciones de productos agropecuarios y agroindustriales </a:t>
            </a:r>
            <a:br>
              <a:rPr lang="es-MX" sz="2400" dirty="0"/>
            </a:br>
            <a:r>
              <a:rPr lang="es-MX" sz="2400" dirty="0"/>
              <a:t>Junio de 2024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B0A8386-09F2-CD66-A93D-1B1C9C188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158" y="1339912"/>
            <a:ext cx="5899843" cy="5088047"/>
          </a:xfrm>
        </p:spPr>
        <p:txBody>
          <a:bodyPr>
            <a:noAutofit/>
          </a:bodyPr>
          <a:lstStyle/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del sector en junio de 2024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aumentaron en valor 9,4% 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mes de 2023, comportamiento explicado principalmente por el incremento en las exportaciones de café en USD 60,1 millones (26,8%), flores en USD 29,8 millones (17,3%) y cacao y sus preparaciones en USD 9,2 millones (78,7%)</a:t>
            </a:r>
            <a:r>
              <a:rPr lang="es-CO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Entre enero y junio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aumentaron en valor 7,9%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del año anterior, comportamiento explicado principalmente por el incremento en las exportaciones de banano en USD 261,0 millones (62,7%), flores en USD 139,7 millones (12,4%) y cacao y sus preparaciones en USD 63,0 millones (109,4%).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/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Durante los últimos 12 meses (julio de 2023 - junio de 2024) </a:t>
            </a:r>
            <a:r>
              <a:rPr lang="es-MX" sz="1800" b="1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las exportaciones disminuyeron en valor en 1,3%</a:t>
            </a:r>
            <a:r>
              <a:rPr lang="es-MX" sz="18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con respecto al mismo periodo un año atrás.</a:t>
            </a:r>
            <a:endParaRPr lang="es-CO" sz="1800" dirty="0">
              <a:solidFill>
                <a:schemeClr val="bg2">
                  <a:lumMod val="50000"/>
                </a:schemeClr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9 Gráfico">
            <a:extLst>
              <a:ext uri="{FF2B5EF4-FFF2-40B4-BE49-F238E27FC236}">
                <a16:creationId xmlns:a16="http://schemas.microsoft.com/office/drawing/2014/main" id="{00000000-0008-0000-0000-000007000000}"/>
              </a:ext>
            </a:extLst>
          </p:cNvPr>
          <p:cNvGraphicFramePr>
            <a:graphicFrameLocks/>
          </p:cNvGraphicFramePr>
          <p:nvPr/>
        </p:nvGraphicFramePr>
        <p:xfrm>
          <a:off x="-4648" y="1670602"/>
          <a:ext cx="6425207" cy="3824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0455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en valor (USD millones FOB)</a:t>
            </a:r>
            <a:br>
              <a:rPr lang="es-MX" sz="2400" dirty="0"/>
            </a:br>
            <a:r>
              <a:rPr lang="es-MX" sz="2400" dirty="0"/>
              <a:t>Enero-junio 2023-2024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58FA763-46FD-063D-8FC1-337FD23EE5D8}"/>
              </a:ext>
            </a:extLst>
          </p:cNvPr>
          <p:cNvGraphicFramePr>
            <a:graphicFrameLocks noGrp="1"/>
          </p:cNvGraphicFramePr>
          <p:nvPr/>
        </p:nvGraphicFramePr>
        <p:xfrm>
          <a:off x="812113" y="1282907"/>
          <a:ext cx="11148724" cy="4716883"/>
        </p:xfrm>
        <a:graphic>
          <a:graphicData uri="http://schemas.openxmlformats.org/drawingml/2006/table">
            <a:tbl>
              <a:tblPr/>
              <a:tblGrid>
                <a:gridCol w="222255">
                  <a:extLst>
                    <a:ext uri="{9D8B030D-6E8A-4147-A177-3AD203B41FA5}">
                      <a16:colId xmlns:a16="http://schemas.microsoft.com/office/drawing/2014/main" val="395234546"/>
                    </a:ext>
                  </a:extLst>
                </a:gridCol>
                <a:gridCol w="4738896">
                  <a:extLst>
                    <a:ext uri="{9D8B030D-6E8A-4147-A177-3AD203B41FA5}">
                      <a16:colId xmlns:a16="http://schemas.microsoft.com/office/drawing/2014/main" val="1004523477"/>
                    </a:ext>
                  </a:extLst>
                </a:gridCol>
                <a:gridCol w="1146531">
                  <a:extLst>
                    <a:ext uri="{9D8B030D-6E8A-4147-A177-3AD203B41FA5}">
                      <a16:colId xmlns:a16="http://schemas.microsoft.com/office/drawing/2014/main" val="1124530104"/>
                    </a:ext>
                  </a:extLst>
                </a:gridCol>
                <a:gridCol w="1128272">
                  <a:extLst>
                    <a:ext uri="{9D8B030D-6E8A-4147-A177-3AD203B41FA5}">
                      <a16:colId xmlns:a16="http://schemas.microsoft.com/office/drawing/2014/main" val="256910738"/>
                    </a:ext>
                  </a:extLst>
                </a:gridCol>
                <a:gridCol w="1216006">
                  <a:extLst>
                    <a:ext uri="{9D8B030D-6E8A-4147-A177-3AD203B41FA5}">
                      <a16:colId xmlns:a16="http://schemas.microsoft.com/office/drawing/2014/main" val="3188263118"/>
                    </a:ext>
                  </a:extLst>
                </a:gridCol>
                <a:gridCol w="1171779">
                  <a:extLst>
                    <a:ext uri="{9D8B030D-6E8A-4147-A177-3AD203B41FA5}">
                      <a16:colId xmlns:a16="http://schemas.microsoft.com/office/drawing/2014/main" val="498599117"/>
                    </a:ext>
                  </a:extLst>
                </a:gridCol>
                <a:gridCol w="1524985">
                  <a:extLst>
                    <a:ext uri="{9D8B030D-6E8A-4147-A177-3AD203B41FA5}">
                      <a16:colId xmlns:a16="http://schemas.microsoft.com/office/drawing/2014/main" val="3455490375"/>
                    </a:ext>
                  </a:extLst>
                </a:gridCol>
              </a:tblGrid>
              <a:tr h="216000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es-CO" sz="1100" b="1" i="0" u="none" strike="noStrike" dirty="0">
                          <a:solidFill>
                            <a:srgbClr val="27689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Producto General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Enero-junio 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(USD millones)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Variación</a:t>
                      </a:r>
                    </a:p>
                    <a:p>
                      <a:pPr algn="ctr" fontAlgn="ctr"/>
                      <a:r>
                        <a:rPr lang="es-CO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  (%)</a:t>
                      </a:r>
                      <a:endParaRPr lang="es-CO" sz="1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Participación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(%)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520609"/>
                  </a:ext>
                </a:extLst>
              </a:tr>
              <a:tr h="193678">
                <a:tc gridSpan="2" vMerge="1"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CO" sz="11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es-CO" dirty="0"/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58889273"/>
                  </a:ext>
                </a:extLst>
              </a:tr>
              <a:tr h="250391">
                <a:tc rowSpan="4">
                  <a:txBody>
                    <a:bodyPr/>
                    <a:lstStyle/>
                    <a:p>
                      <a:pPr algn="ctr" fontAlgn="b"/>
                      <a:r>
                        <a:rPr lang="es-CO" sz="900" b="0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1.486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1.535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27,5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9644467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1.129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1.268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84075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619168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3.032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3.481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449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960953"/>
                  </a:ext>
                </a:extLst>
              </a:tr>
              <a:tr h="250391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 tradicionales</a:t>
                      </a:r>
                    </a:p>
                  </a:txBody>
                  <a:tcPr marL="9525" marR="9525" marT="9525" marB="0" vert="vert27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390699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Azúcar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-1,5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99495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45611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26831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Bombones, caramelos, confites y pastillas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643173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109,4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866238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514084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51,3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980574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panadería, pastelería y galletería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234019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Preparaciones alimenticias -otras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6,4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1,1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625280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Demás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776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770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-0,7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13,8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062395"/>
                  </a:ext>
                </a:extLst>
              </a:tr>
              <a:tr h="250391">
                <a:tc vMerge="1">
                  <a:txBody>
                    <a:bodyPr/>
                    <a:lstStyle/>
                    <a:p>
                      <a:pPr algn="r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no tradicionales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2.141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2.101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-40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-1,8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37,6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01417"/>
                  </a:ext>
                </a:extLst>
              </a:tr>
              <a:tr h="25039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exportaciones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5.173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5.582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410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7,9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395F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983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4485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9383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 junio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42315A67-099D-D895-EE2E-AF8ABCE4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junio de 2024 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207AEFD-ED24-9EBE-8EEC-7F3C8DD2C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225692"/>
              </p:ext>
            </p:extLst>
          </p:nvPr>
        </p:nvGraphicFramePr>
        <p:xfrm>
          <a:off x="1504757" y="2017173"/>
          <a:ext cx="8946661" cy="1641473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224.351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284.500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60.149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172.147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201.958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29.810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11.656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20.826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9.169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14.676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21.069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6.393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43,6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Lima Tahití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5.381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9.996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4.615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85,8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84F38300-0E68-27A4-55E5-3AA44DD0B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junio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F794479-1392-0BE5-0A85-76017F6BA5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714556"/>
              </p:ext>
            </p:extLst>
          </p:nvPr>
        </p:nvGraphicFramePr>
        <p:xfrm>
          <a:off x="1504757" y="427613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Junio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108.560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92.346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16.214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14.984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9.252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5.732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-38,3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Tilapia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8.979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3.346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5.633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-62,7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26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16.246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11.420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4.826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73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12.305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7.833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4.471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-36,3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838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8388" y="212023"/>
            <a:ext cx="899914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productos agropecuarios, alimentos y bebidas que aumentaron y disminuyeron sus exportaciones entre enero y junio (2023-2024). USD miles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1 CuadroTexto">
            <a:extLst>
              <a:ext uri="{FF2B5EF4-FFF2-40B4-BE49-F238E27FC236}">
                <a16:creationId xmlns:a16="http://schemas.microsoft.com/office/drawing/2014/main" id="{F44D3E8A-264C-DEB6-6052-59E409B8F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0999" y="1666836"/>
            <a:ext cx="869624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Aumentaron sus exportaciones en lo corrido de 2024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E44ECD0-1321-5CBC-A6D1-7191793841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751641"/>
              </p:ext>
            </p:extLst>
          </p:nvPr>
        </p:nvGraphicFramePr>
        <p:xfrm>
          <a:off x="1504757" y="2017173"/>
          <a:ext cx="8946661" cy="1643048"/>
        </p:xfrm>
        <a:graphic>
          <a:graphicData uri="http://schemas.openxmlformats.org/drawingml/2006/table">
            <a:tbl>
              <a:tblPr/>
              <a:tblGrid>
                <a:gridCol w="3709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9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8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Banano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416.556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677.538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260.983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62,7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Flores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1.128.600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1.268.317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139.717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Cacao y sus preparaciones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57.586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120.610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63.024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109,4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1.486.490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1.534.814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48.325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200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Aguacate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126.771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151.384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          24.613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19,4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1 CuadroTexto">
            <a:extLst>
              <a:ext uri="{FF2B5EF4-FFF2-40B4-BE49-F238E27FC236}">
                <a16:creationId xmlns:a16="http://schemas.microsoft.com/office/drawing/2014/main" id="{2A52D388-1615-6224-9DE6-4267FD7CE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5273" y="3876027"/>
            <a:ext cx="9406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CO" altLang="es-CO" sz="2000" b="1" dirty="0">
                <a:solidFill>
                  <a:schemeClr val="bg2">
                    <a:lumMod val="50000"/>
                  </a:schemeClr>
                </a:solidFill>
                <a:latin typeface="+mn-lt"/>
                <a:cs typeface="Arial" panose="020B0604020202020204" pitchFamily="34" charset="0"/>
              </a:rPr>
              <a:t>Disminuyeron sus exportaciones en lo corrido de 2024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A872AEEA-4D20-45E5-8FD5-33F95235D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280647"/>
              </p:ext>
            </p:extLst>
          </p:nvPr>
        </p:nvGraphicFramePr>
        <p:xfrm>
          <a:off x="1504757" y="4295187"/>
          <a:ext cx="9061968" cy="1641473"/>
        </p:xfrm>
        <a:graphic>
          <a:graphicData uri="http://schemas.openxmlformats.org/drawingml/2006/table">
            <a:tbl>
              <a:tblPr/>
              <a:tblGrid>
                <a:gridCol w="375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9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4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Producto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Ene – jun 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    (USD Miles</a:t>
                      </a:r>
                      <a:r>
                        <a:rPr lang="es-CO" sz="1200" b="1" i="0" u="none" strike="noStrike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200" b="1" i="0" u="none" strike="noStrike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Variación (%)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Aceite de palma y palmiste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378.497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315.427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63.071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-16,7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87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Extractos, esencias y concentrados de café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206.103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157.983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48.120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142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Carne bovina y despojos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71.494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38.420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33.074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-46,3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CO" sz="1400" b="1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Ganado bovino en pie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117.915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97.093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20.822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-17,7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679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Productos de panadería y pastelería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79.306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60.780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CO" sz="1400" b="0" i="0" u="none" strike="noStrike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         18.526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400" b="0" i="0" u="none" strike="noStrike" dirty="0">
                          <a:solidFill>
                            <a:srgbClr val="757171"/>
                          </a:solidFill>
                          <a:effectLst/>
                          <a:latin typeface="Arial" panose="020B0604020202020204" pitchFamily="34" charset="0"/>
                        </a:rPr>
                        <a:t>-23,4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884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054" y="212023"/>
            <a:ext cx="9288855" cy="973987"/>
          </a:xfrm>
        </p:spPr>
        <p:txBody>
          <a:bodyPr>
            <a:noAutofit/>
          </a:bodyPr>
          <a:lstStyle/>
          <a:p>
            <a:r>
              <a:rPr lang="es-MX" sz="2400" dirty="0"/>
              <a:t>Exportaciones de productos agropecuarios y agroindustriales </a:t>
            </a:r>
            <a:br>
              <a:rPr lang="es-MX" sz="2400" dirty="0"/>
            </a:br>
            <a:r>
              <a:rPr lang="es-MX" sz="2400" dirty="0"/>
              <a:t>en valor. Junio de 2021-Junio de 2024 (USD millones FOB) </a:t>
            </a: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6A04EE-D3B8-BA90-1779-1167670B8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796" y="5720535"/>
            <a:ext cx="11667528" cy="758409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Las exportaciones de productos agropecuarios y agroindustriales en valor en el mes de junio </a:t>
            </a:r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aumentaron en USD 77,7 millones FOB (9,4%) 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en comparación con el mismo mes del año anterior.</a:t>
            </a:r>
            <a:endParaRPr lang="es-CO" sz="1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6CF0C090-29CD-C558-E9C1-3E7C0549A5C4}"/>
              </a:ext>
            </a:extLst>
          </p:cNvPr>
          <p:cNvSpPr/>
          <p:nvPr/>
        </p:nvSpPr>
        <p:spPr>
          <a:xfrm>
            <a:off x="163068" y="6670126"/>
            <a:ext cx="1202893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 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EFFB56-EBB3-0C30-15B0-84DB59203FFE}"/>
              </a:ext>
            </a:extLst>
          </p:cNvPr>
          <p:cNvSpPr txBox="1"/>
          <p:nvPr/>
        </p:nvSpPr>
        <p:spPr>
          <a:xfrm>
            <a:off x="0" y="6423905"/>
            <a:ext cx="1218705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1000" dirty="0">
                <a:solidFill>
                  <a:schemeClr val="bg2">
                    <a:lumMod val="50000"/>
                  </a:schemeClr>
                </a:solidFill>
                <a:ea typeface="Calibri" panose="020F0502020204030204" pitchFamily="34" charset="0"/>
                <a:cs typeface="Arial" panose="020B0604020202020204" pitchFamily="34" charset="0"/>
              </a:rPr>
              <a:t>*Incluye animales vivos, productos del reino animal y productos del reino vegetal </a:t>
            </a:r>
            <a:endParaRPr lang="es-CO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/>
        </p:nvGraphicFramePr>
        <p:xfrm>
          <a:off x="247437" y="1491644"/>
          <a:ext cx="11697125" cy="387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3372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7153" y="212023"/>
            <a:ext cx="8374455" cy="973987"/>
          </a:xfrm>
        </p:spPr>
        <p:txBody>
          <a:bodyPr>
            <a:noAutofit/>
          </a:bodyPr>
          <a:lstStyle/>
          <a:p>
            <a:r>
              <a:rPr lang="es-MX" sz="2400" dirty="0"/>
              <a:t>Principales destinos de las exportaciones agropecuarias y agroindustriales junio 2024</a:t>
            </a:r>
            <a:br>
              <a:rPr lang="es-MX" sz="2400" dirty="0"/>
            </a:br>
            <a:r>
              <a:rPr lang="es-MX" sz="2400" dirty="0"/>
              <a:t>Variación 12 meses (USD millones FOB)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A92AF03-0B76-ABBC-DC2A-8FAF242B06ED}"/>
              </a:ext>
            </a:extLst>
          </p:cNvPr>
          <p:cNvSpPr/>
          <p:nvPr/>
        </p:nvSpPr>
        <p:spPr>
          <a:xfrm>
            <a:off x="163068" y="66701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DIAN-DANE. OMC + pesca.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0221926-509B-7FF6-FAF4-333485CF632D}"/>
              </a:ext>
            </a:extLst>
          </p:cNvPr>
          <p:cNvGraphicFramePr>
            <a:graphicFrameLocks/>
          </p:cNvGraphicFramePr>
          <p:nvPr/>
        </p:nvGraphicFramePr>
        <p:xfrm>
          <a:off x="0" y="1567067"/>
          <a:ext cx="12191999" cy="4774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4894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9" ma:contentTypeDescription="Crear nuevo documento." ma:contentTypeScope="" ma:versionID="d305de2186dc87f78b725f303accaefc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6b44ff01ed69c50bfaf9752fdaa86035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a689f541-6f0a-46bd-8c13-86a1ba0ba003"/>
    <ds:schemaRef ds:uri="344f0279-cae2-4899-8a1f-930fb84c628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25BE5D6-D5A9-43DC-B29C-2300CC3C4722}">
  <ds:schemaRefs>
    <ds:schemaRef ds:uri="344f0279-cae2-4899-8a1f-930fb84c6281"/>
    <ds:schemaRef ds:uri="a689f541-6f0a-46bd-8c13-86a1ba0ba0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2063</Words>
  <Application>Microsoft Office PowerPoint</Application>
  <PresentationFormat>Panorámica</PresentationFormat>
  <Paragraphs>587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 Black</vt:lpstr>
      <vt:lpstr>Nunito Sans</vt:lpstr>
      <vt:lpstr>Arial</vt:lpstr>
      <vt:lpstr>Calibri</vt:lpstr>
      <vt:lpstr>Nunito Sans ExtraBold</vt:lpstr>
      <vt:lpstr>Tema de Office</vt:lpstr>
      <vt:lpstr>Presentación de PowerPoint</vt:lpstr>
      <vt:lpstr>Presentación de PowerPoint</vt:lpstr>
      <vt:lpstr>Exportaciones de productos agropecuarios y agroindustriales Enero - junio de 2024</vt:lpstr>
      <vt:lpstr>Valor exportaciones de productos agropecuarios y agroindustriales  Junio de 2024 (USD millones FOB)</vt:lpstr>
      <vt:lpstr>Exportaciones de productos agropecuarios y agroindustriales en valor (USD millones FOB) Enero-junio 2023-2024</vt:lpstr>
      <vt:lpstr>Principales productos agropecuarios, alimentos y bebidas que aumentaron y disminuyeron sus exportaciones en junio (2023-2024). USD miles</vt:lpstr>
      <vt:lpstr>Principales productos agropecuarios, alimentos y bebidas que aumentaron y disminuyeron sus exportaciones entre enero y junio (2023-2024). USD miles</vt:lpstr>
      <vt:lpstr>Exportaciones de productos agropecuarios y agroindustriales  en valor. Junio de 2021-Junio de 2024 (USD millones FOB) </vt:lpstr>
      <vt:lpstr>Principales destinos de las exportaciones agropecuarias y agroindustriales junio 2024 Variación 12 meses (USD millones FOB)</vt:lpstr>
      <vt:lpstr>Volumen exportaciones de productos agropecuarios y agroindustriales  Junio de 2024 (toneladas)</vt:lpstr>
      <vt:lpstr>Exportaciones de productos agropecuarios y agroindustriales en volumen (toneladas) Junio 2023-2024</vt:lpstr>
      <vt:lpstr>Principales productos agropecuarios, alimentos y bebidas que aumentaron y disminuyeron sus exportaciones en junio (2023-2024). Toneladas</vt:lpstr>
      <vt:lpstr>Principales productos agropecuarios, alimentos y bebidas que aumentaron y disminuyeron sus exportaciones entre enero y junio (2023-2024). Toneladas</vt:lpstr>
      <vt:lpstr>Exportaciones de productos agropecuarios y agroindustriales en volumen. Junio de 2021-Junio de 2024 (miles de toneladas) </vt:lpstr>
      <vt:lpstr>Presentación de PowerPoint</vt:lpstr>
      <vt:lpstr>Valor balanza comercial productos agropecuarios y agroindustriales enero-mayo (2014- 2024)  USD millones FOB</vt:lpstr>
      <vt:lpstr>Volumen balanza comercial productos agropecuarios y agroindustriales enero-mayo (2014- 2024)  Millones de toneladas</vt:lpstr>
      <vt:lpstr>Presentación de PowerPoint</vt:lpstr>
      <vt:lpstr>Tasa  de cambio promedio mensual y precio internacional del petróleo  Junio 2022 – junio 2024</vt:lpstr>
      <vt:lpstr>Tasa de cambio representativa de fin de  mes del mercado junio 2012-2024 </vt:lpstr>
      <vt:lpstr>Devaluación nominal fin de mes Junio 2012 – 2024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20</cp:revision>
  <dcterms:created xsi:type="dcterms:W3CDTF">2019-02-12T04:28:07Z</dcterms:created>
  <dcterms:modified xsi:type="dcterms:W3CDTF">2024-08-05T20:45:28Z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