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75" r:id="rId5"/>
    <p:sldId id="281" r:id="rId6"/>
    <p:sldId id="297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309" r:id="rId15"/>
    <p:sldId id="310" r:id="rId16"/>
    <p:sldId id="311" r:id="rId17"/>
    <p:sldId id="312" r:id="rId18"/>
    <p:sldId id="304" r:id="rId19"/>
    <p:sldId id="305" r:id="rId20"/>
    <p:sldId id="313" r:id="rId21"/>
    <p:sldId id="306" r:id="rId22"/>
    <p:sldId id="307" r:id="rId23"/>
    <p:sldId id="314" r:id="rId24"/>
    <p:sldId id="308" r:id="rId25"/>
    <p:sldId id="315" r:id="rId26"/>
    <p:sldId id="291" r:id="rId27"/>
    <p:sldId id="279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bold r:id="rId35"/>
      <p:bold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  <p:embeddedFont>
      <p:font typeface="Nunito Sans Extra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C3BF0-C841-4221-B413-23FDBFB5F3DF}" v="197" dt="2023-06-07T03:11:4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CE-4BF9-845A-EBF5E8EEA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2514.332106779997</c:v>
                </c:pt>
                <c:pt idx="1">
                  <c:v>2168.7163714200001</c:v>
                </c:pt>
                <c:pt idx="2">
                  <c:v>2218.9459467000011</c:v>
                </c:pt>
                <c:pt idx="3">
                  <c:v>2291.146925229998</c:v>
                </c:pt>
                <c:pt idx="4">
                  <c:v>2486.2177334200005</c:v>
                </c:pt>
                <c:pt idx="5">
                  <c:v>2371.8126835100006</c:v>
                </c:pt>
                <c:pt idx="6">
                  <c:v>2446.6225313999967</c:v>
                </c:pt>
                <c:pt idx="7">
                  <c:v>2605.6588356700013</c:v>
                </c:pt>
                <c:pt idx="8">
                  <c:v>2549.0422479699987</c:v>
                </c:pt>
                <c:pt idx="9">
                  <c:v>2562.6062716700044</c:v>
                </c:pt>
                <c:pt idx="10">
                  <c:v>3098.2403514500024</c:v>
                </c:pt>
                <c:pt idx="11">
                  <c:v>4023.2450140899982</c:v>
                </c:pt>
                <c:pt idx="12">
                  <c:v>3349.4396521600002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E-4BF9-845A-EBF5E8EEA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E-4FF6-8939-115A0DB61100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E-4FF6-8939-115A0DB6110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E-4FF6-8939-115A0DB6110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E-4FF6-8939-115A0DB6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251.93243493999995</c:v>
                </c:pt>
                <c:pt idx="1">
                  <c:v>269.11115973000017</c:v>
                </c:pt>
                <c:pt idx="2">
                  <c:v>276.96013318000001</c:v>
                </c:pt>
                <c:pt idx="3">
                  <c:v>295.13627421999985</c:v>
                </c:pt>
                <c:pt idx="4">
                  <c:v>253.59121811000014</c:v>
                </c:pt>
                <c:pt idx="5">
                  <c:v>255.84801250000012</c:v>
                </c:pt>
                <c:pt idx="6">
                  <c:v>326.85301893999991</c:v>
                </c:pt>
                <c:pt idx="7">
                  <c:v>304.28560639000011</c:v>
                </c:pt>
                <c:pt idx="8">
                  <c:v>454.75375470999961</c:v>
                </c:pt>
                <c:pt idx="9">
                  <c:v>287.96582796000007</c:v>
                </c:pt>
                <c:pt idx="10">
                  <c:v>260.71582264000011</c:v>
                </c:pt>
                <c:pt idx="11">
                  <c:v>380.76263621000004</c:v>
                </c:pt>
                <c:pt idx="12">
                  <c:v>308.37826219999999</c:v>
                </c:pt>
                <c:pt idx="13">
                  <c:v>315.97525024000009</c:v>
                </c:pt>
                <c:pt idx="14">
                  <c:v>293.09490346000007</c:v>
                </c:pt>
                <c:pt idx="15">
                  <c:v>375.76916776999997</c:v>
                </c:pt>
                <c:pt idx="16">
                  <c:v>302.30940465999993</c:v>
                </c:pt>
                <c:pt idx="17">
                  <c:v>301.83506784999992</c:v>
                </c:pt>
                <c:pt idx="18">
                  <c:v>343.31594544000006</c:v>
                </c:pt>
                <c:pt idx="19">
                  <c:v>336.76760339000026</c:v>
                </c:pt>
                <c:pt idx="20">
                  <c:v>293.48369882000014</c:v>
                </c:pt>
                <c:pt idx="21">
                  <c:v>311.70049913000008</c:v>
                </c:pt>
                <c:pt idx="22">
                  <c:v>335.90196711999994</c:v>
                </c:pt>
                <c:pt idx="23">
                  <c:v>287.50293817000005</c:v>
                </c:pt>
                <c:pt idx="24">
                  <c:v>354.25864152999975</c:v>
                </c:pt>
                <c:pt idx="25">
                  <c:v>333.80474792999996</c:v>
                </c:pt>
                <c:pt idx="26">
                  <c:v>391.28621700000002</c:v>
                </c:pt>
                <c:pt idx="27">
                  <c:v>251.36990626999997</c:v>
                </c:pt>
                <c:pt idx="28">
                  <c:v>288.36721975999973</c:v>
                </c:pt>
                <c:pt idx="29">
                  <c:v>396.85583911999959</c:v>
                </c:pt>
                <c:pt idx="30">
                  <c:v>299.38947411999993</c:v>
                </c:pt>
                <c:pt idx="31">
                  <c:v>314.48795215999985</c:v>
                </c:pt>
                <c:pt idx="32">
                  <c:v>357.01351242999993</c:v>
                </c:pt>
                <c:pt idx="33">
                  <c:v>158.33677655000002</c:v>
                </c:pt>
                <c:pt idx="34">
                  <c:v>226.04475693999996</c:v>
                </c:pt>
                <c:pt idx="35">
                  <c:v>284.07341136999997</c:v>
                </c:pt>
                <c:pt idx="36">
                  <c:v>245.27015636999994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E-4FF6-8939-115A0DB6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2480935401157E-2"/>
          <c:y val="2.4812986765592984E-2"/>
          <c:w val="0.94432016662162788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3-4344-BED9-7A7CC037473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3-4344-BED9-7A7CC037473B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3-4344-BED9-7A7CC037473B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3-4344-BED9-7A7CC037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159.52697579999995</c:v>
                </c:pt>
                <c:pt idx="1">
                  <c:v>193.49014440999994</c:v>
                </c:pt>
                <c:pt idx="2">
                  <c:v>192.27266445000004</c:v>
                </c:pt>
                <c:pt idx="3">
                  <c:v>173.67758226000004</c:v>
                </c:pt>
                <c:pt idx="4">
                  <c:v>169.63422216000012</c:v>
                </c:pt>
                <c:pt idx="5">
                  <c:v>172.08138495000009</c:v>
                </c:pt>
                <c:pt idx="6">
                  <c:v>184.96928739000001</c:v>
                </c:pt>
                <c:pt idx="7">
                  <c:v>163.82946197999991</c:v>
                </c:pt>
                <c:pt idx="8">
                  <c:v>149.00067913999987</c:v>
                </c:pt>
                <c:pt idx="9">
                  <c:v>110.46134869999997</c:v>
                </c:pt>
                <c:pt idx="10">
                  <c:v>125.75392083999996</c:v>
                </c:pt>
                <c:pt idx="11">
                  <c:v>186.04312501999999</c:v>
                </c:pt>
                <c:pt idx="12">
                  <c:v>138.10790992</c:v>
                </c:pt>
                <c:pt idx="13">
                  <c:v>124.69416230000003</c:v>
                </c:pt>
                <c:pt idx="14">
                  <c:v>124.09978305999996</c:v>
                </c:pt>
                <c:pt idx="15">
                  <c:v>124.43092651000002</c:v>
                </c:pt>
                <c:pt idx="16">
                  <c:v>155.87510167000002</c:v>
                </c:pt>
                <c:pt idx="17">
                  <c:v>157.12174393000009</c:v>
                </c:pt>
                <c:pt idx="18">
                  <c:v>128.12715506000001</c:v>
                </c:pt>
                <c:pt idx="19">
                  <c:v>152.46419373000006</c:v>
                </c:pt>
                <c:pt idx="20">
                  <c:v>150.58358921000004</c:v>
                </c:pt>
                <c:pt idx="21">
                  <c:v>131.57571325000001</c:v>
                </c:pt>
                <c:pt idx="22">
                  <c:v>139.43409016999996</c:v>
                </c:pt>
                <c:pt idx="23">
                  <c:v>162.63186291</c:v>
                </c:pt>
                <c:pt idx="24">
                  <c:v>209.88927650000019</c:v>
                </c:pt>
                <c:pt idx="25">
                  <c:v>152.58546708999995</c:v>
                </c:pt>
                <c:pt idx="26">
                  <c:v>166.58820307000002</c:v>
                </c:pt>
                <c:pt idx="27">
                  <c:v>161.49073098</c:v>
                </c:pt>
                <c:pt idx="28">
                  <c:v>115.87114357000004</c:v>
                </c:pt>
                <c:pt idx="29">
                  <c:v>153.36818576999997</c:v>
                </c:pt>
                <c:pt idx="30">
                  <c:v>119.48901253000001</c:v>
                </c:pt>
                <c:pt idx="31">
                  <c:v>159.53444158000011</c:v>
                </c:pt>
                <c:pt idx="32">
                  <c:v>165.54521891999997</c:v>
                </c:pt>
                <c:pt idx="33">
                  <c:v>151.51303738999991</c:v>
                </c:pt>
                <c:pt idx="34">
                  <c:v>136.90490245999999</c:v>
                </c:pt>
                <c:pt idx="35">
                  <c:v>188.90567942999991</c:v>
                </c:pt>
                <c:pt idx="36">
                  <c:v>153.12306074999998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3-4344-BED9-7A7CC037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1554.2641779500018</c:v>
                </c:pt>
                <c:pt idx="1">
                  <c:v>1649.872314159999</c:v>
                </c:pt>
                <c:pt idx="2">
                  <c:v>1889.9018489</c:v>
                </c:pt>
                <c:pt idx="3">
                  <c:v>1677.9743138000001</c:v>
                </c:pt>
                <c:pt idx="4">
                  <c:v>1893.0264956699971</c:v>
                </c:pt>
                <c:pt idx="5">
                  <c:v>1932.7059959100004</c:v>
                </c:pt>
                <c:pt idx="6">
                  <c:v>1922.5199570299987</c:v>
                </c:pt>
                <c:pt idx="7">
                  <c:v>1992.6856929200039</c:v>
                </c:pt>
                <c:pt idx="8">
                  <c:v>2323.0663569900016</c:v>
                </c:pt>
                <c:pt idx="9">
                  <c:v>2974.8521304699984</c:v>
                </c:pt>
                <c:pt idx="10">
                  <c:v>2579.0013262599996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9-49C5-8C50-E6CAA7C6398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1378.7564887699996</c:v>
                </c:pt>
                <c:pt idx="1">
                  <c:v>1307.1544478700002</c:v>
                </c:pt>
                <c:pt idx="2">
                  <c:v>1435.9339509099982</c:v>
                </c:pt>
                <c:pt idx="3">
                  <c:v>1339.7118593399996</c:v>
                </c:pt>
                <c:pt idx="4">
                  <c:v>1544.3418682999984</c:v>
                </c:pt>
                <c:pt idx="5">
                  <c:v>1492.0113342700004</c:v>
                </c:pt>
                <c:pt idx="6">
                  <c:v>1536.9557195000004</c:v>
                </c:pt>
                <c:pt idx="7">
                  <c:v>1719.8542282299995</c:v>
                </c:pt>
                <c:pt idx="8">
                  <c:v>1869.3138927599991</c:v>
                </c:pt>
                <c:pt idx="9">
                  <c:v>2324.5801073999919</c:v>
                </c:pt>
                <c:pt idx="10">
                  <c:v>2367.2918579087764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39-49C5-8C50-E6CAA7C6398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175.5076891800023</c:v>
                </c:pt>
                <c:pt idx="1">
                  <c:v>342.71786628999865</c:v>
                </c:pt>
                <c:pt idx="2">
                  <c:v>453.96789799000186</c:v>
                </c:pt>
                <c:pt idx="3">
                  <c:v>338.26245446000064</c:v>
                </c:pt>
                <c:pt idx="4">
                  <c:v>348.68462736999874</c:v>
                </c:pt>
                <c:pt idx="5">
                  <c:v>440.69466164000005</c:v>
                </c:pt>
                <c:pt idx="6">
                  <c:v>385.56423752999842</c:v>
                </c:pt>
                <c:pt idx="7">
                  <c:v>272.83146469000445</c:v>
                </c:pt>
                <c:pt idx="8">
                  <c:v>453.7524642300026</c:v>
                </c:pt>
                <c:pt idx="9">
                  <c:v>650.27202307000664</c:v>
                </c:pt>
                <c:pt idx="10">
                  <c:v>211.70946835122305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39-49C5-8C50-E6CAA7C639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6.5185934022488424E-3"/>
          <c:w val="0.97219106553106349"/>
          <c:h val="0.96086221261963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0.78728226158000003</c:v>
                </c:pt>
                <c:pt idx="1">
                  <c:v>1.1350545883599994</c:v>
                </c:pt>
                <c:pt idx="2">
                  <c:v>1.1237551635200009</c:v>
                </c:pt>
                <c:pt idx="3">
                  <c:v>1.0723948455499983</c:v>
                </c:pt>
                <c:pt idx="4">
                  <c:v>1.2438153945999986</c:v>
                </c:pt>
                <c:pt idx="5">
                  <c:v>1.3312048235599978</c:v>
                </c:pt>
                <c:pt idx="6">
                  <c:v>1.3661072250099977</c:v>
                </c:pt>
                <c:pt idx="7">
                  <c:v>1.3973853213299998</c:v>
                </c:pt>
                <c:pt idx="8">
                  <c:v>1.3517026813699988</c:v>
                </c:pt>
                <c:pt idx="9">
                  <c:v>1.3687470707499996</c:v>
                </c:pt>
                <c:pt idx="10">
                  <c:v>1.1457785641399993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7-4403-8A84-3263C66832A1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2.2913556752800019</c:v>
                </c:pt>
                <c:pt idx="1">
                  <c:v>2.3479898906400005</c:v>
                </c:pt>
                <c:pt idx="2">
                  <c:v>2.9997750692800023</c:v>
                </c:pt>
                <c:pt idx="3">
                  <c:v>3.2524566437800044</c:v>
                </c:pt>
                <c:pt idx="4">
                  <c:v>3.7642861219400019</c:v>
                </c:pt>
                <c:pt idx="5">
                  <c:v>3.4015329776600005</c:v>
                </c:pt>
                <c:pt idx="6">
                  <c:v>3.4125476203200042</c:v>
                </c:pt>
                <c:pt idx="7">
                  <c:v>3.8151518528200015</c:v>
                </c:pt>
                <c:pt idx="8">
                  <c:v>3.5493500618600033</c:v>
                </c:pt>
                <c:pt idx="9">
                  <c:v>3.6761389856106614</c:v>
                </c:pt>
                <c:pt idx="10">
                  <c:v>3.6785779994544954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7-4403-8A84-3263C66832A1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-1.5040734137000011</c:v>
                </c:pt>
                <c:pt idx="1">
                  <c:v>-1.2129353022799989</c:v>
                </c:pt>
                <c:pt idx="2">
                  <c:v>-1.8760199057599998</c:v>
                </c:pt>
                <c:pt idx="3">
                  <c:v>-2.1800617982299983</c:v>
                </c:pt>
                <c:pt idx="4">
                  <c:v>-2.5204707273400033</c:v>
                </c:pt>
                <c:pt idx="5">
                  <c:v>-2.0703281540999989</c:v>
                </c:pt>
                <c:pt idx="6">
                  <c:v>-2.0464403953100003</c:v>
                </c:pt>
                <c:pt idx="7">
                  <c:v>-2.4177665314900034</c:v>
                </c:pt>
                <c:pt idx="8">
                  <c:v>-2.1976473804900061</c:v>
                </c:pt>
                <c:pt idx="9">
                  <c:v>-2.307391914860665</c:v>
                </c:pt>
                <c:pt idx="10">
                  <c:v>-2.5327994353144963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77-4403-8A84-3263C66832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76-46EB-9B9E-516028213286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6-46EB-9B9E-516028213286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A776-46EB-9B9E-51602821328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6-46EB-9B9E-516028213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PETRÓLEO'!$C$137:$C$161</c:f>
              <c:strCache>
                <c:ptCount val="25"/>
                <c:pt idx="0">
                  <c:v>Abr-21</c:v>
                </c:pt>
                <c:pt idx="1">
                  <c:v>May-21</c:v>
                </c:pt>
                <c:pt idx="2">
                  <c:v>Jun-21</c:v>
                </c:pt>
                <c:pt idx="3">
                  <c:v>Jul-21</c:v>
                </c:pt>
                <c:pt idx="4">
                  <c:v>Ago-21</c:v>
                </c:pt>
                <c:pt idx="5">
                  <c:v>Sep-21</c:v>
                </c:pt>
                <c:pt idx="6">
                  <c:v>Oct-21</c:v>
                </c:pt>
                <c:pt idx="7">
                  <c:v>Nov-21</c:v>
                </c:pt>
                <c:pt idx="8">
                  <c:v>Dic-21</c:v>
                </c:pt>
                <c:pt idx="9">
                  <c:v>Ene-22</c:v>
                </c:pt>
                <c:pt idx="10">
                  <c:v>Feb-22</c:v>
                </c:pt>
                <c:pt idx="11">
                  <c:v>Mar-22</c:v>
                </c:pt>
                <c:pt idx="12">
                  <c:v>Abr-22</c:v>
                </c:pt>
                <c:pt idx="13">
                  <c:v>May-22</c:v>
                </c:pt>
                <c:pt idx="14">
                  <c:v>Jun-22</c:v>
                </c:pt>
                <c:pt idx="15">
                  <c:v>Jul-22</c:v>
                </c:pt>
                <c:pt idx="16">
                  <c:v>Ago-22</c:v>
                </c:pt>
                <c:pt idx="17">
                  <c:v>Sep-22</c:v>
                </c:pt>
                <c:pt idx="18">
                  <c:v>Oct-22</c:v>
                </c:pt>
                <c:pt idx="19">
                  <c:v>Nov-22</c:v>
                </c:pt>
                <c:pt idx="20">
                  <c:v>Dic-22</c:v>
                </c:pt>
                <c:pt idx="21">
                  <c:v>Ene-23</c:v>
                </c:pt>
                <c:pt idx="22">
                  <c:v>Feb-23</c:v>
                </c:pt>
                <c:pt idx="23">
                  <c:v>Mar-23</c:v>
                </c:pt>
                <c:pt idx="24">
                  <c:v>Abr-23</c:v>
                </c:pt>
              </c:strCache>
            </c:strRef>
          </c:cat>
          <c:val>
            <c:numRef>
              <c:f>'[TRM Y PETRÓLEO.xlsx]GRÁFICO PETRÓLEO'!$D$137:$D$161</c:f>
              <c:numCache>
                <c:formatCode>_(* #,##0.0_);_(* \(#,##0.0\);_(* "-"??_);_(@_)</c:formatCode>
                <c:ptCount val="25"/>
                <c:pt idx="0">
                  <c:v>62.95</c:v>
                </c:pt>
                <c:pt idx="1">
                  <c:v>66.400000000000006</c:v>
                </c:pt>
                <c:pt idx="2">
                  <c:v>71.803333333333313</c:v>
                </c:pt>
                <c:pt idx="3">
                  <c:v>73.283333333333317</c:v>
                </c:pt>
                <c:pt idx="4">
                  <c:v>68.866666666666674</c:v>
                </c:pt>
                <c:pt idx="5">
                  <c:v>72.8</c:v>
                </c:pt>
                <c:pt idx="6">
                  <c:v>82.063333333333333</c:v>
                </c:pt>
                <c:pt idx="7">
                  <c:v>79.916666666666671</c:v>
                </c:pt>
                <c:pt idx="8">
                  <c:v>72.866666666666674</c:v>
                </c:pt>
                <c:pt idx="9">
                  <c:v>83.92</c:v>
                </c:pt>
                <c:pt idx="10">
                  <c:v>93.543333333333322</c:v>
                </c:pt>
                <c:pt idx="11">
                  <c:v>112.39666666666676</c:v>
                </c:pt>
                <c:pt idx="12">
                  <c:v>103.41333333333324</c:v>
                </c:pt>
                <c:pt idx="13">
                  <c:v>110.09666666666675</c:v>
                </c:pt>
                <c:pt idx="14">
                  <c:v>116.80000000000001</c:v>
                </c:pt>
                <c:pt idx="15">
                  <c:v>105.08333333333326</c:v>
                </c:pt>
                <c:pt idx="16">
                  <c:v>95.973333333333315</c:v>
                </c:pt>
                <c:pt idx="17">
                  <c:v>88.22</c:v>
                </c:pt>
                <c:pt idx="18">
                  <c:v>90.326666666667506</c:v>
                </c:pt>
                <c:pt idx="19">
                  <c:v>87.376666666667489</c:v>
                </c:pt>
                <c:pt idx="20">
                  <c:v>78.066666666667501</c:v>
                </c:pt>
                <c:pt idx="21">
                  <c:v>80.41</c:v>
                </c:pt>
                <c:pt idx="22">
                  <c:v>80.253333333332506</c:v>
                </c:pt>
                <c:pt idx="23">
                  <c:v>76.473333333332505</c:v>
                </c:pt>
                <c:pt idx="24">
                  <c:v>82.46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776-46EB-9B9E-51602821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76-46EB-9B9E-516028213286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76-46EB-9B9E-516028213286}"/>
                </c:ext>
              </c:extLst>
            </c:dLbl>
            <c:dLbl>
              <c:idx val="24"/>
              <c:layout>
                <c:manualLayout>
                  <c:x val="-3.8476049868766402E-4"/>
                  <c:y val="2.7043238444819581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A776-46EB-9B9E-51602821328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76-46EB-9B9E-516028213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PETRÓLEO'!$C$137:$C$161</c:f>
              <c:strCache>
                <c:ptCount val="25"/>
                <c:pt idx="0">
                  <c:v>Abr-21</c:v>
                </c:pt>
                <c:pt idx="1">
                  <c:v>May-21</c:v>
                </c:pt>
                <c:pt idx="2">
                  <c:v>Jun-21</c:v>
                </c:pt>
                <c:pt idx="3">
                  <c:v>Jul-21</c:v>
                </c:pt>
                <c:pt idx="4">
                  <c:v>Ago-21</c:v>
                </c:pt>
                <c:pt idx="5">
                  <c:v>Sep-21</c:v>
                </c:pt>
                <c:pt idx="6">
                  <c:v>Oct-21</c:v>
                </c:pt>
                <c:pt idx="7">
                  <c:v>Nov-21</c:v>
                </c:pt>
                <c:pt idx="8">
                  <c:v>Dic-21</c:v>
                </c:pt>
                <c:pt idx="9">
                  <c:v>Ene-22</c:v>
                </c:pt>
                <c:pt idx="10">
                  <c:v>Feb-22</c:v>
                </c:pt>
                <c:pt idx="11">
                  <c:v>Mar-22</c:v>
                </c:pt>
                <c:pt idx="12">
                  <c:v>Abr-22</c:v>
                </c:pt>
                <c:pt idx="13">
                  <c:v>May-22</c:v>
                </c:pt>
                <c:pt idx="14">
                  <c:v>Jun-22</c:v>
                </c:pt>
                <c:pt idx="15">
                  <c:v>Jul-22</c:v>
                </c:pt>
                <c:pt idx="16">
                  <c:v>Ago-22</c:v>
                </c:pt>
                <c:pt idx="17">
                  <c:v>Sep-22</c:v>
                </c:pt>
                <c:pt idx="18">
                  <c:v>Oct-22</c:v>
                </c:pt>
                <c:pt idx="19">
                  <c:v>Nov-22</c:v>
                </c:pt>
                <c:pt idx="20">
                  <c:v>Dic-22</c:v>
                </c:pt>
                <c:pt idx="21">
                  <c:v>Ene-23</c:v>
                </c:pt>
                <c:pt idx="22">
                  <c:v>Feb-23</c:v>
                </c:pt>
                <c:pt idx="23">
                  <c:v>Mar-23</c:v>
                </c:pt>
                <c:pt idx="24">
                  <c:v>Abr-23</c:v>
                </c:pt>
              </c:strCache>
            </c:strRef>
          </c:cat>
          <c:val>
            <c:numRef>
              <c:f>'[TRM Y PETRÓLEO.xlsx]GRÁFICO PETRÓLEO'!$E$137:$E$161</c:f>
              <c:numCache>
                <c:formatCode>#,##0</c:formatCode>
                <c:ptCount val="25"/>
                <c:pt idx="0">
                  <c:v>3651.85</c:v>
                </c:pt>
                <c:pt idx="1">
                  <c:v>3741.96</c:v>
                </c:pt>
                <c:pt idx="2">
                  <c:v>3693</c:v>
                </c:pt>
                <c:pt idx="3">
                  <c:v>3832.24</c:v>
                </c:pt>
                <c:pt idx="4">
                  <c:v>3887.68</c:v>
                </c:pt>
                <c:pt idx="5">
                  <c:v>3820.28</c:v>
                </c:pt>
                <c:pt idx="6">
                  <c:v>3771.68</c:v>
                </c:pt>
                <c:pt idx="7">
                  <c:v>3900.51</c:v>
                </c:pt>
                <c:pt idx="8">
                  <c:v>3967.77</c:v>
                </c:pt>
                <c:pt idx="9">
                  <c:v>4000.72</c:v>
                </c:pt>
                <c:pt idx="10">
                  <c:v>3938.36</c:v>
                </c:pt>
                <c:pt idx="11">
                  <c:v>3805.52</c:v>
                </c:pt>
                <c:pt idx="12">
                  <c:v>3796.39</c:v>
                </c:pt>
                <c:pt idx="13">
                  <c:v>4027.6</c:v>
                </c:pt>
                <c:pt idx="14">
                  <c:v>3922.5</c:v>
                </c:pt>
                <c:pt idx="15">
                  <c:v>4394.01</c:v>
                </c:pt>
                <c:pt idx="16">
                  <c:v>4326.7700000000004</c:v>
                </c:pt>
                <c:pt idx="17">
                  <c:v>4437.3100000000004</c:v>
                </c:pt>
                <c:pt idx="18">
                  <c:v>4714.96</c:v>
                </c:pt>
                <c:pt idx="19">
                  <c:v>4922.3</c:v>
                </c:pt>
                <c:pt idx="20">
                  <c:v>4787.8900000000003</c:v>
                </c:pt>
                <c:pt idx="21">
                  <c:v>4712.18</c:v>
                </c:pt>
                <c:pt idx="22">
                  <c:v>4802.75</c:v>
                </c:pt>
                <c:pt idx="23">
                  <c:v>4760.96</c:v>
                </c:pt>
                <c:pt idx="24">
                  <c:v>4526.03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A776-46EB-9B9E-51602821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GRÁFICOS!$B$3:$B$15</c:f>
              <c:numCache>
                <c:formatCode>mmm\-yy</c:formatCode>
                <c:ptCount val="13"/>
                <c:pt idx="0">
                  <c:v>40663</c:v>
                </c:pt>
                <c:pt idx="1">
                  <c:v>41029</c:v>
                </c:pt>
                <c:pt idx="2">
                  <c:v>41394</c:v>
                </c:pt>
                <c:pt idx="3">
                  <c:v>41759</c:v>
                </c:pt>
                <c:pt idx="4">
                  <c:v>42124</c:v>
                </c:pt>
                <c:pt idx="5">
                  <c:v>42490</c:v>
                </c:pt>
                <c:pt idx="6">
                  <c:v>42855</c:v>
                </c:pt>
                <c:pt idx="7">
                  <c:v>43220</c:v>
                </c:pt>
                <c:pt idx="8">
                  <c:v>43585</c:v>
                </c:pt>
                <c:pt idx="9">
                  <c:v>43951</c:v>
                </c:pt>
                <c:pt idx="10">
                  <c:v>44316</c:v>
                </c:pt>
                <c:pt idx="11">
                  <c:v>44681</c:v>
                </c:pt>
                <c:pt idx="12">
                  <c:v>45046</c:v>
                </c:pt>
              </c:numCache>
            </c:numRef>
          </c:cat>
          <c:val>
            <c:numRef>
              <c:f>GRÁFICOS!$C$3:$C$15</c:f>
              <c:numCache>
                <c:formatCode>_-"$"* #,##0_-;\-"$"* #,##0_-;_-"$"* "-"??_-;_-@_-</c:formatCode>
                <c:ptCount val="13"/>
                <c:pt idx="0">
                  <c:v>1768.1900000000007</c:v>
                </c:pt>
                <c:pt idx="1">
                  <c:v>1761.1999999999994</c:v>
                </c:pt>
                <c:pt idx="2">
                  <c:v>1828.7900000000006</c:v>
                </c:pt>
                <c:pt idx="3">
                  <c:v>1935.1399999999996</c:v>
                </c:pt>
                <c:pt idx="4">
                  <c:v>2388.059999999999</c:v>
                </c:pt>
                <c:pt idx="5">
                  <c:v>2851.14</c:v>
                </c:pt>
                <c:pt idx="6">
                  <c:v>2947.8500000000004</c:v>
                </c:pt>
                <c:pt idx="7">
                  <c:v>2806.2799999999993</c:v>
                </c:pt>
                <c:pt idx="8">
                  <c:v>3247.7200000000007</c:v>
                </c:pt>
                <c:pt idx="9">
                  <c:v>3983.2899999999977</c:v>
                </c:pt>
                <c:pt idx="10">
                  <c:v>3712.89</c:v>
                </c:pt>
                <c:pt idx="11">
                  <c:v>3966.27</c:v>
                </c:pt>
                <c:pt idx="12">
                  <c:v>4669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030-4728-9AC8-2850E91615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73858693794277E-2"/>
          <c:y val="3.6201791296535668E-2"/>
          <c:w val="0.93720142560988162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67-459F-B9D7-7A18A5251E97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67-459F-B9D7-7A18A5251E97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67-459F-B9D7-7A18A5251E97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67-459F-B9D7-7A18A5251E97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67-459F-B9D7-7A18A5251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40663</c:v>
                </c:pt>
                <c:pt idx="1">
                  <c:v>41029</c:v>
                </c:pt>
                <c:pt idx="2">
                  <c:v>41394</c:v>
                </c:pt>
                <c:pt idx="3">
                  <c:v>41759</c:v>
                </c:pt>
                <c:pt idx="4">
                  <c:v>42124</c:v>
                </c:pt>
                <c:pt idx="5">
                  <c:v>42490</c:v>
                </c:pt>
                <c:pt idx="6">
                  <c:v>42855</c:v>
                </c:pt>
                <c:pt idx="7">
                  <c:v>43220</c:v>
                </c:pt>
                <c:pt idx="8">
                  <c:v>43585</c:v>
                </c:pt>
                <c:pt idx="9">
                  <c:v>43951</c:v>
                </c:pt>
                <c:pt idx="10">
                  <c:v>44316</c:v>
                </c:pt>
                <c:pt idx="11">
                  <c:v>44681</c:v>
                </c:pt>
                <c:pt idx="12">
                  <c:v>45046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-10.232770656174608</c:v>
                </c:pt>
                <c:pt idx="1">
                  <c:v>-0.39531950751906209</c:v>
                </c:pt>
                <c:pt idx="2">
                  <c:v>3.8377242789008363</c:v>
                </c:pt>
                <c:pt idx="3">
                  <c:v>5.8153205124699383</c:v>
                </c:pt>
                <c:pt idx="4">
                  <c:v>23.405024959434442</c:v>
                </c:pt>
                <c:pt idx="5">
                  <c:v>19.391472576065965</c:v>
                </c:pt>
                <c:pt idx="6">
                  <c:v>3.3919765427162645</c:v>
                </c:pt>
                <c:pt idx="7">
                  <c:v>-4.802483165697069</c:v>
                </c:pt>
                <c:pt idx="8">
                  <c:v>15.730433171315809</c:v>
                </c:pt>
                <c:pt idx="9">
                  <c:v>22.648812089712081</c:v>
                </c:pt>
                <c:pt idx="10">
                  <c:v>-6.7883583670784162</c:v>
                </c:pt>
                <c:pt idx="11">
                  <c:v>6.8243336053586319</c:v>
                </c:pt>
                <c:pt idx="12">
                  <c:v>17.717654118353025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567-459F-B9D7-7A18A5251E9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2">
                        <a:lumMod val="50000"/>
                      </a:schemeClr>
                    </a:solidFill>
                  </a:rPr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2">
                        <a:lumMod val="50000"/>
                      </a:schemeClr>
                    </a:solidFill>
                  </a:rPr>
                  <a:t>Devaluación (%)</a:t>
                </a:r>
              </a:p>
            </c:rich>
          </c:tx>
          <c:layout>
            <c:manualLayout>
              <c:xMode val="edge"/>
              <c:yMode val="edge"/>
              <c:x val="7.4044219272817414E-3"/>
              <c:y val="0.32970155812938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F-4DBA-9423-3037D66018D1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33F-4DBA-9423-3037D6601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mensuales'!$E$34:$E$46</c:f>
              <c:numCache>
                <c:formatCode>_-* #,##0_-;\-* #,##0_-;_-* "-"??_-;_-@_-</c:formatCode>
                <c:ptCount val="13"/>
                <c:pt idx="0">
                  <c:v>1291.8792016999996</c:v>
                </c:pt>
                <c:pt idx="1">
                  <c:v>1189.4260534599991</c:v>
                </c:pt>
                <c:pt idx="2">
                  <c:v>1179.3242843899998</c:v>
                </c:pt>
                <c:pt idx="3">
                  <c:v>1502.8491138299983</c:v>
                </c:pt>
                <c:pt idx="4">
                  <c:v>1530.0023132500003</c:v>
                </c:pt>
                <c:pt idx="5">
                  <c:v>1553.6904058799989</c:v>
                </c:pt>
                <c:pt idx="6">
                  <c:v>1609.6996312599983</c:v>
                </c:pt>
                <c:pt idx="7">
                  <c:v>1859.9338823499966</c:v>
                </c:pt>
                <c:pt idx="8">
                  <c:v>1901.5673332499973</c:v>
                </c:pt>
                <c:pt idx="9">
                  <c:v>1808.8447320699995</c:v>
                </c:pt>
                <c:pt idx="10">
                  <c:v>1798.1888534899974</c:v>
                </c:pt>
                <c:pt idx="11">
                  <c:v>1932.8949887799993</c:v>
                </c:pt>
                <c:pt idx="12">
                  <c:v>1544.17178126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F-4DBA-9423-3037D6601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666666666666666E-3"/>
                  <c:y val="-4.0411458653191274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A95-475D-9B1B-FBBB99C68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anuales'!$D$9:$D$22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anuales'!$E$9:$E$22</c:f>
              <c:numCache>
                <c:formatCode>_-* #,##0_-;\-* #,##0_-;_-* "-"??_-;_-@_-</c:formatCode>
                <c:ptCount val="14"/>
                <c:pt idx="0">
                  <c:v>5985.3018135500006</c:v>
                </c:pt>
                <c:pt idx="1">
                  <c:v>5770.3420184500028</c:v>
                </c:pt>
                <c:pt idx="2">
                  <c:v>7085.1107534899966</c:v>
                </c:pt>
                <c:pt idx="3">
                  <c:v>6643.6048022799996</c:v>
                </c:pt>
                <c:pt idx="4">
                  <c:v>6687.5285974100025</c:v>
                </c:pt>
                <c:pt idx="5">
                  <c:v>7350.3049800399904</c:v>
                </c:pt>
                <c:pt idx="6">
                  <c:v>6943.5962183899965</c:v>
                </c:pt>
                <c:pt idx="7">
                  <c:v>6859.7090738099987</c:v>
                </c:pt>
                <c:pt idx="8">
                  <c:v>7369.4637539699934</c:v>
                </c:pt>
                <c:pt idx="9">
                  <c:v>7286.4293123999996</c:v>
                </c:pt>
                <c:pt idx="10">
                  <c:v>7340.2628031399981</c:v>
                </c:pt>
                <c:pt idx="11">
                  <c:v>7856.2969838300087</c:v>
                </c:pt>
                <c:pt idx="12">
                  <c:v>9417.6924307999943</c:v>
                </c:pt>
                <c:pt idx="13">
                  <c:v>11573.780433950002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75D-9B1B-FBBB99C6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8-4478-8868-0F81ABEFEB77}"/>
                </c:ext>
              </c:extLst>
            </c:dLbl>
            <c:dLbl>
              <c:idx val="13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C8-4478-8868-0F81ABEFE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anuales'!$D$33:$D$46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anuales'!$E$33:$E$46</c:f>
              <c:numCache>
                <c:formatCode>_(* #,##0.00_);_(* \(#,##0.00\);_(* "-"??_);_(@_)</c:formatCode>
                <c:ptCount val="14"/>
                <c:pt idx="0">
                  <c:v>4.7155715702100034</c:v>
                </c:pt>
                <c:pt idx="1">
                  <c:v>3.9198453536599995</c:v>
                </c:pt>
                <c:pt idx="2">
                  <c:v>4.2113096428299999</c:v>
                </c:pt>
                <c:pt idx="3">
                  <c:v>4.1026847629799974</c:v>
                </c:pt>
                <c:pt idx="4">
                  <c:v>3.9582965270799995</c:v>
                </c:pt>
                <c:pt idx="5">
                  <c:v>4.4540453615499969</c:v>
                </c:pt>
                <c:pt idx="6">
                  <c:v>4.5364722838199976</c:v>
                </c:pt>
                <c:pt idx="7">
                  <c:v>4.4794909098599982</c:v>
                </c:pt>
                <c:pt idx="8">
                  <c:v>5.0389338380399957</c:v>
                </c:pt>
                <c:pt idx="9">
                  <c:v>5.166968037359994</c:v>
                </c:pt>
                <c:pt idx="10">
                  <c:v>5.3470119985899993</c:v>
                </c:pt>
                <c:pt idx="11">
                  <c:v>5.6443393365899963</c:v>
                </c:pt>
                <c:pt idx="12">
                  <c:v>5.4781365505899924</c:v>
                </c:pt>
                <c:pt idx="13">
                  <c:v>5.7599422610799929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478-8868-0F81ABEF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10044127761179E-2"/>
          <c:y val="3.9457899999163312E-2"/>
          <c:w val="0.82415554860722773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1048.3928836199996</c:v>
                </c:pt>
                <c:pt idx="1">
                  <c:v>4023.2450140899987</c:v>
                </c:pt>
                <c:pt idx="2">
                  <c:v>10342.697093439998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D-45CD-A3B4-F70356C7F76A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770.43832589999954</c:v>
                </c:pt>
                <c:pt idx="1">
                  <c:v>3349.4396521599997</c:v>
                </c:pt>
                <c:pt idx="2">
                  <c:v>10899.975072019999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-0.26512442240188594</c:v>
                </c:pt>
                <c:pt idx="1">
                  <c:v>-0.16747808288340205</c:v>
                </c:pt>
                <c:pt idx="2">
                  <c:v>5.3881301322598274E-2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7134389600210544E-2"/>
              <c:y val="0.2990643747019302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718019045923343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2776000557372E-2"/>
          <c:y val="2.4812986765592984E-2"/>
          <c:w val="0.9318897416375741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6-4555-82B9-66F24887CFF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6-4555-82B9-66F24887CFF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6-4555-82B9-66F24887CFF3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6-4555-82B9-66F24887C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400.63183984999995</c:v>
                </c:pt>
                <c:pt idx="1">
                  <c:v>434.19044407000001</c:v>
                </c:pt>
                <c:pt idx="2">
                  <c:v>445.34576137999994</c:v>
                </c:pt>
                <c:pt idx="3">
                  <c:v>514.45171112000003</c:v>
                </c:pt>
                <c:pt idx="4">
                  <c:v>426.87071942000006</c:v>
                </c:pt>
                <c:pt idx="5">
                  <c:v>462.0459372100002</c:v>
                </c:pt>
                <c:pt idx="6">
                  <c:v>453.96476650000011</c:v>
                </c:pt>
                <c:pt idx="7">
                  <c:v>517.81017799999995</c:v>
                </c:pt>
                <c:pt idx="8">
                  <c:v>658.32055858000012</c:v>
                </c:pt>
                <c:pt idx="9">
                  <c:v>541.90844807000019</c:v>
                </c:pt>
                <c:pt idx="10">
                  <c:v>576.49689011000021</c:v>
                </c:pt>
                <c:pt idx="11">
                  <c:v>711.25549692000004</c:v>
                </c:pt>
                <c:pt idx="12">
                  <c:v>587.10754598000017</c:v>
                </c:pt>
                <c:pt idx="13">
                  <c:v>522.56633281000006</c:v>
                </c:pt>
                <c:pt idx="14">
                  <c:v>420.20709807999998</c:v>
                </c:pt>
                <c:pt idx="15">
                  <c:v>613.72075015999951</c:v>
                </c:pt>
                <c:pt idx="16">
                  <c:v>599.5594636699999</c:v>
                </c:pt>
                <c:pt idx="17">
                  <c:v>535.98162953999986</c:v>
                </c:pt>
                <c:pt idx="18">
                  <c:v>675.14759890000016</c:v>
                </c:pt>
                <c:pt idx="19">
                  <c:v>645.77045606000001</c:v>
                </c:pt>
                <c:pt idx="20">
                  <c:v>709.63528471999973</c:v>
                </c:pt>
                <c:pt idx="21">
                  <c:v>652.26894408999965</c:v>
                </c:pt>
                <c:pt idx="22">
                  <c:v>843.93907903999957</c:v>
                </c:pt>
                <c:pt idx="23">
                  <c:v>839.17356220000045</c:v>
                </c:pt>
                <c:pt idx="24">
                  <c:v>734.00549186999956</c:v>
                </c:pt>
                <c:pt idx="25">
                  <c:v>749.04653843999984</c:v>
                </c:pt>
                <c:pt idx="26">
                  <c:v>758.38476946000037</c:v>
                </c:pt>
                <c:pt idx="27">
                  <c:v>684.94906028000037</c:v>
                </c:pt>
                <c:pt idx="28">
                  <c:v>654.51670301000001</c:v>
                </c:pt>
                <c:pt idx="29">
                  <c:v>697.6086002199994</c:v>
                </c:pt>
                <c:pt idx="30">
                  <c:v>662.8695610699998</c:v>
                </c:pt>
                <c:pt idx="31">
                  <c:v>622.90220156999976</c:v>
                </c:pt>
                <c:pt idx="32">
                  <c:v>695.32410765000054</c:v>
                </c:pt>
                <c:pt idx="33">
                  <c:v>529.53807189999998</c:v>
                </c:pt>
                <c:pt idx="34">
                  <c:v>629.16581165999958</c:v>
                </c:pt>
                <c:pt idx="35">
                  <c:v>708.48849343999996</c:v>
                </c:pt>
                <c:pt idx="36">
                  <c:v>541.22098251999967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A66-4555-82B9-66F24887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7-4A3D-8302-22C82639A3F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A3D-8302-22C82639A3FD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A3D-8302-22C82639A3FD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7-4A3D-8302-22C82639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  <c:pt idx="24">
                  <c:v>44652</c:v>
                </c:pt>
                <c:pt idx="25">
                  <c:v>44682</c:v>
                </c:pt>
                <c:pt idx="26">
                  <c:v>44713</c:v>
                </c:pt>
                <c:pt idx="27">
                  <c:v>44743</c:v>
                </c:pt>
                <c:pt idx="28">
                  <c:v>44774</c:v>
                </c:pt>
                <c:pt idx="29">
                  <c:v>44805</c:v>
                </c:pt>
                <c:pt idx="30">
                  <c:v>44835</c:v>
                </c:pt>
                <c:pt idx="31">
                  <c:v>44866</c:v>
                </c:pt>
                <c:pt idx="32">
                  <c:v>44896</c:v>
                </c:pt>
                <c:pt idx="33">
                  <c:v>44927</c:v>
                </c:pt>
                <c:pt idx="34">
                  <c:v>44958</c:v>
                </c:pt>
                <c:pt idx="35">
                  <c:v>44986</c:v>
                </c:pt>
                <c:pt idx="36">
                  <c:v>45017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169.2887389</c:v>
                </c:pt>
                <c:pt idx="1">
                  <c:v>179.32423157999997</c:v>
                </c:pt>
                <c:pt idx="2">
                  <c:v>170.86385359000008</c:v>
                </c:pt>
                <c:pt idx="3">
                  <c:v>175.87614637000001</c:v>
                </c:pt>
                <c:pt idx="4">
                  <c:v>168.13245585999999</c:v>
                </c:pt>
                <c:pt idx="5">
                  <c:v>173.50705382000007</c:v>
                </c:pt>
                <c:pt idx="6">
                  <c:v>178.23979782999996</c:v>
                </c:pt>
                <c:pt idx="7">
                  <c:v>163.92500959999992</c:v>
                </c:pt>
                <c:pt idx="8">
                  <c:v>170.82208723000008</c:v>
                </c:pt>
                <c:pt idx="9">
                  <c:v>116.09513417000001</c:v>
                </c:pt>
                <c:pt idx="10">
                  <c:v>158.90332493000003</c:v>
                </c:pt>
                <c:pt idx="11">
                  <c:v>218.40706278999997</c:v>
                </c:pt>
                <c:pt idx="12">
                  <c:v>188.06644848000005</c:v>
                </c:pt>
                <c:pt idx="13">
                  <c:v>163.59811567000003</c:v>
                </c:pt>
                <c:pt idx="14">
                  <c:v>201.68859526</c:v>
                </c:pt>
                <c:pt idx="15">
                  <c:v>198.01384976000003</c:v>
                </c:pt>
                <c:pt idx="16">
                  <c:v>211.72877951999996</c:v>
                </c:pt>
                <c:pt idx="17">
                  <c:v>213.70802363999996</c:v>
                </c:pt>
                <c:pt idx="18">
                  <c:v>184.53383864</c:v>
                </c:pt>
                <c:pt idx="19">
                  <c:v>211.35932791999997</c:v>
                </c:pt>
                <c:pt idx="20">
                  <c:v>212.23293500000003</c:v>
                </c:pt>
                <c:pt idx="21">
                  <c:v>163.56890719000003</c:v>
                </c:pt>
                <c:pt idx="22">
                  <c:v>216.43646373999997</c:v>
                </c:pt>
                <c:pt idx="23">
                  <c:v>259.46517420999999</c:v>
                </c:pt>
                <c:pt idx="24">
                  <c:v>314.38739174999989</c:v>
                </c:pt>
                <c:pt idx="25">
                  <c:v>283.2738229900001</c:v>
                </c:pt>
                <c:pt idx="26">
                  <c:v>302.40145711000002</c:v>
                </c:pt>
                <c:pt idx="27">
                  <c:v>277.33764028000002</c:v>
                </c:pt>
                <c:pt idx="28">
                  <c:v>222.27720314999991</c:v>
                </c:pt>
                <c:pt idx="29">
                  <c:v>246.11902590000003</c:v>
                </c:pt>
                <c:pt idx="30">
                  <c:v>206.90814032999995</c:v>
                </c:pt>
                <c:pt idx="31">
                  <c:v>245.34370886000002</c:v>
                </c:pt>
                <c:pt idx="32">
                  <c:v>241.27287953999991</c:v>
                </c:pt>
                <c:pt idx="33">
                  <c:v>207.86949717999997</c:v>
                </c:pt>
                <c:pt idx="34">
                  <c:v>225.41644117000004</c:v>
                </c:pt>
                <c:pt idx="35">
                  <c:v>278.52301090999987</c:v>
                </c:pt>
                <c:pt idx="36">
                  <c:v>229.21734338000002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D7-4A3D-8302-22C82639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7394419897838E-2"/>
          <c:y val="4.1126403469414513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May 21 - abr 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Ecuador</c:v>
                </c:pt>
                <c:pt idx="7">
                  <c:v>Reino Unido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3921.3861823799998</c:v>
                </c:pt>
                <c:pt idx="1">
                  <c:v>517.25244486999998</c:v>
                </c:pt>
                <c:pt idx="2">
                  <c:v>492.17625088000011</c:v>
                </c:pt>
                <c:pt idx="3">
                  <c:v>423.94434649999999</c:v>
                </c:pt>
                <c:pt idx="4">
                  <c:v>389.17256707000007</c:v>
                </c:pt>
                <c:pt idx="5">
                  <c:v>338.31286001000001</c:v>
                </c:pt>
                <c:pt idx="6">
                  <c:v>301.71101541000002</c:v>
                </c:pt>
                <c:pt idx="7">
                  <c:v>333.24218287999997</c:v>
                </c:pt>
                <c:pt idx="8">
                  <c:v>336.69681613000006</c:v>
                </c:pt>
                <c:pt idx="9">
                  <c:v>318.41476355000003</c:v>
                </c:pt>
                <c:pt idx="10">
                  <c:v>2970.221610069998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5-481B-93A0-415FA796F7BC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May 22 - abr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Ecuador</c:v>
                </c:pt>
                <c:pt idx="7">
                  <c:v>Reino Unido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4389.7817345900003</c:v>
                </c:pt>
                <c:pt idx="1">
                  <c:v>520.83910981000008</c:v>
                </c:pt>
                <c:pt idx="2">
                  <c:v>440.59417566000008</c:v>
                </c:pt>
                <c:pt idx="3">
                  <c:v>410.94960585000007</c:v>
                </c:pt>
                <c:pt idx="4">
                  <c:v>389.28606826000004</c:v>
                </c:pt>
                <c:pt idx="5">
                  <c:v>341.76652354000009</c:v>
                </c:pt>
                <c:pt idx="6">
                  <c:v>337.39511478000009</c:v>
                </c:pt>
                <c:pt idx="7">
                  <c:v>333.96076292999999</c:v>
                </c:pt>
                <c:pt idx="8">
                  <c:v>293.00775173000011</c:v>
                </c:pt>
                <c:pt idx="9">
                  <c:v>263.97374248999995</c:v>
                </c:pt>
                <c:pt idx="10">
                  <c:v>3178.420482380001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441851004088827E-2"/>
                  <c:y val="-3.9903126519932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B5-481B-93A0-415FA796F7B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7261078351463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B5-481B-93A0-415FA796F7BC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B5-481B-93A0-415FA796F7BC}"/>
                </c:ext>
              </c:extLst>
            </c:dLbl>
            <c:dLbl>
              <c:idx val="9"/>
              <c:layout>
                <c:manualLayout>
                  <c:x val="-3.2908631308122646E-2"/>
                  <c:y val="-8.1601789000645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B5-481B-93A0-415FA796F7BC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Ecuador</c:v>
                </c:pt>
                <c:pt idx="7">
                  <c:v>Reino Unido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0.11944642287838064</c:v>
                </c:pt>
                <c:pt idx="1">
                  <c:v>6.934070540549158E-3</c:v>
                </c:pt>
                <c:pt idx="2">
                  <c:v>-0.10480407197172241</c:v>
                </c:pt>
                <c:pt idx="3">
                  <c:v>-3.065199655870373E-2</c:v>
                </c:pt>
                <c:pt idx="4">
                  <c:v>2.9164745823308637E-4</c:v>
                </c:pt>
                <c:pt idx="5">
                  <c:v>1.0208490241541596E-2</c:v>
                </c:pt>
                <c:pt idx="6">
                  <c:v>0.1182724446487589</c:v>
                </c:pt>
                <c:pt idx="7">
                  <c:v>2.1563298013167298E-3</c:v>
                </c:pt>
                <c:pt idx="8">
                  <c:v>-0.12975787802855676</c:v>
                </c:pt>
                <c:pt idx="9">
                  <c:v>-0.17097517857852509</c:v>
                </c:pt>
                <c:pt idx="10">
                  <c:v>7.0095400156049828E-2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79229561209654442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564.1479180299998</c:v>
                </c:pt>
                <c:pt idx="1">
                  <c:v>1932.8949887799999</c:v>
                </c:pt>
                <c:pt idx="2">
                  <c:v>5612.8426858799994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0-4509-8150-83E2C449813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398.39321711999997</c:v>
                </c:pt>
                <c:pt idx="1">
                  <c:v>1544.1717812599998</c:v>
                </c:pt>
                <c:pt idx="2">
                  <c:v>5371.2190535599993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0-4509-8150-83E2C449813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Abril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-0.29381425617737622</c:v>
                </c:pt>
                <c:pt idx="1">
                  <c:v>-0.20110932553317529</c:v>
                </c:pt>
                <c:pt idx="2">
                  <c:v>-4.3048352829813452E-2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1"/>
                </a:solidFill>
                <a:cs typeface="Arial" panose="020B0604020202020204" pitchFamily="34" charset="0"/>
              </a:rPr>
              <a:t>Junio 07 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destinos de las exportaciones agropecuarias y agroindustriales abril 2023</a:t>
            </a:r>
            <a:br>
              <a:rPr lang="es-MX" sz="2400" dirty="0"/>
            </a:br>
            <a:r>
              <a:rPr lang="es-MX" sz="2400" dirty="0"/>
              <a:t>Variación 12 meses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221926-509B-7FF6-FAF4-333485CF6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584046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8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exportaciones de productos agropecuarios y agroindustriales </a:t>
            </a:r>
            <a:br>
              <a:rPr lang="es-MX" sz="2400" dirty="0"/>
            </a:br>
            <a:r>
              <a:rPr lang="es-MX" sz="2400" dirty="0"/>
              <a:t>Abril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abril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-29,4%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banano en 94.186 toneladas (-42,2%), aceite de palma y palmiste en 44.232 toneladas (-46,0%) y azúcar en 19.726 toneladas (-29,5%).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abril (año corrido)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disminuyeron 20,1%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la reducción en las exportaciones de banano en 290.847 toneladas (-40,8%), café en 37.593 toneladas (-16,4%) y ganado bovino en pie en 32.981 toneladas (-49,8%).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(mayo de 2022 - abril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volumen 4,3%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A71A2518-968B-738B-55E1-D05EFC632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794587"/>
              </p:ext>
            </p:extLst>
          </p:nvPr>
        </p:nvGraphicFramePr>
        <p:xfrm>
          <a:off x="-6042" y="2008394"/>
          <a:ext cx="6348590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volumen enero-abril (2022-2023)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16A944-18CD-31A5-329B-A40623A65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78398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Ene-abr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Ene-abr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713.053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422.206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-290.847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229.809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192.216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-37.593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117.813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102.685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-15.128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1.060.675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717.107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-343.568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216.294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214.723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-1.571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224.013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194.851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-29.161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38.751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46.948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8.197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30.464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33.899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3.436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66.198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33.217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-32.981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20.666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23.663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2.997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16.996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21.713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4.717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15.733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17.928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19.135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17.856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-1.279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Glicerinas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15.045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17.181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208.925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205.086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-3.840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872.220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827.064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-45.155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1.932.895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1.544.172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-388.723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abril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abril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5789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Abril 2023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5.769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67,8</a:t>
                      </a:r>
                      <a:endParaRPr lang="es-CO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4.662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131,1</a:t>
                      </a:r>
                      <a:endParaRPr lang="es-CO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6.695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1.800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7.334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1.525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1.054</a:t>
                      </a:r>
                      <a:endParaRPr lang="es-CO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2.403</a:t>
                      </a:r>
                      <a:endParaRPr lang="es-CO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1.349 </a:t>
                      </a:r>
                      <a:endParaRPr lang="es-CO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abril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4587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Abril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222.963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128.777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94.186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96.135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51.903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44.232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66.964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47.238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19.726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49.869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39.812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10.057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27.953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21.675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   6.278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abril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07854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38.751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46.948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8.197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4.717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30.464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3.436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20.666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2.997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2.425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8428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713.053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422.206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-290.847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229.809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192.216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37.593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66.198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32.981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224.013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194.851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29.161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117.813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102.685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15.128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</a:t>
            </a:r>
            <a:br>
              <a:rPr lang="es-MX" sz="2400" dirty="0"/>
            </a:br>
            <a:r>
              <a:rPr lang="es-MX" sz="2400" dirty="0"/>
              <a:t>en volumen abril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volumen en el mes de abril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109 mil toneladas (-30,8%)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9C83EA-4E4B-1727-08E7-9FF5B8704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075049"/>
              </p:ext>
            </p:extLst>
          </p:nvPr>
        </p:nvGraphicFramePr>
        <p:xfrm>
          <a:off x="0" y="1685262"/>
          <a:ext cx="1219200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volumen Abril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volumen en el mes de abril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57 mil toneladas (-27,0%)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605828-2B56-30DE-0CDC-4838A1C9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401076"/>
              </p:ext>
            </p:extLst>
          </p:nvPr>
        </p:nvGraphicFramePr>
        <p:xfrm>
          <a:off x="27160" y="1685262"/>
          <a:ext cx="1213768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marzo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1"/>
                </a:solidFill>
                <a:cs typeface="Arial" panose="020B0604020202020204" pitchFamily="34" charset="0"/>
              </a:rPr>
              <a:t>Junio 07 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enero-marzo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2B88293-3E96-F306-F8E4-E798EDD6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0" y="5823400"/>
            <a:ext cx="11807495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(enero-marzo)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212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67,4%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8856DE0-7847-3472-FD9E-6C9981B52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97424"/>
              </p:ext>
            </p:extLst>
          </p:nvPr>
        </p:nvGraphicFramePr>
        <p:xfrm>
          <a:off x="75350" y="1394234"/>
          <a:ext cx="12020080" cy="432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54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enero-marzo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(enero-marzo)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2,53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9,8% al saldo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C4FD2ED-555E-A47C-016C-DA984EC6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71063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Enero - abril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enero-abril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enero-abril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Enero-abril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1.544 mil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Enero-abril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Enero-abril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3.349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16,7%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Enero-abril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6999D8-DF98-0E31-376F-26AD3D9A4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788368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434F442-316A-6E2B-D874-8FAEBAD09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429068"/>
              </p:ext>
            </p:extLst>
          </p:nvPr>
        </p:nvGraphicFramePr>
        <p:xfrm>
          <a:off x="6103100" y="163325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schemeClr val="bg1"/>
                </a:solidFill>
                <a:cs typeface="Arial" panose="020B0604020202020204" pitchFamily="34" charset="0"/>
              </a:rPr>
              <a:t>Junio 07 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Abril 2021 – abril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abril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82,5 por barril y presentó un aumento de 7,8%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abril se presentó la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$4.526 y empieza a marcarse una tendencia a la baja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354B5F1-BFE1-2D31-DD7D-B1E1FC120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593252"/>
              </p:ext>
            </p:extLst>
          </p:nvPr>
        </p:nvGraphicFramePr>
        <p:xfrm>
          <a:off x="0" y="1350051"/>
          <a:ext cx="121920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abril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abril de 2023, la TRM cerró el mes con un valor de $4.669, siendo la cotización de fin de mes más alta para un mes de abril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AD20EE8-6BF9-944B-45A1-2DD8B05AD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36258"/>
              </p:ext>
            </p:extLst>
          </p:nvPr>
        </p:nvGraphicFramePr>
        <p:xfrm>
          <a:off x="42324" y="1334551"/>
          <a:ext cx="12044052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Abril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abril de 2023 ($4.669),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17,7%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($3.966).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007ED42-2267-55A0-8AD9-490DAA43A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147139"/>
              </p:ext>
            </p:extLst>
          </p:nvPr>
        </p:nvGraphicFramePr>
        <p:xfrm>
          <a:off x="0" y="1343518"/>
          <a:ext cx="12110466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Junio 07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11.574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-5742" y="163337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6105291" y="163331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Total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exportaciones de productos agropecuarios y agroindustriales Abril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abril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26,5%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café en USD 115,1 millones (-35,2%), aceite de palma y palmiste en pie en USD 101,5 millones (-64,3%) y flores en USD 42,3 millones (-22,7%)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abril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16,7%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exportaciones de café en USD 438,7 millones (-30,2%), aceite de palma y palmiste en USD 93,1 millones (-28,2%) y banano en USD 82,5 millones (-26,8%).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(mayo de 2022 - abril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valor en 5,4%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3DA64992-A043-EAAC-5602-8C350FF21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87390"/>
              </p:ext>
            </p:extLst>
          </p:nvPr>
        </p:nvGraphicFramePr>
        <p:xfrm>
          <a:off x="-15355" y="1999771"/>
          <a:ext cx="6425207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Enero-abril (2022-2023) USD millones FOB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8FA763-46FD-063D-8FC1-337FD23E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46131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Ene-abr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Ene-abr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1.451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1.972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1.378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3.349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abril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abril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0168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26.626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10.511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13.736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8.142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23.744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29.504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5.761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11.580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5.620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4.273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abril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5462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Abril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326.735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211.668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-115.067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157.913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56.395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-101.519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186.367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144.059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42.308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101.504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66.429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35.075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14.109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abril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69881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111.056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136.030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24.973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65.082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81.177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16.095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85.377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12.664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36.684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46.308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9.625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Gelatinas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6.783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4480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1.450.714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1.011.969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-438.745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329.924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236.845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93.079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307.923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225.377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82.546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148.617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68.322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80.296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802.521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734.379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 68.142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en </a:t>
            </a:r>
            <a:br>
              <a:rPr lang="es-MX" sz="2400" dirty="0"/>
            </a:br>
            <a:r>
              <a:rPr lang="es-MX" sz="2400" dirty="0"/>
              <a:t>valor abril de 2023 (USD millones FOB)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C6A04EE-D3B8-BA90-1779-1167670B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58" y="5838227"/>
            <a:ext cx="11913111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valor en el mes de abril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192,8 millones (-26,3%)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282E18-E2DE-868D-F840-5713E36B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919593"/>
              </p:ext>
            </p:extLst>
          </p:nvPr>
        </p:nvGraphicFramePr>
        <p:xfrm>
          <a:off x="31453" y="1738210"/>
          <a:ext cx="11913110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72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87" y="212023"/>
            <a:ext cx="9080626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valor abril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4F81D6A-46E7-BE66-588D-9258AA66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0" y="5864384"/>
            <a:ext cx="1180749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valor en el mes de abril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85,2 millones (-27,1%)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7DE4256-898E-CC6D-68EE-F177D89F0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23616"/>
              </p:ext>
            </p:extLst>
          </p:nvPr>
        </p:nvGraphicFramePr>
        <p:xfrm>
          <a:off x="4940" y="1738210"/>
          <a:ext cx="12187059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667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2285</Words>
  <Application>Microsoft Office PowerPoint</Application>
  <PresentationFormat>Panorámica</PresentationFormat>
  <Paragraphs>640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Montserrat SemiBold</vt:lpstr>
      <vt:lpstr>Arial Black</vt:lpstr>
      <vt:lpstr>Arial</vt:lpstr>
      <vt:lpstr>Calibri</vt:lpstr>
      <vt:lpstr>Nunito Sans</vt:lpstr>
      <vt:lpstr>Wingdings</vt:lpstr>
      <vt:lpstr>Nunito Sans ExtraBold</vt:lpstr>
      <vt:lpstr>Tema de Office</vt:lpstr>
      <vt:lpstr>Presentación de PowerPoint</vt:lpstr>
      <vt:lpstr>Exportaciones de productos agropecuarios y agroindustriales Enero - abril de 2023</vt:lpstr>
      <vt:lpstr>Exportaciones de productos agropecuarios y agroindustriales Total anual 2009-2022</vt:lpstr>
      <vt:lpstr>Valor exportaciones de productos agropecuarios y agroindustriales Abril de 2023 (USD millones FOB)</vt:lpstr>
      <vt:lpstr>Exportaciones de productos agropecuarios y agroindustriales en valor  Enero-abril (2022-2023) USD millones FOB</vt:lpstr>
      <vt:lpstr>Principales productos agropecuarios, alimentos y bebidas que aumentaron y disminuyeron sus exportaciones en abril (2022-2023) - USD miles</vt:lpstr>
      <vt:lpstr>Principales productos agropecuarios, alimentos y bebidas que aumentaron y disminuyeron sus exportaciones entre enero y abril (2022-2023) - USD miles</vt:lpstr>
      <vt:lpstr>Exportaciones de productos del sector agropecuario* en  valor abril de 2023 (USD millones FOB) </vt:lpstr>
      <vt:lpstr>Exportaciones de productos del sector agroindustrial* en valor abril de 2023 (USD millones FOB)</vt:lpstr>
      <vt:lpstr>Principales destinos de las exportaciones agropecuarias y agroindustriales abril 2023 Variación 12 meses (USD millones FOB)</vt:lpstr>
      <vt:lpstr>Volumen exportaciones de productos agropecuarios y agroindustriales  Abril de 2023 (toneladas)</vt:lpstr>
      <vt:lpstr>Exportaciones de productos agropecuarios y agroindustriales en volumen enero-abril (2022-2023) toneladas</vt:lpstr>
      <vt:lpstr>Principales productos agropecuarios, alimentos y bebidas que aumentaron y disminuyeron sus exportaciones en abril (2022-2023). Toneladas</vt:lpstr>
      <vt:lpstr>Principales productos agropecuarios, alimentos y bebidas que aumentaron y disminuyeron sus exportaciones entre enero y abril (2022-2023). Toneladas</vt:lpstr>
      <vt:lpstr>Exportaciones de productos del sector agropecuario*  en volumen abril de 2023 (miles de toneladas)</vt:lpstr>
      <vt:lpstr>Exportaciones de productos del sector agroindustrial* en volumen Abril de 2023 (miles de toneladas)</vt:lpstr>
      <vt:lpstr>Presentación de PowerPoint</vt:lpstr>
      <vt:lpstr>Valor balanza comercial productos agropecuarios y agroindustriales enero-marzo (2013- 2023)  USD millones FOB</vt:lpstr>
      <vt:lpstr>Volumen balanza comercial productos agropecuarios y agroindustriales enero-marzo (2013- 2023)  Millones de toneladas</vt:lpstr>
      <vt:lpstr>Presentación de PowerPoint</vt:lpstr>
      <vt:lpstr>Tasa  de cambio promedio mensual y precio internacional del petróleo  Abril 2021 – abril 2023</vt:lpstr>
      <vt:lpstr>Tasa de cambio representativa de fin de  mes del mercado abril 2011-2023 </vt:lpstr>
      <vt:lpstr>Devaluación nominal fin de mes Abril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2023-06-07T03:11:50Z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